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0" r:id="rId4"/>
    <p:sldId id="263" r:id="rId5"/>
    <p:sldId id="266" r:id="rId6"/>
    <p:sldId id="271" r:id="rId7"/>
    <p:sldId id="272" r:id="rId8"/>
    <p:sldId id="273" r:id="rId9"/>
    <p:sldId id="267" r:id="rId10"/>
    <p:sldId id="268" r:id="rId11"/>
    <p:sldId id="269" r:id="rId12"/>
    <p:sldId id="265" r:id="rId13"/>
    <p:sldId id="264" r:id="rId14"/>
    <p:sldId id="262" r:id="rId15"/>
    <p:sldId id="261" r:id="rId16"/>
    <p:sldId id="285" r:id="rId17"/>
    <p:sldId id="284" r:id="rId18"/>
    <p:sldId id="283" r:id="rId19"/>
    <p:sldId id="282" r:id="rId20"/>
    <p:sldId id="281" r:id="rId21"/>
    <p:sldId id="280" r:id="rId22"/>
    <p:sldId id="279" r:id="rId23"/>
    <p:sldId id="278" r:id="rId24"/>
    <p:sldId id="277" r:id="rId25"/>
    <p:sldId id="276" r:id="rId26"/>
    <p:sldId id="275" r:id="rId27"/>
    <p:sldId id="274" r:id="rId28"/>
    <p:sldId id="290" r:id="rId29"/>
    <p:sldId id="289" r:id="rId30"/>
    <p:sldId id="288" r:id="rId31"/>
    <p:sldId id="287" r:id="rId32"/>
    <p:sldId id="286" r:id="rId33"/>
    <p:sldId id="25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46" autoAdjust="0"/>
    <p:restoredTop sz="94660"/>
  </p:normalViewPr>
  <p:slideViewPr>
    <p:cSldViewPr snapToGrid="0">
      <p:cViewPr varScale="1">
        <p:scale>
          <a:sx n="167" d="100"/>
          <a:sy n="167" d="100"/>
        </p:scale>
        <p:origin x="-120" y="-352"/>
      </p:cViewPr>
      <p:guideLst>
        <p:guide orient="horz" pos="2160"/>
        <p:guide pos="2880"/>
      </p:guideLst>
    </p:cSldViewPr>
  </p:slideViewPr>
  <p:notesTextViewPr>
    <p:cViewPr>
      <p:scale>
        <a:sx n="1" d="1"/>
        <a:sy n="1" d="1"/>
      </p:scale>
      <p:origin x="0" y="0"/>
    </p:cViewPr>
  </p:notesTextViewPr>
  <p:sorterViewPr>
    <p:cViewPr>
      <p:scale>
        <a:sx n="75" d="100"/>
        <a:sy n="75" d="100"/>
      </p:scale>
      <p:origin x="0" y="-51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641490"/>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1657349" y="3694376"/>
            <a:ext cx="6858000" cy="754025"/>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8304A3A-442C-40BE-89D3-3101CDAA1D93}" type="datetimeFigureOut">
              <a:rPr lang="en-US" smtClean="0"/>
              <a:t>3/3/17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545489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304A3A-442C-40BE-89D3-3101CDAA1D93}" type="datetimeFigureOut">
              <a:rPr lang="en-US" smtClean="0"/>
              <a:t>3/3/17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2851037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64149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640899" y="3693675"/>
            <a:ext cx="6858000" cy="754025"/>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8304A3A-442C-40BE-89D3-3101CDAA1D93}" type="datetimeFigureOut">
              <a:rPr lang="en-US" smtClean="0"/>
              <a:t>3/3/17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126662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1635841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304A3A-442C-40BE-89D3-3101CDAA1D93}" type="datetimeFigureOut">
              <a:rPr lang="en-US" smtClean="0"/>
              <a:t>3/3/17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3826399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304A3A-442C-40BE-89D3-3101CDAA1D93}" type="datetimeFigureOut">
              <a:rPr lang="en-US" smtClean="0"/>
              <a:t>3/3/17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326683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304A3A-442C-40BE-89D3-3101CDAA1D93}" type="datetimeFigureOut">
              <a:rPr lang="en-US" smtClean="0"/>
              <a:t>3/3/17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2734885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2659897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731442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141319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3741698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474050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04A3A-442C-40BE-89D3-3101CDAA1D93}" type="datetimeFigureOut">
              <a:rPr lang="en-US" smtClean="0"/>
              <a:t>3/3/17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3197806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8304A3A-442C-40BE-89D3-3101CDAA1D93}" type="datetimeFigureOut">
              <a:rPr lang="en-US" smtClean="0"/>
              <a:t>3/3/17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1144185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8304A3A-442C-40BE-89D3-3101CDAA1D93}" type="datetimeFigureOut">
              <a:rPr lang="en-US" smtClean="0"/>
              <a:t>3/3/17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2336731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304A3A-442C-40BE-89D3-3101CDAA1D93}" type="datetimeFigureOut">
              <a:rPr lang="en-US" smtClean="0"/>
              <a:t>3/3/17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664095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304A3A-442C-40BE-89D3-3101CDAA1D93}" type="datetimeFigureOut">
              <a:rPr lang="en-US" smtClean="0"/>
              <a:t>3/3/17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0E0424-8489-4D22-B864-1DB05C8560C1}" type="slidenum">
              <a:rPr lang="en-US" smtClean="0"/>
              <a:t>‹#›</a:t>
            </a:fld>
            <a:endParaRPr lang="en-US"/>
          </a:p>
        </p:txBody>
      </p:sp>
    </p:spTree>
    <p:extLst>
      <p:ext uri="{BB962C8B-B14F-4D97-AF65-F5344CB8AC3E}">
        <p14:creationId xmlns:p14="http://schemas.microsoft.com/office/powerpoint/2010/main" val="40104487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8304A3A-442C-40BE-89D3-3101CDAA1D93}" type="datetimeFigureOut">
              <a:rPr lang="en-US" smtClean="0"/>
              <a:t>3/3/17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60E0424-8489-4D22-B864-1DB05C8560C1}" type="slidenum">
              <a:rPr lang="en-US" smtClean="0"/>
              <a:t>‹#›</a:t>
            </a:fld>
            <a:endParaRPr lang="en-US"/>
          </a:p>
        </p:txBody>
      </p:sp>
    </p:spTree>
    <p:extLst>
      <p:ext uri="{BB962C8B-B14F-4D97-AF65-F5344CB8AC3E}">
        <p14:creationId xmlns:p14="http://schemas.microsoft.com/office/powerpoint/2010/main" val="399484542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388" y="4448401"/>
            <a:ext cx="8018961" cy="1641490"/>
          </a:xfrm>
        </p:spPr>
        <p:txBody>
          <a:bodyPr>
            <a:normAutofit/>
          </a:bodyPr>
          <a:lstStyle/>
          <a:p>
            <a:r>
              <a:rPr lang="en-US" sz="6000" dirty="0" smtClean="0">
                <a:solidFill>
                  <a:srgbClr val="FFC000"/>
                </a:solidFill>
              </a:rPr>
              <a:t>Visit to Bangladesh 2011</a:t>
            </a:r>
            <a:endParaRPr lang="en-US" sz="6000" dirty="0">
              <a:solidFill>
                <a:srgbClr val="FFC000"/>
              </a:solidFill>
            </a:endParaRPr>
          </a:p>
        </p:txBody>
      </p:sp>
      <p:sp>
        <p:nvSpPr>
          <p:cNvPr id="3" name="Subtitle 2"/>
          <p:cNvSpPr>
            <a:spLocks noGrp="1"/>
          </p:cNvSpPr>
          <p:nvPr>
            <p:ph type="subTitle" idx="1"/>
          </p:nvPr>
        </p:nvSpPr>
        <p:spPr/>
        <p:txBody>
          <a:bodyPr/>
          <a:lstStyle/>
          <a:p>
            <a:r>
              <a:rPr lang="en-US" dirty="0"/>
              <a:t>Rey Whetten and Steve Williams</a:t>
            </a:r>
          </a:p>
        </p:txBody>
      </p:sp>
    </p:spTree>
    <p:extLst>
      <p:ext uri="{BB962C8B-B14F-4D97-AF65-F5344CB8AC3E}">
        <p14:creationId xmlns:p14="http://schemas.microsoft.com/office/powerpoint/2010/main" val="152699809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808" y="144727"/>
            <a:ext cx="8536781" cy="589757"/>
          </a:xfrm>
        </p:spPr>
        <p:txBody>
          <a:bodyPr>
            <a:noAutofit/>
          </a:bodyPr>
          <a:lstStyle/>
          <a:p>
            <a:r>
              <a:rPr lang="en-US" sz="2700" dirty="0">
                <a:solidFill>
                  <a:srgbClr val="FFC000"/>
                </a:solidFill>
              </a:rPr>
              <a:t>Burnt Hills-Ballston Lake </a:t>
            </a:r>
            <a:r>
              <a:rPr lang="en-US" sz="2700" dirty="0" smtClean="0">
                <a:solidFill>
                  <a:srgbClr val="FFC000"/>
                </a:solidFill>
              </a:rPr>
              <a:t>(“BHBL”)/  </a:t>
            </a:r>
            <a:r>
              <a:rPr lang="en-US" sz="2700" dirty="0">
                <a:solidFill>
                  <a:srgbClr val="FFC000"/>
                </a:solidFill>
              </a:rPr>
              <a:t>Granville /  R.C. Dhaka West (“RCDW”) Co-operation Timeline</a:t>
            </a:r>
          </a:p>
        </p:txBody>
      </p:sp>
      <p:graphicFrame>
        <p:nvGraphicFramePr>
          <p:cNvPr id="5" name="Table 4"/>
          <p:cNvGraphicFramePr>
            <a:graphicFrameLocks noGrp="1"/>
          </p:cNvGraphicFramePr>
          <p:nvPr>
            <p:extLst>
              <p:ext uri="{D42A27DB-BD31-4B8C-83A1-F6EECF244321}">
                <p14:modId xmlns:p14="http://schemas.microsoft.com/office/powerpoint/2010/main" val="2797619697"/>
              </p:ext>
            </p:extLst>
          </p:nvPr>
        </p:nvGraphicFramePr>
        <p:xfrm>
          <a:off x="406399" y="1066795"/>
          <a:ext cx="8568268" cy="5526449"/>
        </p:xfrm>
        <a:graphic>
          <a:graphicData uri="http://schemas.openxmlformats.org/drawingml/2006/table">
            <a:tbl>
              <a:tblPr firstRow="1" firstCol="1" bandRow="1">
                <a:tableStyleId>{5C22544A-7EE6-4342-B048-85BDC9FD1C3A}</a:tableStyleId>
              </a:tblPr>
              <a:tblGrid>
                <a:gridCol w="889602"/>
                <a:gridCol w="7678666"/>
              </a:tblGrid>
              <a:tr h="321156">
                <a:tc>
                  <a:txBody>
                    <a:bodyPr/>
                    <a:lstStyle/>
                    <a:p>
                      <a:pPr marL="0" marR="0">
                        <a:lnSpc>
                          <a:spcPct val="115000"/>
                        </a:lnSpc>
                        <a:spcBef>
                          <a:spcPts val="0"/>
                        </a:spcBef>
                        <a:spcAft>
                          <a:spcPts val="0"/>
                        </a:spcAft>
                      </a:pPr>
                      <a:r>
                        <a:rPr lang="en-US" sz="1600" dirty="0">
                          <a:effectLst/>
                        </a:rPr>
                        <a:t>c.a. 2004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a:effectLst/>
                        </a:rPr>
                        <a:t>RCDW propose a cleft lip project to Granville; project ultimately fails to materialize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r>
              <a:tr h="1177449">
                <a:tc>
                  <a:txBody>
                    <a:bodyPr/>
                    <a:lstStyle/>
                    <a:p>
                      <a:pPr marL="0" marR="0">
                        <a:lnSpc>
                          <a:spcPct val="115000"/>
                        </a:lnSpc>
                        <a:spcBef>
                          <a:spcPts val="0"/>
                        </a:spcBef>
                        <a:spcAft>
                          <a:spcPts val="0"/>
                        </a:spcAft>
                      </a:pPr>
                      <a:r>
                        <a:rPr lang="en-US" sz="1600" dirty="0">
                          <a:effectLst/>
                        </a:rPr>
                        <a:t>2010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dirty="0">
                          <a:effectLst/>
                        </a:rPr>
                        <a:t>RCDW approaches Granville about a possible cataract project</a:t>
                      </a:r>
                      <a:r>
                        <a:rPr lang="en-US" sz="1600" dirty="0" smtClean="0">
                          <a:effectLst/>
                        </a:rPr>
                        <a:t>.</a:t>
                      </a:r>
                    </a:p>
                    <a:p>
                      <a:pPr marL="0" marR="0">
                        <a:lnSpc>
                          <a:spcPct val="115000"/>
                        </a:lnSpc>
                        <a:spcBef>
                          <a:spcPts val="0"/>
                        </a:spcBef>
                        <a:spcAft>
                          <a:spcPts val="0"/>
                        </a:spcAft>
                      </a:pPr>
                      <a:r>
                        <a:rPr lang="en-US" sz="1600" kern="1200" dirty="0" smtClean="0">
                          <a:solidFill>
                            <a:schemeClr val="dk1"/>
                          </a:solidFill>
                          <a:effectLst/>
                          <a:latin typeface="+mn-lt"/>
                          <a:ea typeface="+mn-ea"/>
                          <a:cs typeface="+mn-cs"/>
                        </a:rPr>
                        <a:t>Steve Williams meets Rey Whetten at a District meeting and proposes co-operation.</a:t>
                      </a:r>
                    </a:p>
                    <a:p>
                      <a:pPr marL="0" marR="0">
                        <a:lnSpc>
                          <a:spcPct val="115000"/>
                        </a:lnSpc>
                        <a:spcBef>
                          <a:spcPts val="0"/>
                        </a:spcBef>
                        <a:spcAft>
                          <a:spcPts val="0"/>
                        </a:spcAft>
                      </a:pPr>
                      <a:r>
                        <a:rPr lang="en-US" sz="1600" kern="1200" dirty="0" smtClean="0">
                          <a:solidFill>
                            <a:schemeClr val="dk1"/>
                          </a:solidFill>
                          <a:effectLst/>
                          <a:latin typeface="+mn-lt"/>
                          <a:ea typeface="+mn-ea"/>
                          <a:cs typeface="+mn-cs"/>
                        </a:rPr>
                        <a:t>BHBL, Granville  and District 7190 subsequently approve project, likewise TRF</a:t>
                      </a:r>
                    </a:p>
                    <a:p>
                      <a:pPr marL="0" marR="0">
                        <a:lnSpc>
                          <a:spcPct val="115000"/>
                        </a:lnSpc>
                        <a:spcBef>
                          <a:spcPts val="0"/>
                        </a:spcBef>
                        <a:spcAft>
                          <a:spcPts val="0"/>
                        </a:spcAft>
                      </a:pPr>
                      <a:r>
                        <a:rPr lang="en-US" sz="1600" kern="1200" dirty="0" smtClean="0">
                          <a:solidFill>
                            <a:schemeClr val="dk1"/>
                          </a:solidFill>
                          <a:effectLst/>
                          <a:latin typeface="+mn-lt"/>
                          <a:ea typeface="+mn-ea"/>
                          <a:cs typeface="+mn-cs"/>
                        </a:rPr>
                        <a:t>560 cataract operations were performed by </a:t>
                      </a:r>
                      <a:r>
                        <a:rPr lang="en-US" sz="1600" kern="1200" dirty="0" err="1" smtClean="0">
                          <a:solidFill>
                            <a:schemeClr val="dk1"/>
                          </a:solidFill>
                          <a:effectLst/>
                          <a:latin typeface="+mn-lt"/>
                          <a:ea typeface="+mn-ea"/>
                          <a:cs typeface="+mn-cs"/>
                        </a:rPr>
                        <a:t>Islamia</a:t>
                      </a:r>
                      <a:r>
                        <a:rPr lang="en-US" sz="1600" kern="1200" dirty="0" smtClean="0">
                          <a:solidFill>
                            <a:schemeClr val="dk1"/>
                          </a:solidFill>
                          <a:effectLst/>
                          <a:latin typeface="+mn-lt"/>
                          <a:ea typeface="+mn-ea"/>
                          <a:cs typeface="+mn-cs"/>
                        </a:rPr>
                        <a:t> Eye Hospital in Dhaka</a:t>
                      </a:r>
                    </a:p>
                    <a:p>
                      <a:pPr marL="0" marR="0">
                        <a:lnSpc>
                          <a:spcPct val="115000"/>
                        </a:lnSpc>
                        <a:spcBef>
                          <a:spcPts val="0"/>
                        </a:spcBef>
                        <a:spcAft>
                          <a:spcPts val="0"/>
                        </a:spcAft>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r>
              <a:tr h="598761">
                <a:tc>
                  <a:txBody>
                    <a:bodyPr/>
                    <a:lstStyle/>
                    <a:p>
                      <a:pPr marL="0" marR="0">
                        <a:lnSpc>
                          <a:spcPct val="115000"/>
                        </a:lnSpc>
                        <a:spcBef>
                          <a:spcPts val="0"/>
                        </a:spcBef>
                        <a:spcAft>
                          <a:spcPts val="0"/>
                        </a:spcAft>
                      </a:pPr>
                      <a:r>
                        <a:rPr lang="en-US" sz="1600" dirty="0">
                          <a:effectLst/>
                        </a:rPr>
                        <a:t>2011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kern="1200" dirty="0">
                          <a:solidFill>
                            <a:schemeClr val="dk1"/>
                          </a:solidFill>
                          <a:effectLst/>
                          <a:latin typeface="+mn-lt"/>
                          <a:ea typeface="+mn-ea"/>
                          <a:cs typeface="+mn-cs"/>
                        </a:rPr>
                        <a:t>Rey and Steve are invited to </a:t>
                      </a:r>
                      <a:r>
                        <a:rPr lang="en-US" sz="1600" kern="1200" dirty="0" smtClean="0">
                          <a:solidFill>
                            <a:schemeClr val="dk1"/>
                          </a:solidFill>
                          <a:effectLst/>
                          <a:latin typeface="+mn-lt"/>
                          <a:ea typeface="+mn-ea"/>
                          <a:cs typeface="+mn-cs"/>
                        </a:rPr>
                        <a:t>visit Bangladesh</a:t>
                      </a:r>
                    </a:p>
                    <a:p>
                      <a:pPr marL="0" marR="0">
                        <a:lnSpc>
                          <a:spcPct val="115000"/>
                        </a:lnSpc>
                        <a:spcBef>
                          <a:spcPts val="0"/>
                        </a:spcBef>
                        <a:spcAft>
                          <a:spcPts val="0"/>
                        </a:spcAft>
                      </a:pPr>
                      <a:r>
                        <a:rPr lang="en-US" sz="1600" kern="1200" dirty="0" smtClean="0">
                          <a:solidFill>
                            <a:schemeClr val="dk1"/>
                          </a:solidFill>
                          <a:effectLst/>
                          <a:latin typeface="+mn-lt"/>
                          <a:ea typeface="+mn-ea"/>
                          <a:cs typeface="+mn-cs"/>
                        </a:rPr>
                        <a:t>Amongst other places they visit: </a:t>
                      </a:r>
                      <a:r>
                        <a:rPr lang="en-US" sz="1600" kern="1200" dirty="0" err="1" smtClean="0">
                          <a:solidFill>
                            <a:schemeClr val="dk1"/>
                          </a:solidFill>
                          <a:effectLst/>
                          <a:latin typeface="+mn-lt"/>
                          <a:ea typeface="+mn-ea"/>
                          <a:cs typeface="+mn-cs"/>
                        </a:rPr>
                        <a:t>Islamia</a:t>
                      </a:r>
                      <a:r>
                        <a:rPr lang="en-US" sz="1600" kern="1200" dirty="0" smtClean="0">
                          <a:solidFill>
                            <a:schemeClr val="dk1"/>
                          </a:solidFill>
                          <a:effectLst/>
                          <a:latin typeface="+mn-lt"/>
                          <a:ea typeface="+mn-ea"/>
                          <a:cs typeface="+mn-cs"/>
                        </a:rPr>
                        <a:t> Eye Hospital, SAHIC ENT Hospital and </a:t>
                      </a:r>
                      <a:r>
                        <a:rPr lang="en-US" sz="1600" kern="1200" dirty="0" err="1" smtClean="0">
                          <a:solidFill>
                            <a:schemeClr val="dk1"/>
                          </a:solidFill>
                          <a:effectLst/>
                          <a:latin typeface="+mn-lt"/>
                          <a:ea typeface="+mn-ea"/>
                          <a:cs typeface="+mn-cs"/>
                        </a:rPr>
                        <a:t>Kumudini</a:t>
                      </a:r>
                      <a:r>
                        <a:rPr lang="en-US" sz="1600" kern="1200" dirty="0" smtClean="0">
                          <a:solidFill>
                            <a:schemeClr val="dk1"/>
                          </a:solidFill>
                          <a:effectLst/>
                          <a:latin typeface="+mn-lt"/>
                          <a:ea typeface="+mn-ea"/>
                          <a:cs typeface="+mn-cs"/>
                        </a:rPr>
                        <a:t> Hospital</a:t>
                      </a:r>
                      <a:endParaRPr lang="en-US" sz="1600" kern="1200" dirty="0">
                        <a:solidFill>
                          <a:schemeClr val="dk1"/>
                        </a:solidFill>
                        <a:effectLst/>
                        <a:latin typeface="+mn-lt"/>
                        <a:ea typeface="+mn-ea"/>
                        <a:cs typeface="+mn-cs"/>
                      </a:endParaRPr>
                    </a:p>
                  </a:txBody>
                  <a:tcPr marL="36486" marR="36486" marT="0" marB="0"/>
                </a:tc>
              </a:tr>
              <a:tr h="542588">
                <a:tc>
                  <a:txBody>
                    <a:bodyPr/>
                    <a:lstStyle/>
                    <a:p>
                      <a:pPr marL="0" marR="0">
                        <a:lnSpc>
                          <a:spcPct val="115000"/>
                        </a:lnSpc>
                        <a:spcBef>
                          <a:spcPts val="0"/>
                        </a:spcBef>
                        <a:spcAft>
                          <a:spcPts val="0"/>
                        </a:spcAft>
                      </a:pPr>
                      <a:r>
                        <a:rPr lang="en-US" sz="1600" dirty="0">
                          <a:effectLst/>
                        </a:rPr>
                        <a:t>2012</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kern="1200" dirty="0">
                          <a:solidFill>
                            <a:schemeClr val="dk1"/>
                          </a:solidFill>
                          <a:effectLst/>
                          <a:latin typeface="+mn-lt"/>
                          <a:ea typeface="+mn-ea"/>
                          <a:cs typeface="+mn-cs"/>
                        </a:rPr>
                        <a:t>RCDW proposes project for operating room equipment for SAHIC ENT </a:t>
                      </a:r>
                      <a:r>
                        <a:rPr lang="en-US" sz="1600" kern="1200" dirty="0" smtClean="0">
                          <a:solidFill>
                            <a:schemeClr val="dk1"/>
                          </a:solidFill>
                          <a:effectLst/>
                          <a:latin typeface="+mn-lt"/>
                          <a:ea typeface="+mn-ea"/>
                          <a:cs typeface="+mn-cs"/>
                        </a:rPr>
                        <a:t>Hospital</a:t>
                      </a:r>
                    </a:p>
                    <a:p>
                      <a:pPr marL="0" marR="0">
                        <a:lnSpc>
                          <a:spcPct val="115000"/>
                        </a:lnSpc>
                        <a:spcBef>
                          <a:spcPts val="0"/>
                        </a:spcBef>
                        <a:spcAft>
                          <a:spcPts val="0"/>
                        </a:spcAft>
                      </a:pPr>
                      <a:r>
                        <a:rPr lang="en-US" sz="1600" kern="1200" dirty="0" smtClean="0">
                          <a:solidFill>
                            <a:schemeClr val="dk1"/>
                          </a:solidFill>
                          <a:effectLst/>
                          <a:latin typeface="+mn-lt"/>
                          <a:ea typeface="+mn-ea"/>
                          <a:cs typeface="+mn-cs"/>
                        </a:rPr>
                        <a:t>BHBL, Granville,, District 7190 and TRF all financially support project  which proceeds</a:t>
                      </a:r>
                      <a:endParaRPr lang="en-US" sz="1600" kern="1200" dirty="0">
                        <a:solidFill>
                          <a:schemeClr val="dk1"/>
                        </a:solidFill>
                        <a:effectLst/>
                        <a:latin typeface="+mn-lt"/>
                        <a:ea typeface="+mn-ea"/>
                        <a:cs typeface="+mn-cs"/>
                      </a:endParaRPr>
                    </a:p>
                  </a:txBody>
                  <a:tcPr marL="36486" marR="36486" marT="0" marB="0"/>
                </a:tc>
              </a:tr>
              <a:tr h="822091">
                <a:tc>
                  <a:txBody>
                    <a:bodyPr/>
                    <a:lstStyle/>
                    <a:p>
                      <a:pPr marL="0" marR="0">
                        <a:lnSpc>
                          <a:spcPct val="115000"/>
                        </a:lnSpc>
                        <a:spcBef>
                          <a:spcPts val="0"/>
                        </a:spcBef>
                        <a:spcAft>
                          <a:spcPts val="0"/>
                        </a:spcAft>
                      </a:pPr>
                      <a:r>
                        <a:rPr lang="en-US" sz="1600" dirty="0">
                          <a:effectLst/>
                        </a:rPr>
                        <a:t>2013</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kern="1200" dirty="0">
                          <a:solidFill>
                            <a:schemeClr val="dk1"/>
                          </a:solidFill>
                          <a:effectLst/>
                          <a:latin typeface="+mn-lt"/>
                          <a:ea typeface="+mn-ea"/>
                          <a:cs typeface="+mn-cs"/>
                        </a:rPr>
                        <a:t>RCDW proposes a Vocational Training Team for </a:t>
                      </a:r>
                      <a:r>
                        <a:rPr lang="en-US" sz="1600" kern="1200" dirty="0" err="1">
                          <a:solidFill>
                            <a:schemeClr val="dk1"/>
                          </a:solidFill>
                          <a:effectLst/>
                          <a:latin typeface="+mn-lt"/>
                          <a:ea typeface="+mn-ea"/>
                          <a:cs typeface="+mn-cs"/>
                        </a:rPr>
                        <a:t>Kumudini</a:t>
                      </a:r>
                      <a:r>
                        <a:rPr lang="en-US" sz="1600" kern="1200" dirty="0">
                          <a:solidFill>
                            <a:schemeClr val="dk1"/>
                          </a:solidFill>
                          <a:effectLst/>
                          <a:latin typeface="+mn-lt"/>
                          <a:ea typeface="+mn-ea"/>
                          <a:cs typeface="+mn-cs"/>
                        </a:rPr>
                        <a:t> </a:t>
                      </a:r>
                      <a:r>
                        <a:rPr lang="en-US" sz="1600" kern="1200" dirty="0" smtClean="0">
                          <a:solidFill>
                            <a:schemeClr val="dk1"/>
                          </a:solidFill>
                          <a:effectLst/>
                          <a:latin typeface="+mn-lt"/>
                          <a:ea typeface="+mn-ea"/>
                          <a:cs typeface="+mn-cs"/>
                        </a:rPr>
                        <a:t>Hospital</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1600" kern="1200" noProof="0" dirty="0" smtClean="0">
                          <a:solidFill>
                            <a:schemeClr val="dk1"/>
                          </a:solidFill>
                          <a:effectLst/>
                          <a:latin typeface="+mn-lt"/>
                          <a:ea typeface="+mn-ea"/>
                          <a:cs typeface="+mn-cs"/>
                        </a:rPr>
                        <a:t>Granville agrees to seek team members, but has no success in finding candidates.</a:t>
                      </a:r>
                    </a:p>
                    <a:p>
                      <a:pPr marL="0" marR="0" lvl="0" indent="0" algn="l" defTabSz="685800" rtl="0" eaLnBrk="1" fontAlgn="auto" latinLnBrk="0" hangingPunct="1">
                        <a:lnSpc>
                          <a:spcPct val="115000"/>
                        </a:lnSpc>
                        <a:spcBef>
                          <a:spcPts val="0"/>
                        </a:spcBef>
                        <a:spcAft>
                          <a:spcPts val="0"/>
                        </a:spcAft>
                        <a:buClrTx/>
                        <a:buSzTx/>
                        <a:buFontTx/>
                        <a:buNone/>
                        <a:tabLst/>
                        <a:defRPr/>
                      </a:pPr>
                      <a:r>
                        <a:rPr lang="en-US" sz="1600" kern="1200" noProof="0" dirty="0" smtClean="0">
                          <a:solidFill>
                            <a:schemeClr val="dk1"/>
                          </a:solidFill>
                          <a:effectLst/>
                          <a:latin typeface="+mn-lt"/>
                          <a:ea typeface="+mn-ea"/>
                          <a:cs typeface="+mn-cs"/>
                        </a:rPr>
                        <a:t>Then DGN John </a:t>
                      </a:r>
                      <a:r>
                        <a:rPr lang="en-US" sz="1600" kern="1200" noProof="0" dirty="0" err="1" smtClean="0">
                          <a:solidFill>
                            <a:schemeClr val="dk1"/>
                          </a:solidFill>
                          <a:effectLst/>
                          <a:latin typeface="+mn-lt"/>
                          <a:ea typeface="+mn-ea"/>
                          <a:cs typeface="+mn-cs"/>
                        </a:rPr>
                        <a:t>Mucha</a:t>
                      </a:r>
                      <a:r>
                        <a:rPr lang="en-US" sz="1600" kern="1200" noProof="0" dirty="0" smtClean="0">
                          <a:solidFill>
                            <a:schemeClr val="dk1"/>
                          </a:solidFill>
                          <a:effectLst/>
                          <a:latin typeface="+mn-lt"/>
                          <a:ea typeface="+mn-ea"/>
                          <a:cs typeface="+mn-cs"/>
                        </a:rPr>
                        <a:t> proposes Dr. Kathy </a:t>
                      </a:r>
                      <a:r>
                        <a:rPr lang="en-US" sz="1600" kern="1200" noProof="0" dirty="0" err="1" smtClean="0">
                          <a:solidFill>
                            <a:schemeClr val="dk1"/>
                          </a:solidFill>
                          <a:effectLst/>
                          <a:latin typeface="+mn-lt"/>
                          <a:ea typeface="+mn-ea"/>
                          <a:cs typeface="+mn-cs"/>
                        </a:rPr>
                        <a:t>Braico</a:t>
                      </a:r>
                      <a:r>
                        <a:rPr lang="en-US" sz="1600" kern="1200" noProof="0" dirty="0" smtClean="0">
                          <a:solidFill>
                            <a:schemeClr val="dk1"/>
                          </a:solidFill>
                          <a:effectLst/>
                          <a:latin typeface="+mn-lt"/>
                          <a:ea typeface="+mn-ea"/>
                          <a:cs typeface="+mn-cs"/>
                        </a:rPr>
                        <a:t>, a pediatrician residing in Queensbury.</a:t>
                      </a:r>
                      <a:endParaRPr lang="en-US" sz="1600" kern="1200" dirty="0">
                        <a:solidFill>
                          <a:schemeClr val="dk1"/>
                        </a:solidFill>
                        <a:effectLst/>
                        <a:latin typeface="+mn-lt"/>
                        <a:ea typeface="+mn-ea"/>
                        <a:cs typeface="+mn-cs"/>
                      </a:endParaRPr>
                    </a:p>
                  </a:txBody>
                  <a:tcPr marL="36486" marR="36486" marT="0" marB="0"/>
                </a:tc>
              </a:tr>
              <a:tr h="897626">
                <a:tc>
                  <a:txBody>
                    <a:bodyPr/>
                    <a:lstStyle/>
                    <a:p>
                      <a:pPr marL="0" marR="0">
                        <a:lnSpc>
                          <a:spcPct val="115000"/>
                        </a:lnSpc>
                        <a:spcBef>
                          <a:spcPts val="0"/>
                        </a:spcBef>
                        <a:spcAft>
                          <a:spcPts val="0"/>
                        </a:spcAft>
                      </a:pPr>
                      <a:r>
                        <a:rPr lang="en-US" sz="1600" dirty="0">
                          <a:effectLst/>
                        </a:rPr>
                        <a:t> </a:t>
                      </a:r>
                      <a:r>
                        <a:rPr lang="en-US" sz="1600" dirty="0" smtClean="0">
                          <a:effectLst/>
                        </a:rPr>
                        <a:t>2014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dirty="0">
                          <a:effectLst/>
                        </a:rPr>
                        <a:t>Project is financially supported by BHBL, Granville, Glens Falls and Lake George and </a:t>
                      </a:r>
                      <a:r>
                        <a:rPr lang="en-US" sz="1600" dirty="0" smtClean="0">
                          <a:effectLst/>
                        </a:rPr>
                        <a:t>DDF</a:t>
                      </a:r>
                      <a:r>
                        <a:rPr lang="en-US" sz="1600" dirty="0">
                          <a:effectLst/>
                        </a:rPr>
                        <a:t> </a:t>
                      </a:r>
                      <a:endParaRPr lang="en-US" sz="1050" dirty="0">
                        <a:effectLst/>
                      </a:endParaRPr>
                    </a:p>
                    <a:p>
                      <a:pPr marL="0" marR="0">
                        <a:lnSpc>
                          <a:spcPct val="115000"/>
                        </a:lnSpc>
                        <a:spcBef>
                          <a:spcPts val="0"/>
                        </a:spcBef>
                        <a:spcAft>
                          <a:spcPts val="0"/>
                        </a:spcAft>
                      </a:pPr>
                      <a:r>
                        <a:rPr lang="en-US" sz="1600" dirty="0">
                          <a:effectLst/>
                        </a:rPr>
                        <a:t>Dr. </a:t>
                      </a:r>
                      <a:r>
                        <a:rPr lang="en-US" sz="1600" dirty="0" err="1">
                          <a:effectLst/>
                        </a:rPr>
                        <a:t>Braico</a:t>
                      </a:r>
                      <a:r>
                        <a:rPr lang="en-US" sz="1600" dirty="0">
                          <a:effectLst/>
                        </a:rPr>
                        <a:t> and her assistant, labor and delivery nurse Amina, visit  </a:t>
                      </a:r>
                      <a:r>
                        <a:rPr lang="en-US" sz="1600" dirty="0" err="1">
                          <a:effectLst/>
                        </a:rPr>
                        <a:t>Kumudini</a:t>
                      </a:r>
                      <a:r>
                        <a:rPr lang="en-US" sz="1600" dirty="0">
                          <a:effectLst/>
                        </a:rPr>
                        <a:t> successfully.</a:t>
                      </a:r>
                      <a:endParaRPr lang="en-US" sz="1050" dirty="0">
                        <a:effectLst/>
                      </a:endParaRPr>
                    </a:p>
                    <a:p>
                      <a:pPr marL="0" marR="0">
                        <a:lnSpc>
                          <a:spcPct val="115000"/>
                        </a:lnSpc>
                        <a:spcBef>
                          <a:spcPts val="0"/>
                        </a:spcBef>
                        <a:spcAft>
                          <a:spcPts val="0"/>
                        </a:spcAft>
                      </a:pPr>
                      <a:r>
                        <a:rPr lang="en-US" sz="1600" dirty="0">
                          <a:effectLst/>
                        </a:rPr>
                        <a:t>(Their topic:   maternal hemorrhaging and neo natal care).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r>
              <a:tr h="758653">
                <a:tc>
                  <a:txBody>
                    <a:bodyPr/>
                    <a:lstStyle/>
                    <a:p>
                      <a:pPr marL="0" marR="0">
                        <a:lnSpc>
                          <a:spcPct val="115000"/>
                        </a:lnSpc>
                        <a:spcBef>
                          <a:spcPts val="0"/>
                        </a:spcBef>
                        <a:spcAft>
                          <a:spcPts val="0"/>
                        </a:spcAft>
                      </a:pPr>
                      <a:r>
                        <a:rPr lang="en-US" sz="1600" dirty="0">
                          <a:effectLst/>
                        </a:rPr>
                        <a:t>2016</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c>
                  <a:txBody>
                    <a:bodyPr/>
                    <a:lstStyle/>
                    <a:p>
                      <a:pPr marL="0" marR="0">
                        <a:lnSpc>
                          <a:spcPct val="115000"/>
                        </a:lnSpc>
                        <a:spcBef>
                          <a:spcPts val="0"/>
                        </a:spcBef>
                        <a:spcAft>
                          <a:spcPts val="0"/>
                        </a:spcAft>
                      </a:pPr>
                      <a:r>
                        <a:rPr lang="en-US" sz="1600" dirty="0">
                          <a:effectLst/>
                        </a:rPr>
                        <a:t>RCDW proposes Pediatric Cataract Surgery Project for </a:t>
                      </a:r>
                      <a:r>
                        <a:rPr lang="en-US" sz="1600" dirty="0" err="1">
                          <a:effectLst/>
                        </a:rPr>
                        <a:t>Islamia</a:t>
                      </a:r>
                      <a:r>
                        <a:rPr lang="en-US" sz="1600" dirty="0">
                          <a:effectLst/>
                        </a:rPr>
                        <a:t> Eye </a:t>
                      </a:r>
                      <a:r>
                        <a:rPr lang="en-US" sz="1600" dirty="0" smtClean="0">
                          <a:effectLst/>
                        </a:rPr>
                        <a:t>Hospital</a:t>
                      </a:r>
                    </a:p>
                    <a:p>
                      <a:pPr marL="0" marR="0" lvl="0" indent="0" algn="l" defTabSz="6858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Subject  for discussion!</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6486" marR="36486" marT="0" marB="0"/>
                </a:tc>
              </a:tr>
            </a:tbl>
          </a:graphicData>
        </a:graphic>
      </p:graphicFrame>
    </p:spTree>
    <p:extLst>
      <p:ext uri="{BB962C8B-B14F-4D97-AF65-F5344CB8AC3E}">
        <p14:creationId xmlns:p14="http://schemas.microsoft.com/office/powerpoint/2010/main" val="7294183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3637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487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6789" b="8396"/>
          <a:stretch/>
        </p:blipFill>
        <p:spPr>
          <a:xfrm>
            <a:off x="1153583" y="0"/>
            <a:ext cx="6064388" cy="6858000"/>
          </a:xfrm>
          <a:prstGeom prst="rect">
            <a:avLst/>
          </a:prstGeom>
        </p:spPr>
      </p:pic>
    </p:spTree>
    <p:extLst>
      <p:ext uri="{BB962C8B-B14F-4D97-AF65-F5344CB8AC3E}">
        <p14:creationId xmlns:p14="http://schemas.microsoft.com/office/powerpoint/2010/main" val="37132539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9524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09926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497966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6287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59990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91423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40922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21929783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79834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58222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7352970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10615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44073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43888"/>
          <a:stretch/>
        </p:blipFill>
        <p:spPr>
          <a:xfrm>
            <a:off x="-1" y="-1"/>
            <a:ext cx="9121301" cy="6824133"/>
          </a:xfrm>
          <a:prstGeom prst="rect">
            <a:avLst/>
          </a:prstGeom>
        </p:spPr>
      </p:pic>
    </p:spTree>
    <p:extLst>
      <p:ext uri="{BB962C8B-B14F-4D97-AF65-F5344CB8AC3E}">
        <p14:creationId xmlns:p14="http://schemas.microsoft.com/office/powerpoint/2010/main" val="41515957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99667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5968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8273" b="25686"/>
          <a:stretch/>
        </p:blipFill>
        <p:spPr>
          <a:xfrm>
            <a:off x="0" y="0"/>
            <a:ext cx="9144000" cy="6832600"/>
          </a:xfrm>
          <a:prstGeom prst="rect">
            <a:avLst/>
          </a:prstGeom>
        </p:spPr>
      </p:pic>
    </p:spTree>
    <p:extLst>
      <p:ext uri="{BB962C8B-B14F-4D97-AF65-F5344CB8AC3E}">
        <p14:creationId xmlns:p14="http://schemas.microsoft.com/office/powerpoint/2010/main" val="1493327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8322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523467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232438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80622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259" t="20108" r="10648" b="-169"/>
          <a:stretch/>
        </p:blipFill>
        <p:spPr>
          <a:xfrm>
            <a:off x="-3459" y="1"/>
            <a:ext cx="9147459" cy="6858000"/>
          </a:xfrm>
          <a:prstGeom prst="rect">
            <a:avLst/>
          </a:prstGeom>
        </p:spPr>
      </p:pic>
    </p:spTree>
    <p:extLst>
      <p:ext uri="{BB962C8B-B14F-4D97-AF65-F5344CB8AC3E}">
        <p14:creationId xmlns:p14="http://schemas.microsoft.com/office/powerpoint/2010/main" val="40798464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370386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256042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222167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865144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115557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246328"/>
            <a:ext cx="7886700" cy="589757"/>
          </a:xfrm>
        </p:spPr>
        <p:txBody>
          <a:bodyPr>
            <a:noAutofit/>
          </a:bodyPr>
          <a:lstStyle/>
          <a:p>
            <a:r>
              <a:rPr lang="en-US" sz="2700" dirty="0">
                <a:solidFill>
                  <a:srgbClr val="FFC000"/>
                </a:solidFill>
              </a:rPr>
              <a:t>Pediatric Cataract Surgery Project: Bangladesh</a:t>
            </a:r>
          </a:p>
        </p:txBody>
      </p:sp>
      <p:graphicFrame>
        <p:nvGraphicFramePr>
          <p:cNvPr id="3" name="Table 2"/>
          <p:cNvGraphicFramePr>
            <a:graphicFrameLocks noGrp="1"/>
          </p:cNvGraphicFramePr>
          <p:nvPr>
            <p:extLst>
              <p:ext uri="{D42A27DB-BD31-4B8C-83A1-F6EECF244321}">
                <p14:modId xmlns:p14="http://schemas.microsoft.com/office/powerpoint/2010/main" val="2230065575"/>
              </p:ext>
            </p:extLst>
          </p:nvPr>
        </p:nvGraphicFramePr>
        <p:xfrm>
          <a:off x="313267" y="1058334"/>
          <a:ext cx="8610600" cy="5478901"/>
        </p:xfrm>
        <a:graphic>
          <a:graphicData uri="http://schemas.openxmlformats.org/drawingml/2006/table">
            <a:tbl>
              <a:tblPr firstRow="1" firstCol="1" bandRow="1">
                <a:tableStyleId>{5C22544A-7EE6-4342-B048-85BDC9FD1C3A}</a:tableStyleId>
              </a:tblPr>
              <a:tblGrid>
                <a:gridCol w="1862666"/>
                <a:gridCol w="6747934"/>
              </a:tblGrid>
              <a:tr h="308653">
                <a:tc>
                  <a:txBody>
                    <a:bodyPr/>
                    <a:lstStyle/>
                    <a:p>
                      <a:pPr marL="0" marR="0">
                        <a:lnSpc>
                          <a:spcPct val="115000"/>
                        </a:lnSpc>
                        <a:spcBef>
                          <a:spcPts val="0"/>
                        </a:spcBef>
                        <a:spcAft>
                          <a:spcPts val="0"/>
                        </a:spcAft>
                      </a:pPr>
                      <a:r>
                        <a:rPr lang="en-US" sz="1600" dirty="0">
                          <a:effectLst/>
                        </a:rPr>
                        <a:t>Host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Rotary Club of Dhaka West (“RCDW”), Bangladesh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308653">
                <a:tc>
                  <a:txBody>
                    <a:bodyPr/>
                    <a:lstStyle/>
                    <a:p>
                      <a:pPr marL="0" marR="0">
                        <a:lnSpc>
                          <a:spcPct val="115000"/>
                        </a:lnSpc>
                        <a:spcBef>
                          <a:spcPts val="0"/>
                        </a:spcBef>
                        <a:spcAft>
                          <a:spcPts val="0"/>
                        </a:spcAft>
                      </a:pPr>
                      <a:r>
                        <a:rPr lang="en-US" sz="1600" dirty="0">
                          <a:effectLst/>
                        </a:rPr>
                        <a:t>International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Granville R.C.</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308653">
                <a:tc>
                  <a:txBody>
                    <a:bodyPr/>
                    <a:lstStyle/>
                    <a:p>
                      <a:pPr marL="0" marR="0">
                        <a:lnSpc>
                          <a:spcPct val="115000"/>
                        </a:lnSpc>
                        <a:spcBef>
                          <a:spcPts val="0"/>
                        </a:spcBef>
                        <a:spcAft>
                          <a:spcPts val="0"/>
                        </a:spcAft>
                      </a:pPr>
                      <a:r>
                        <a:rPr lang="en-US" sz="1600" dirty="0">
                          <a:effectLst/>
                        </a:rPr>
                        <a:t>Global Grant #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1636490 (prepared by RCDW). Category: Humanitarian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308653">
                <a:tc>
                  <a:txBody>
                    <a:bodyPr/>
                    <a:lstStyle/>
                    <a:p>
                      <a:pPr marL="0" marR="0">
                        <a:lnSpc>
                          <a:spcPct val="115000"/>
                        </a:lnSpc>
                        <a:spcBef>
                          <a:spcPts val="0"/>
                        </a:spcBef>
                        <a:spcAft>
                          <a:spcPts val="0"/>
                        </a:spcAft>
                      </a:pPr>
                      <a:r>
                        <a:rPr lang="en-US" sz="1600" dirty="0">
                          <a:effectLst/>
                        </a:rPr>
                        <a:t>Beneficiary</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Islamia Eye Hospital</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925961">
                <a:tc>
                  <a:txBody>
                    <a:bodyPr/>
                    <a:lstStyle/>
                    <a:p>
                      <a:pPr marL="0" marR="0">
                        <a:lnSpc>
                          <a:spcPct val="115000"/>
                        </a:lnSpc>
                        <a:spcBef>
                          <a:spcPts val="0"/>
                        </a:spcBef>
                        <a:spcAft>
                          <a:spcPts val="0"/>
                        </a:spcAft>
                      </a:pPr>
                      <a:r>
                        <a:rPr lang="en-US" sz="1600" dirty="0">
                          <a:effectLst/>
                        </a:rPr>
                        <a:t>Scope of Project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150 children with cataracts will be treated</a:t>
                      </a:r>
                      <a:endParaRPr lang="en-US" sz="1050">
                        <a:effectLst/>
                      </a:endParaRPr>
                    </a:p>
                    <a:p>
                      <a:pPr marL="0" marR="0">
                        <a:lnSpc>
                          <a:spcPct val="115000"/>
                        </a:lnSpc>
                        <a:spcBef>
                          <a:spcPts val="0"/>
                        </a:spcBef>
                        <a:spcAft>
                          <a:spcPts val="0"/>
                        </a:spcAft>
                      </a:pPr>
                      <a:r>
                        <a:rPr lang="en-US" sz="1600">
                          <a:effectLst/>
                        </a:rPr>
                        <a:t>Purchase of an IOL  Master to improve the quality of cataract surgery</a:t>
                      </a:r>
                      <a:endParaRPr lang="en-US" sz="1050">
                        <a:effectLst/>
                      </a:endParaRPr>
                    </a:p>
                    <a:p>
                      <a:pPr marL="0" marR="0">
                        <a:lnSpc>
                          <a:spcPct val="115000"/>
                        </a:lnSpc>
                        <a:spcBef>
                          <a:spcPts val="0"/>
                        </a:spcBef>
                        <a:spcAft>
                          <a:spcPts val="0"/>
                        </a:spcAft>
                      </a:pPr>
                      <a:r>
                        <a:rPr lang="en-US" sz="1600">
                          <a:effectLst/>
                        </a:rPr>
                        <a:t>Training of eye specialists on use of the  IOL Master</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925961">
                <a:tc>
                  <a:txBody>
                    <a:bodyPr/>
                    <a:lstStyle/>
                    <a:p>
                      <a:pPr marL="0" marR="0">
                        <a:lnSpc>
                          <a:spcPct val="115000"/>
                        </a:lnSpc>
                        <a:spcBef>
                          <a:spcPts val="0"/>
                        </a:spcBef>
                        <a:spcAft>
                          <a:spcPts val="0"/>
                        </a:spcAft>
                      </a:pPr>
                      <a:r>
                        <a:rPr lang="en-US" sz="1600" dirty="0">
                          <a:effectLst/>
                        </a:rPr>
                        <a:t>Purpose of IOL Master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dirty="0">
                          <a:effectLst/>
                        </a:rPr>
                        <a:t>To measure the dimensions of a patient’s eyes to allow the design of the optimum intra ocular lens to be inserted during cataract surgery. An IOL Master is an optical device which will replace the sonar based instrument currently being used by the hospital.</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308653">
                <a:tc>
                  <a:txBody>
                    <a:bodyPr/>
                    <a:lstStyle/>
                    <a:p>
                      <a:pPr marL="0" marR="0">
                        <a:lnSpc>
                          <a:spcPct val="115000"/>
                        </a:lnSpc>
                        <a:spcBef>
                          <a:spcPts val="0"/>
                        </a:spcBef>
                        <a:spcAft>
                          <a:spcPts val="0"/>
                        </a:spcAft>
                      </a:pPr>
                      <a:r>
                        <a:rPr lang="en-US" sz="1600" dirty="0">
                          <a:effectLst/>
                        </a:rPr>
                        <a:t> Project Cost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$50,000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308653">
                <a:tc>
                  <a:txBody>
                    <a:bodyPr/>
                    <a:lstStyle/>
                    <a:p>
                      <a:pPr marL="0" marR="0">
                        <a:lnSpc>
                          <a:spcPct val="115000"/>
                        </a:lnSpc>
                        <a:spcBef>
                          <a:spcPts val="0"/>
                        </a:spcBef>
                        <a:spcAft>
                          <a:spcPts val="0"/>
                        </a:spcAft>
                      </a:pPr>
                      <a:r>
                        <a:rPr lang="en-US" sz="1600" dirty="0">
                          <a:effectLst/>
                        </a:rPr>
                        <a:t>Pledged so far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a:effectLst/>
                        </a:rPr>
                        <a:t>$20,000  Bangladesh; $22,000 USA (Both assuming TRF matches)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r h="1579358">
                <a:tc>
                  <a:txBody>
                    <a:bodyPr/>
                    <a:lstStyle/>
                    <a:p>
                      <a:pPr marL="0" marR="0">
                        <a:lnSpc>
                          <a:spcPct val="115000"/>
                        </a:lnSpc>
                        <a:spcBef>
                          <a:spcPts val="0"/>
                        </a:spcBef>
                        <a:spcAft>
                          <a:spcPts val="0"/>
                        </a:spcAft>
                      </a:pPr>
                      <a:r>
                        <a:rPr lang="en-US" sz="1600" dirty="0">
                          <a:effectLst/>
                        </a:rPr>
                        <a:t>Hopes for raising the balance required of $8000 (incl. TRF Matches)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c>
                  <a:txBody>
                    <a:bodyPr/>
                    <a:lstStyle/>
                    <a:p>
                      <a:pPr marL="0" marR="0">
                        <a:lnSpc>
                          <a:spcPct val="115000"/>
                        </a:lnSpc>
                        <a:spcBef>
                          <a:spcPts val="0"/>
                        </a:spcBef>
                        <a:spcAft>
                          <a:spcPts val="0"/>
                        </a:spcAft>
                      </a:pPr>
                      <a:r>
                        <a:rPr lang="en-US" sz="1600" dirty="0">
                          <a:effectLst/>
                        </a:rPr>
                        <a:t>PDG Sue Austin reports that she has approached  other districts for their DDF.  </a:t>
                      </a:r>
                      <a:endParaRPr lang="en-US" sz="1050" dirty="0">
                        <a:effectLst/>
                      </a:endParaRPr>
                    </a:p>
                    <a:p>
                      <a:pPr marL="0" marR="0">
                        <a:lnSpc>
                          <a:spcPct val="115000"/>
                        </a:lnSpc>
                        <a:spcBef>
                          <a:spcPts val="0"/>
                        </a:spcBef>
                        <a:spcAft>
                          <a:spcPts val="0"/>
                        </a:spcAft>
                      </a:pPr>
                      <a:r>
                        <a:rPr lang="en-US" sz="1600" dirty="0">
                          <a:effectLst/>
                        </a:rPr>
                        <a:t> In parallel it is hoped that contributions from Southern Rensselaer and two further  District 7190 clubs I am in contact with </a:t>
                      </a:r>
                      <a:r>
                        <a:rPr lang="en-US" sz="1600" dirty="0" smtClean="0">
                          <a:effectLst/>
                        </a:rPr>
                        <a:t>will </a:t>
                      </a:r>
                      <a:r>
                        <a:rPr lang="en-US" sz="1600" dirty="0">
                          <a:effectLst/>
                        </a:rPr>
                        <a:t>help to close the gap</a:t>
                      </a:r>
                      <a:r>
                        <a:rPr lang="en-US" sz="1600" dirty="0" smtClean="0">
                          <a:effectLst/>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2577" marR="32577" marT="0" marB="0"/>
                </a:tc>
              </a:tr>
            </a:tbl>
          </a:graphicData>
        </a:graphic>
      </p:graphicFrame>
    </p:spTree>
    <p:extLst>
      <p:ext uri="{BB962C8B-B14F-4D97-AF65-F5344CB8AC3E}">
        <p14:creationId xmlns:p14="http://schemas.microsoft.com/office/powerpoint/2010/main" val="4975482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52</TotalTime>
  <Words>396</Words>
  <Application>Microsoft Macintosh PowerPoint</Application>
  <PresentationFormat>On-screen Show (4:3)</PresentationFormat>
  <Paragraphs>49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Depth</vt:lpstr>
      <vt:lpstr>Visit to Bangladesh 2011</vt:lpstr>
      <vt:lpstr>Burnt Hills-Ballston Lake (“BHBL”)/  Granville /  R.C. Dhaka West (“RCDW”) Co-operation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Pediatric Cataract Surgery Project: Bangladesh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Culmo</dc:creator>
  <cp:lastModifiedBy>William  Dowd</cp:lastModifiedBy>
  <cp:revision>4</cp:revision>
  <dcterms:created xsi:type="dcterms:W3CDTF">2017-01-22T16:39:05Z</dcterms:created>
  <dcterms:modified xsi:type="dcterms:W3CDTF">2017-03-03T18:44:43Z</dcterms:modified>
</cp:coreProperties>
</file>