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338" r:id="rId2"/>
    <p:sldId id="317" r:id="rId3"/>
    <p:sldId id="319" r:id="rId4"/>
    <p:sldId id="321" r:id="rId5"/>
    <p:sldId id="272" r:id="rId6"/>
    <p:sldId id="285" r:id="rId7"/>
    <p:sldId id="350" r:id="rId8"/>
    <p:sldId id="332" r:id="rId9"/>
    <p:sldId id="331" r:id="rId10"/>
    <p:sldId id="330" r:id="rId11"/>
    <p:sldId id="345" r:id="rId12"/>
    <p:sldId id="348" r:id="rId13"/>
    <p:sldId id="349" r:id="rId14"/>
    <p:sldId id="346" r:id="rId15"/>
    <p:sldId id="353" r:id="rId16"/>
    <p:sldId id="351" r:id="rId17"/>
    <p:sldId id="312" r:id="rId18"/>
    <p:sldId id="314" r:id="rId19"/>
    <p:sldId id="315" r:id="rId20"/>
    <p:sldId id="316" r:id="rId21"/>
    <p:sldId id="339" r:id="rId22"/>
    <p:sldId id="340" r:id="rId23"/>
    <p:sldId id="341" r:id="rId24"/>
    <p:sldId id="342" r:id="rId25"/>
    <p:sldId id="354" r:id="rId26"/>
    <p:sldId id="343" r:id="rId2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37" autoAdjust="0"/>
    <p:restoredTop sz="85626" autoAdjust="0"/>
  </p:normalViewPr>
  <p:slideViewPr>
    <p:cSldViewPr>
      <p:cViewPr varScale="1">
        <p:scale>
          <a:sx n="82" d="100"/>
          <a:sy n="82" d="100"/>
        </p:scale>
        <p:origin x="1888" y="168"/>
      </p:cViewPr>
      <p:guideLst>
        <p:guide orient="horz" pos="2160"/>
        <p:guide pos="2880"/>
      </p:guideLst>
    </p:cSldViewPr>
  </p:slideViewPr>
  <p:outlineViewPr>
    <p:cViewPr>
      <p:scale>
        <a:sx n="33" d="100"/>
        <a:sy n="33" d="100"/>
      </p:scale>
      <p:origin x="0" y="10800"/>
    </p:cViewPr>
  </p:outlineViewPr>
  <p:notesTextViewPr>
    <p:cViewPr>
      <p:scale>
        <a:sx n="1" d="1"/>
        <a:sy n="1" d="1"/>
      </p:scale>
      <p:origin x="0" y="0"/>
    </p:cViewPr>
  </p:notesTextViewPr>
  <p:sorterViewPr>
    <p:cViewPr>
      <p:scale>
        <a:sx n="66" d="100"/>
        <a:sy n="66" d="100"/>
      </p:scale>
      <p:origin x="0" y="1464"/>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AFCD3D47-960B-4BF9-8641-2BBA85DFC8B6}" type="datetimeFigureOut">
              <a:rPr lang="en-US" smtClean="0"/>
              <a:t>4/18/17</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2F56A834-D585-40AD-8CA8-58AC130DB286}" type="slidenum">
              <a:rPr lang="en-US" smtClean="0"/>
              <a:t>‹#›</a:t>
            </a:fld>
            <a:endParaRPr lang="en-US" dirty="0"/>
          </a:p>
        </p:txBody>
      </p:sp>
    </p:spTree>
    <p:extLst>
      <p:ext uri="{BB962C8B-B14F-4D97-AF65-F5344CB8AC3E}">
        <p14:creationId xmlns:p14="http://schemas.microsoft.com/office/powerpoint/2010/main" val="38631166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6FC9CE8-0F72-492C-AA94-AE7569952994}" type="datetimeFigureOut">
              <a:rPr lang="en-US" smtClean="0"/>
              <a:t>4/18/17</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716DD22-F85E-4A7C-B3C7-BFEE3C84B109}" type="slidenum">
              <a:rPr lang="en-US" smtClean="0"/>
              <a:t>‹#›</a:t>
            </a:fld>
            <a:endParaRPr lang="en-US" dirty="0"/>
          </a:p>
        </p:txBody>
      </p:sp>
    </p:spTree>
    <p:extLst>
      <p:ext uri="{BB962C8B-B14F-4D97-AF65-F5344CB8AC3E}">
        <p14:creationId xmlns:p14="http://schemas.microsoft.com/office/powerpoint/2010/main" val="605545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sz="1400" b="1" i="1" dirty="0" smtClean="0">
                <a:solidFill>
                  <a:srgbClr val="FF0000"/>
                </a:solidFill>
              </a:rPr>
              <a:t>INTRO FACT read by Vanessa for Laurie B section:   What ancient Hebrew name means bee?</a:t>
            </a:r>
            <a:endParaRPr lang="en-US" sz="1400" b="1" i="1" u="sng" dirty="0" smtClean="0">
              <a:solidFill>
                <a:srgbClr val="FF0000"/>
              </a:solidFill>
            </a:endParaRPr>
          </a:p>
          <a:p>
            <a:pPr marL="0" indent="0" fontAlgn="t">
              <a:buNone/>
            </a:pPr>
            <a:endParaRPr lang="en-US" sz="1400" b="1" dirty="0" smtClean="0"/>
          </a:p>
          <a:p>
            <a:pPr marL="0" indent="0" fontAlgn="t">
              <a:buNone/>
            </a:pPr>
            <a:r>
              <a:rPr lang="en-US" sz="1400" b="1" dirty="0" smtClean="0"/>
              <a:t>Laurie Baldwin</a:t>
            </a:r>
          </a:p>
          <a:p>
            <a:pPr fontAlgn="t"/>
            <a:r>
              <a:rPr lang="en-US" sz="1200" u="sng" dirty="0" smtClean="0"/>
              <a:t>Historical Perspective </a:t>
            </a:r>
            <a:r>
              <a:rPr lang="en-US" sz="1200" dirty="0" smtClean="0"/>
              <a:t>on bees, beekeeping and honey. </a:t>
            </a:r>
          </a:p>
          <a:p>
            <a:pPr fontAlgn="t"/>
            <a:r>
              <a:rPr lang="en-US" sz="1200" dirty="0" smtClean="0"/>
              <a:t>The presentation will be a brief review of interesting facts related to the following topics:</a:t>
            </a:r>
          </a:p>
          <a:p>
            <a:pPr fontAlgn="t"/>
            <a:r>
              <a:rPr lang="en-US" sz="1200" dirty="0" smtClean="0"/>
              <a:t>      The cultural origins of beekeeping.</a:t>
            </a:r>
          </a:p>
          <a:p>
            <a:pPr fontAlgn="t"/>
            <a:r>
              <a:rPr lang="en-US" sz="1200" dirty="0" smtClean="0"/>
              <a:t>      Bees, </a:t>
            </a:r>
          </a:p>
          <a:p>
            <a:pPr fontAlgn="t"/>
            <a:r>
              <a:rPr lang="en-US" sz="1200" dirty="0" smtClean="0"/>
              <a:t>     beekeeping and honey in religion, mythology, symbolism and art.</a:t>
            </a:r>
          </a:p>
          <a:p>
            <a:pPr fontAlgn="t"/>
            <a:r>
              <a:rPr lang="en-US" sz="1200" dirty="0" smtClean="0"/>
              <a:t>   </a:t>
            </a:r>
          </a:p>
          <a:p>
            <a:pPr fontAlgn="t"/>
            <a:r>
              <a:rPr lang="en-US" sz="1200" dirty="0" smtClean="0"/>
              <a:t>Due to the short amount of time allotted for each of our topics mine will be delivered as interesting facts within each category listed above instead of a summery of information, something of a fast fun bullet point presentation.  I will include visuals where appropriate. </a:t>
            </a:r>
          </a:p>
          <a:p>
            <a:pPr fontAlgn="t"/>
            <a:endParaRPr lang="en-US" sz="1200" dirty="0" smtClean="0"/>
          </a:p>
          <a:p>
            <a:pPr fontAlgn="t"/>
            <a:r>
              <a:rPr lang="en-US" sz="1200" dirty="0" smtClean="0"/>
              <a:t>I will not cover honey, bees or beekeeping as they relate to food, beauty or health as others will be reporting on those topics.</a:t>
            </a:r>
          </a:p>
          <a:p>
            <a:endParaRPr lang="en-US" dirty="0"/>
          </a:p>
        </p:txBody>
      </p:sp>
      <p:sp>
        <p:nvSpPr>
          <p:cNvPr id="4" name="Slide Number Placeholder 3"/>
          <p:cNvSpPr>
            <a:spLocks noGrp="1"/>
          </p:cNvSpPr>
          <p:nvPr>
            <p:ph type="sldNum" sz="quarter" idx="10"/>
          </p:nvPr>
        </p:nvSpPr>
        <p:spPr/>
        <p:txBody>
          <a:bodyPr/>
          <a:lstStyle/>
          <a:p>
            <a:fld id="{1716DD22-F85E-4A7C-B3C7-BFEE3C84B109}" type="slidenum">
              <a:rPr lang="en-US" smtClean="0"/>
              <a:t>2</a:t>
            </a:fld>
            <a:endParaRPr lang="en-US" dirty="0"/>
          </a:p>
        </p:txBody>
      </p:sp>
    </p:spTree>
    <p:extLst>
      <p:ext uri="{BB962C8B-B14F-4D97-AF65-F5344CB8AC3E}">
        <p14:creationId xmlns:p14="http://schemas.microsoft.com/office/powerpoint/2010/main" val="2847171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dirty="0" smtClean="0">
                <a:solidFill>
                  <a:srgbClr val="FF0000"/>
                </a:solidFill>
              </a:rPr>
              <a:t>INTRO BEE FACT</a:t>
            </a:r>
            <a:r>
              <a:rPr lang="en-US" b="1" i="1" baseline="0" dirty="0" smtClean="0">
                <a:solidFill>
                  <a:srgbClr val="FF0000"/>
                </a:solidFill>
              </a:rPr>
              <a:t> read by Laurie introducing Karen:</a:t>
            </a:r>
            <a:r>
              <a:rPr lang="en-US" b="1" i="1" dirty="0" smtClean="0">
                <a:solidFill>
                  <a:srgbClr val="FF0000"/>
                </a:solidFill>
              </a:rPr>
              <a:t>  Honey bees are the only insect that produce food for humans</a:t>
            </a:r>
            <a:endParaRPr lang="en-US" b="1" i="1" u="sng" dirty="0" smtClean="0">
              <a:solidFill>
                <a:srgbClr val="FF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u="sng"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u="sng" dirty="0" smtClean="0"/>
              <a:t>Section 2b Bees in History:  Food perspective  -</a:t>
            </a:r>
          </a:p>
          <a:p>
            <a:endParaRPr lang="en-US" dirty="0" smtClean="0"/>
          </a:p>
          <a:p>
            <a:endParaRPr lang="en-US" dirty="0" smtClean="0"/>
          </a:p>
          <a:p>
            <a:pPr fontAlgn="t"/>
            <a:r>
              <a:rPr lang="en-US" sz="1200" dirty="0" smtClean="0"/>
              <a:t>I was looking at some recipes, and I think that Honey Cakes would be a good idea for a recipe card and for sampling.  It has a long history - prehistoric people came up with the idea of mixing flour and honey together to make a sweet cake. Considered to be a food of the gods, and used in ceremonies that required sacrifice - honey cakes were offered.  Not necessary for me to submit any slides, just the recipe card. </a:t>
            </a:r>
            <a:br>
              <a:rPr lang="en-US" sz="1200" dirty="0" smtClean="0"/>
            </a:br>
            <a:endParaRPr lang="en-US" sz="1200" dirty="0" smtClean="0"/>
          </a:p>
          <a:p>
            <a:pPr fontAlgn="t"/>
            <a:r>
              <a:rPr lang="en-US" sz="1200" dirty="0" smtClean="0"/>
              <a:t>There is a also a drink make with honey called Mead, its a honey wine.  Don't know if I should find a recipe for that also.  Will discuss it at the meeting tomorrow.</a:t>
            </a:r>
            <a:br>
              <a:rPr lang="en-US" sz="1200" dirty="0" smtClean="0"/>
            </a:br>
            <a:endParaRPr lang="en-US" sz="1200" dirty="0" smtClean="0"/>
          </a:p>
          <a:p>
            <a:pPr fontAlgn="t"/>
            <a:r>
              <a:rPr lang="en-US" sz="1200" dirty="0" smtClean="0"/>
              <a:t>Let me know what else you need.   I'm working on my presentation which consists of a little history of honey, nutritional value, cooking tips, storing and baking.</a:t>
            </a:r>
            <a:br>
              <a:rPr lang="en-US" sz="1200" dirty="0" smtClean="0"/>
            </a:br>
            <a:endParaRPr lang="en-US" sz="1200" dirty="0" smtClean="0"/>
          </a:p>
          <a:p>
            <a:pPr fontAlgn="t"/>
            <a:r>
              <a:rPr lang="en-US" sz="1200" dirty="0" smtClean="0"/>
              <a:t>Will also include a little about Mead.  It's not that long, definitely less than 5 minutes.   The problem is, I keep finding more info, and changing what I have.</a:t>
            </a:r>
            <a:br>
              <a:rPr lang="en-US" sz="1200" dirty="0" smtClean="0"/>
            </a:br>
            <a:r>
              <a:rPr lang="en-US" sz="1200" dirty="0" smtClean="0"/>
              <a:t>Thanks,</a:t>
            </a:r>
            <a:br>
              <a:rPr lang="en-US" sz="1200" dirty="0" smtClean="0"/>
            </a:br>
            <a:r>
              <a:rPr lang="en-US" sz="1200" dirty="0" smtClean="0"/>
              <a:t>Karen</a:t>
            </a:r>
            <a:r>
              <a:rPr lang="en-US" dirty="0" smtClean="0"/>
              <a:t/>
            </a:r>
            <a:br>
              <a:rPr lang="en-US" dirty="0" smtClean="0"/>
            </a:br>
            <a:endParaRPr lang="en-US" dirty="0" smtClean="0"/>
          </a:p>
          <a:p>
            <a:endParaRPr lang="en-US" dirty="0"/>
          </a:p>
        </p:txBody>
      </p:sp>
      <p:sp>
        <p:nvSpPr>
          <p:cNvPr id="4" name="Slide Number Placeholder 3"/>
          <p:cNvSpPr>
            <a:spLocks noGrp="1"/>
          </p:cNvSpPr>
          <p:nvPr>
            <p:ph type="sldNum" sz="quarter" idx="10"/>
          </p:nvPr>
        </p:nvSpPr>
        <p:spPr/>
        <p:txBody>
          <a:bodyPr/>
          <a:lstStyle/>
          <a:p>
            <a:fld id="{1716DD22-F85E-4A7C-B3C7-BFEE3C84B109}" type="slidenum">
              <a:rPr lang="en-US" smtClean="0"/>
              <a:t>5</a:t>
            </a:fld>
            <a:endParaRPr lang="en-US" dirty="0"/>
          </a:p>
        </p:txBody>
      </p:sp>
    </p:spTree>
    <p:extLst>
      <p:ext uri="{BB962C8B-B14F-4D97-AF65-F5344CB8AC3E}">
        <p14:creationId xmlns:p14="http://schemas.microsoft.com/office/powerpoint/2010/main" val="2542395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b="1" i="1" dirty="0" smtClean="0"/>
              <a:t>INTRO BEE FACT</a:t>
            </a:r>
            <a:r>
              <a:rPr lang="en-US" sz="800" b="1" i="1" baseline="0" dirty="0" smtClean="0"/>
              <a:t> r</a:t>
            </a:r>
            <a:r>
              <a:rPr lang="en-US" sz="800" b="1" i="1" dirty="0" smtClean="0"/>
              <a:t>ead by Karen introducing</a:t>
            </a:r>
            <a:r>
              <a:rPr lang="en-US" sz="800" b="1" i="1" baseline="0" dirty="0" smtClean="0"/>
              <a:t> </a:t>
            </a:r>
            <a:r>
              <a:rPr lang="en-US" sz="800" b="1" i="1" dirty="0" smtClean="0"/>
              <a:t>Ellen P. </a:t>
            </a:r>
            <a:r>
              <a:rPr lang="en-US" sz="1200" b="1" i="1" kern="1200" dirty="0" smtClean="0">
                <a:solidFill>
                  <a:schemeClr val="tx1"/>
                </a:solidFill>
                <a:effectLst/>
                <a:latin typeface="+mn-lt"/>
                <a:ea typeface="+mn-ea"/>
                <a:cs typeface="+mn-cs"/>
              </a:rPr>
              <a:t>Did you know that the cosmetics industry is the single largest consumer of beeswax?“</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800" b="1" i="1" u="sng" dirty="0" smtClean="0"/>
          </a:p>
          <a:p>
            <a:r>
              <a:rPr lang="en-US" sz="800" dirty="0" smtClean="0"/>
              <a:t>For centuries, humans have used bee hives to produce many cosmetics and natural remedies.  </a:t>
            </a:r>
            <a:r>
              <a:rPr lang="en-US" sz="800" b="1" u="sng" dirty="0" smtClean="0"/>
              <a:t>Bee products are produced from honey, pollen, propolis and royal jelly</a:t>
            </a:r>
            <a:r>
              <a:rPr lang="en-US" sz="800" b="1" dirty="0" smtClean="0"/>
              <a:t> </a:t>
            </a:r>
            <a:r>
              <a:rPr lang="en-US" sz="800" dirty="0" smtClean="0"/>
              <a:t>(and venom, but that won't be a</a:t>
            </a:r>
            <a:r>
              <a:rPr lang="en-US" sz="800" u="sng" dirty="0" smtClean="0"/>
              <a:t>ddressed here.)  It should be noted that those allergic to bee stings may also be allergic to bee by-products.</a:t>
            </a:r>
            <a:endParaRPr lang="en-US" sz="800" dirty="0" smtClean="0"/>
          </a:p>
          <a:p>
            <a:r>
              <a:rPr lang="en-US" sz="800" u="sng" dirty="0" smtClean="0"/>
              <a:t>- </a:t>
            </a:r>
            <a:r>
              <a:rPr lang="en-US" sz="800" b="1" u="sng" dirty="0" smtClean="0"/>
              <a:t>Honey promotes body and digestive health, is a powerful antioxidant, strengthens the immune system, eliminates allergies, and is an excellent remedy for skin wounds and all types of infections.</a:t>
            </a:r>
            <a:r>
              <a:rPr lang="en-US" sz="800" dirty="0" smtClean="0"/>
              <a:t> Honey is the primary food for the hive so only extra honey should be harvested.    Raw honey (unpasteurized) has anti-viral, anti-bacterial, and anti-fungal properties.  Raw honey's benefits don't stop there. Raw honey can also stabilize blood pressure, balance sugar levels, relieve pain, calm nerves, and it has been used to treat ulcers. Raw honey is also an expectorant and anti-inflammatory and has been known to effectively treat respiratory conditions such as bronchitis and asthma.</a:t>
            </a:r>
          </a:p>
          <a:p>
            <a:r>
              <a:rPr lang="en-US" sz="800" dirty="0" smtClean="0"/>
              <a:t>- Pollen is the main protein source for bees - like honey, it should not be over-harvested or it will put stress on the hive.  </a:t>
            </a:r>
            <a:r>
              <a:rPr lang="en-US" sz="800" b="1" u="sng" dirty="0" smtClean="0"/>
              <a:t>Pollen is said to be a superfood - lowers cholesterol, slows aging, prevents colds, full of vitamins, minerals &amp; amino acids</a:t>
            </a:r>
            <a:r>
              <a:rPr lang="en-US" sz="800" dirty="0" smtClean="0"/>
              <a:t>.</a:t>
            </a:r>
          </a:p>
          <a:p>
            <a:r>
              <a:rPr lang="en-US" sz="800" dirty="0" smtClean="0"/>
              <a:t>- Propolis is the resin bees collect from poplar and evergreen trees.  It’s basically beehive glue. </a:t>
            </a:r>
            <a:r>
              <a:rPr lang="en-US" sz="800" b="1" u="sng" dirty="0" smtClean="0"/>
              <a:t>Although bees use propolis as caulk, humans use it to fight off bacteria, viruses, and fungi</a:t>
            </a:r>
            <a:r>
              <a:rPr lang="en-US" sz="800" b="1" dirty="0" smtClean="0"/>
              <a:t>. </a:t>
            </a:r>
            <a:r>
              <a:rPr lang="en-US" sz="800" dirty="0" smtClean="0"/>
              <a:t>Research shows that propolis taken from a beehive may relieve cold sores, canker sores, herpes, sore throat, cavities, and even eczema.  Farming for propolis creates constant stress on the hive, since the bees sacrifice their food collection to keep the hive safe.  Propolis is a natural antiseptic and anti-inflammatory.</a:t>
            </a:r>
          </a:p>
          <a:p>
            <a:r>
              <a:rPr lang="en-US" sz="800" b="1" dirty="0" smtClean="0"/>
              <a:t>- </a:t>
            </a:r>
            <a:r>
              <a:rPr lang="en-US" sz="800" b="1" u="sng" dirty="0" smtClean="0"/>
              <a:t>Some of the health benefits of royal jelly include its ability to prevent certain types of cancer, lower blood pressure, relieve infertility, lower cholesterol levels, protect the liver, reduce inflammation, heal digestive disorders, prevent premature aging, help in weight loss efforts, and increase circulation</a:t>
            </a:r>
            <a:r>
              <a:rPr lang="en-US" sz="800" b="1" dirty="0" smtClean="0"/>
              <a:t>. </a:t>
            </a:r>
            <a:r>
              <a:rPr lang="en-US" sz="800" dirty="0" smtClean="0"/>
              <a:t> Unfortunately, most experts agree that it is inhumane to harvest royal jelly - pollen is a good alternative.  </a:t>
            </a:r>
          </a:p>
          <a:p>
            <a:r>
              <a:rPr lang="en-US" sz="800" dirty="0" smtClean="0"/>
              <a:t>Royal jelly is secreted from glands in the head of worker bees (sterile females) and fed to all bee larvae for three days whether they are destined to become drones (males), workers (sterile females) or queens (fertile females).  Queen larvae continue to be fed royal jelly throughout development.  In order to produce royal jelly for harvest, the hive must be stimulated to believe there is no queen and queen larvae destroyed. The hive cannot remain sustainable, and harvesting royal jelly can lead to death of the colony.  </a:t>
            </a:r>
          </a:p>
          <a:p>
            <a:endParaRPr lang="en-US" sz="1000" dirty="0"/>
          </a:p>
        </p:txBody>
      </p:sp>
      <p:sp>
        <p:nvSpPr>
          <p:cNvPr id="4" name="Slide Number Placeholder 3"/>
          <p:cNvSpPr>
            <a:spLocks noGrp="1"/>
          </p:cNvSpPr>
          <p:nvPr>
            <p:ph type="sldNum" sz="quarter" idx="10"/>
          </p:nvPr>
        </p:nvSpPr>
        <p:spPr/>
        <p:txBody>
          <a:bodyPr/>
          <a:lstStyle/>
          <a:p>
            <a:fld id="{1716DD22-F85E-4A7C-B3C7-BFEE3C84B109}" type="slidenum">
              <a:rPr lang="en-US" smtClean="0"/>
              <a:t>6</a:t>
            </a:fld>
            <a:endParaRPr lang="en-US" dirty="0"/>
          </a:p>
        </p:txBody>
      </p:sp>
    </p:spTree>
    <p:extLst>
      <p:ext uri="{BB962C8B-B14F-4D97-AF65-F5344CB8AC3E}">
        <p14:creationId xmlns:p14="http://schemas.microsoft.com/office/powerpoint/2010/main" val="26684268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 </a:t>
            </a:r>
            <a:r>
              <a:rPr lang="en-US" b="1" i="1" dirty="0" smtClean="0">
                <a:solidFill>
                  <a:srgbClr val="FF0000"/>
                </a:solidFill>
              </a:rPr>
              <a:t>INTRO BEE FACT for Sues</a:t>
            </a:r>
            <a:r>
              <a:rPr lang="en-US" b="1" i="1" baseline="0" dirty="0" smtClean="0">
                <a:solidFill>
                  <a:srgbClr val="FF0000"/>
                </a:solidFill>
              </a:rPr>
              <a:t> Smith </a:t>
            </a:r>
            <a:r>
              <a:rPr lang="en-US" b="1" i="1" dirty="0" smtClean="0">
                <a:solidFill>
                  <a:srgbClr val="FF0000"/>
                </a:solidFill>
              </a:rPr>
              <a:t>section read by Sue Brown:  90% of a bee's life is spent in the dark on the comb.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1" kern="1200" dirty="0" smtClean="0">
              <a:solidFill>
                <a:srgbClr val="FF0000"/>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bee fact that can be used prior to my portion can be either, "90% of a bee's lifespan is spent in the dark, on the hive," or "a honeybee colony is a perennial and highly organized Super Organism."  Not sure which is better based on the content, but can be determined as we fine tune the presentation.</a:t>
            </a:r>
            <a:endParaRPr lang="en-US" i="1" dirty="0" smtClean="0">
              <a:solidFill>
                <a:srgbClr val="FF0000"/>
              </a:solidFill>
            </a:endParaRPr>
          </a:p>
          <a:p>
            <a:endParaRPr lang="en-US" dirty="0" smtClean="0">
              <a:solidFill>
                <a:srgbClr val="FF0000"/>
              </a:solidFill>
            </a:endParaRPr>
          </a:p>
          <a:p>
            <a:r>
              <a:rPr lang="en-US" dirty="0" smtClean="0">
                <a:solidFill>
                  <a:srgbClr val="FF0000"/>
                </a:solidFill>
              </a:rPr>
              <a:t>Colony Life</a:t>
            </a:r>
          </a:p>
          <a:p>
            <a:r>
              <a:rPr lang="en-US" dirty="0" smtClean="0">
                <a:solidFill>
                  <a:srgbClr val="FF0000"/>
                </a:solidFill>
              </a:rPr>
              <a:t>	Life cycle-egg, larva, pupa, adult</a:t>
            </a:r>
          </a:p>
          <a:p>
            <a:r>
              <a:rPr lang="en-US" dirty="0" smtClean="0">
                <a:solidFill>
                  <a:srgbClr val="FF0000"/>
                </a:solidFill>
              </a:rPr>
              <a:t>	Bee castes- numbers per hive</a:t>
            </a:r>
          </a:p>
          <a:p>
            <a:r>
              <a:rPr lang="en-US" dirty="0" smtClean="0">
                <a:solidFill>
                  <a:srgbClr val="FF0000"/>
                </a:solidFill>
              </a:rPr>
              <a:t>		-Queen: fertility and mating; end of useful life; </a:t>
            </a:r>
          </a:p>
          <a:p>
            <a:r>
              <a:rPr lang="en-US" dirty="0" smtClean="0">
                <a:solidFill>
                  <a:srgbClr val="FF0000"/>
                </a:solidFill>
              </a:rPr>
              <a:t>		lifespan</a:t>
            </a:r>
          </a:p>
          <a:p>
            <a:r>
              <a:rPr lang="en-US" dirty="0" smtClean="0">
                <a:solidFill>
                  <a:srgbClr val="FF0000"/>
                </a:solidFill>
              </a:rPr>
              <a:t>		-Workers: all female; typically lack fully developed </a:t>
            </a:r>
          </a:p>
          <a:p>
            <a:r>
              <a:rPr lang="en-US" dirty="0" smtClean="0">
                <a:solidFill>
                  <a:srgbClr val="FF0000"/>
                </a:solidFill>
              </a:rPr>
              <a:t>		ovaries; lifespan</a:t>
            </a:r>
          </a:p>
          <a:p>
            <a:r>
              <a:rPr lang="en-US" dirty="0" smtClean="0">
                <a:solidFill>
                  <a:srgbClr val="FF0000"/>
                </a:solidFill>
              </a:rPr>
              <a:t>		-Drones: all male; sole purpose to mate with queen’</a:t>
            </a:r>
          </a:p>
          <a:p>
            <a:r>
              <a:rPr lang="en-US" dirty="0" smtClean="0">
                <a:solidFill>
                  <a:srgbClr val="FF0000"/>
                </a:solidFill>
              </a:rPr>
              <a:t>		lifespan</a:t>
            </a:r>
          </a:p>
          <a:p>
            <a:r>
              <a:rPr lang="en-US" dirty="0" smtClean="0">
                <a:solidFill>
                  <a:srgbClr val="FF0000"/>
                </a:solidFill>
              </a:rPr>
              <a:t>		</a:t>
            </a:r>
          </a:p>
          <a:p>
            <a:r>
              <a:rPr lang="en-US" dirty="0" smtClean="0">
                <a:solidFill>
                  <a:srgbClr val="FF0000"/>
                </a:solidFill>
              </a:rPr>
              <a:t>	Division of labor</a:t>
            </a:r>
          </a:p>
          <a:p>
            <a:r>
              <a:rPr lang="en-US" dirty="0" smtClean="0">
                <a:solidFill>
                  <a:srgbClr val="FF0000"/>
                </a:solidFill>
              </a:rPr>
              <a:t> </a:t>
            </a:r>
          </a:p>
          <a:p>
            <a:r>
              <a:rPr lang="en-US" dirty="0" smtClean="0">
                <a:solidFill>
                  <a:srgbClr val="FF0000"/>
                </a:solidFill>
              </a:rPr>
              <a:t>Colony Reproduction</a:t>
            </a:r>
          </a:p>
          <a:p>
            <a:r>
              <a:rPr lang="en-US" dirty="0" smtClean="0">
                <a:solidFill>
                  <a:srgbClr val="FF0000"/>
                </a:solidFill>
              </a:rPr>
              <a:t>	When does it occur?</a:t>
            </a:r>
          </a:p>
          <a:p>
            <a:r>
              <a:rPr lang="en-US" dirty="0" smtClean="0">
                <a:solidFill>
                  <a:srgbClr val="FF0000"/>
                </a:solidFill>
              </a:rPr>
              <a:t>	Formation of swarm cluster</a:t>
            </a:r>
          </a:p>
          <a:p>
            <a:r>
              <a:rPr lang="en-US" dirty="0" smtClean="0">
                <a:solidFill>
                  <a:srgbClr val="FF0000"/>
                </a:solidFill>
              </a:rPr>
              <a:t>	Location of new site for hive</a:t>
            </a:r>
          </a:p>
          <a:p>
            <a:r>
              <a:rPr lang="en-US" dirty="0" smtClean="0">
                <a:solidFill>
                  <a:srgbClr val="FF0000"/>
                </a:solidFill>
              </a:rPr>
              <a:t>	Communication of new location</a:t>
            </a:r>
          </a:p>
          <a:p>
            <a:r>
              <a:rPr lang="en-US" dirty="0" smtClean="0">
                <a:solidFill>
                  <a:srgbClr val="FF0000"/>
                </a:solidFill>
              </a:rPr>
              <a:t>	Implications for future hive reproduction</a:t>
            </a:r>
          </a:p>
          <a:p>
            <a:r>
              <a:rPr lang="en-US" dirty="0" smtClean="0">
                <a:solidFill>
                  <a:srgbClr val="FF0000"/>
                </a:solidFill>
              </a:rPr>
              <a:t> </a:t>
            </a:r>
          </a:p>
          <a:p>
            <a:r>
              <a:rPr lang="en-US" dirty="0" smtClean="0">
                <a:solidFill>
                  <a:srgbClr val="FF0000"/>
                </a:solidFill>
              </a:rPr>
              <a:t>Got a hive in your house?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716DD22-F85E-4A7C-B3C7-BFEE3C84B109}" type="slidenum">
              <a:rPr lang="en-US" smtClean="0"/>
              <a:t>8</a:t>
            </a:fld>
            <a:endParaRPr lang="en-US" dirty="0"/>
          </a:p>
        </p:txBody>
      </p:sp>
    </p:spTree>
    <p:extLst>
      <p:ext uri="{BB962C8B-B14F-4D97-AF65-F5344CB8AC3E}">
        <p14:creationId xmlns:p14="http://schemas.microsoft.com/office/powerpoint/2010/main" val="3912420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16DD22-F85E-4A7C-B3C7-BFEE3C84B109}" type="slidenum">
              <a:rPr lang="en-US" smtClean="0"/>
              <a:t>10</a:t>
            </a:fld>
            <a:endParaRPr lang="en-US" dirty="0"/>
          </a:p>
        </p:txBody>
      </p:sp>
    </p:spTree>
    <p:extLst>
      <p:ext uri="{BB962C8B-B14F-4D97-AF65-F5344CB8AC3E}">
        <p14:creationId xmlns:p14="http://schemas.microsoft.com/office/powerpoint/2010/main" val="2634294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smtClean="0"/>
              <a:t>Bee fact read by Jenn introducing Debby</a:t>
            </a:r>
            <a:r>
              <a:rPr lang="en-US" b="1" i="1" baseline="0" dirty="0" smtClean="0"/>
              <a:t> O</a:t>
            </a:r>
            <a:endParaRPr lang="en-US" b="1" i="1" dirty="0"/>
          </a:p>
        </p:txBody>
      </p:sp>
      <p:sp>
        <p:nvSpPr>
          <p:cNvPr id="4" name="Slide Number Placeholder 3"/>
          <p:cNvSpPr>
            <a:spLocks noGrp="1"/>
          </p:cNvSpPr>
          <p:nvPr>
            <p:ph type="sldNum" sz="quarter" idx="10"/>
          </p:nvPr>
        </p:nvSpPr>
        <p:spPr/>
        <p:txBody>
          <a:bodyPr/>
          <a:lstStyle/>
          <a:p>
            <a:fld id="{1716DD22-F85E-4A7C-B3C7-BFEE3C84B109}" type="slidenum">
              <a:rPr lang="en-US" smtClean="0"/>
              <a:t>11</a:t>
            </a:fld>
            <a:endParaRPr lang="en-US" dirty="0"/>
          </a:p>
        </p:txBody>
      </p:sp>
    </p:spTree>
    <p:extLst>
      <p:ext uri="{BB962C8B-B14F-4D97-AF65-F5344CB8AC3E}">
        <p14:creationId xmlns:p14="http://schemas.microsoft.com/office/powerpoint/2010/main" val="4177091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16DD22-F85E-4A7C-B3C7-BFEE3C84B109}" type="slidenum">
              <a:rPr lang="en-US" smtClean="0"/>
              <a:t>13</a:t>
            </a:fld>
            <a:endParaRPr lang="en-US" dirty="0"/>
          </a:p>
        </p:txBody>
      </p:sp>
    </p:spTree>
    <p:extLst>
      <p:ext uri="{BB962C8B-B14F-4D97-AF65-F5344CB8AC3E}">
        <p14:creationId xmlns:p14="http://schemas.microsoft.com/office/powerpoint/2010/main" val="26740931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i="1" dirty="0" smtClean="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smtClean="0">
                <a:solidFill>
                  <a:srgbClr val="FF0000"/>
                </a:solidFill>
              </a:rPr>
              <a:t>INTRO BEE FACT read by Deb O introducing Debbie B:  HOW MANY FLOWERS DO BEES FROM THE SAME HIVE VISIT IN A</a:t>
            </a:r>
            <a:r>
              <a:rPr lang="en-US" b="1" i="1" baseline="0" dirty="0" smtClean="0">
                <a:solidFill>
                  <a:srgbClr val="FF0000"/>
                </a:solidFill>
              </a:rPr>
              <a:t> DAY?</a:t>
            </a:r>
            <a:endParaRPr lang="en-US" b="1" i="1" dirty="0" smtClean="0">
              <a:solidFill>
                <a:srgbClr val="FF0000"/>
              </a:solidFill>
            </a:endParaRPr>
          </a:p>
          <a:p>
            <a:pPr lvl="0"/>
            <a:endParaRPr lang="en-US" baseline="0" dirty="0" smtClean="0"/>
          </a:p>
          <a:p>
            <a:pPr lvl="0"/>
            <a:r>
              <a:rPr lang="en-US" dirty="0" smtClean="0"/>
              <a:t>Avoid pesticides</a:t>
            </a:r>
          </a:p>
          <a:p>
            <a:pPr lvl="1"/>
            <a:r>
              <a:rPr lang="en-US" dirty="0" smtClean="0"/>
              <a:t>Neonicotinoids killing bees</a:t>
            </a:r>
          </a:p>
          <a:p>
            <a:pPr lvl="0"/>
            <a:r>
              <a:rPr lang="en-US" dirty="0" smtClean="0"/>
              <a:t>Provide a wildflower rich environment</a:t>
            </a:r>
          </a:p>
          <a:p>
            <a:pPr lvl="1"/>
            <a:r>
              <a:rPr lang="en-US" dirty="0" smtClean="0"/>
              <a:t>Bees need nectar and pollen </a:t>
            </a:r>
          </a:p>
          <a:p>
            <a:pPr lvl="1"/>
            <a:r>
              <a:rPr lang="en-US" dirty="0" smtClean="0"/>
              <a:t>Native species best</a:t>
            </a:r>
          </a:p>
          <a:p>
            <a:pPr lvl="0"/>
            <a:r>
              <a:rPr lang="en-US" dirty="0" smtClean="0"/>
              <a:t>Design habitat conducive to bees</a:t>
            </a:r>
          </a:p>
          <a:p>
            <a:pPr lvl="1"/>
            <a:r>
              <a:rPr lang="en-US" dirty="0" smtClean="0"/>
              <a:t>Sun, open space with few big trees</a:t>
            </a:r>
          </a:p>
          <a:p>
            <a:pPr lvl="1"/>
            <a:r>
              <a:rPr lang="en-US" dirty="0" smtClean="0"/>
              <a:t>Multiple large clusters of one species, repeat clumps within a few feet of each other</a:t>
            </a:r>
          </a:p>
          <a:p>
            <a:pPr lvl="1"/>
            <a:r>
              <a:rPr lang="en-US" dirty="0" smtClean="0"/>
              <a:t>Provide variety of species with overlapping and sequential bloom periods</a:t>
            </a:r>
          </a:p>
          <a:p>
            <a:pPr lvl="0"/>
            <a:r>
              <a:rPr lang="en-US" dirty="0" smtClean="0"/>
              <a:t>Create bee friendly lawns</a:t>
            </a:r>
          </a:p>
          <a:p>
            <a:pPr lvl="1"/>
            <a:r>
              <a:rPr lang="en-US" dirty="0" smtClean="0"/>
              <a:t>Overseed current spaces with white/alsike clover to begin transition</a:t>
            </a:r>
          </a:p>
          <a:p>
            <a:pPr lvl="1"/>
            <a:r>
              <a:rPr lang="en-US" dirty="0" smtClean="0"/>
              <a:t>Add mint, thyme, squill, crocus, chamomile</a:t>
            </a:r>
          </a:p>
          <a:p>
            <a:pPr lvl="1"/>
            <a:r>
              <a:rPr lang="en-US" dirty="0" smtClean="0"/>
              <a:t>Leave “weeds” like creeping Charlie, dandelion, and violet</a:t>
            </a:r>
          </a:p>
          <a:p>
            <a:pPr lvl="1"/>
            <a:r>
              <a:rPr lang="en-US" dirty="0" smtClean="0"/>
              <a:t>Mow once a month!!</a:t>
            </a:r>
          </a:p>
          <a:p>
            <a:pPr lvl="0"/>
            <a:r>
              <a:rPr lang="en-US" dirty="0" smtClean="0"/>
              <a:t>Suggested plant materials for this zone include:</a:t>
            </a:r>
          </a:p>
          <a:p>
            <a:pPr lvl="1"/>
            <a:r>
              <a:rPr lang="en-US" dirty="0" smtClean="0"/>
              <a:t>Purchase from sources which do not use pesticides during propogation</a:t>
            </a:r>
          </a:p>
          <a:p>
            <a:endParaRPr lang="en-US" dirty="0"/>
          </a:p>
        </p:txBody>
      </p:sp>
      <p:sp>
        <p:nvSpPr>
          <p:cNvPr id="4" name="Slide Number Placeholder 3"/>
          <p:cNvSpPr>
            <a:spLocks noGrp="1"/>
          </p:cNvSpPr>
          <p:nvPr>
            <p:ph type="sldNum" sz="quarter" idx="10"/>
          </p:nvPr>
        </p:nvSpPr>
        <p:spPr/>
        <p:txBody>
          <a:bodyPr/>
          <a:lstStyle/>
          <a:p>
            <a:fld id="{1716DD22-F85E-4A7C-B3C7-BFEE3C84B109}" type="slidenum">
              <a:rPr lang="en-US" smtClean="0"/>
              <a:t>17</a:t>
            </a:fld>
            <a:endParaRPr lang="en-US" dirty="0"/>
          </a:p>
        </p:txBody>
      </p:sp>
    </p:spTree>
    <p:extLst>
      <p:ext uri="{BB962C8B-B14F-4D97-AF65-F5344CB8AC3E}">
        <p14:creationId xmlns:p14="http://schemas.microsoft.com/office/powerpoint/2010/main" val="35886111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16DD22-F85E-4A7C-B3C7-BFEE3C84B109}" type="slidenum">
              <a:rPr lang="en-US" smtClean="0"/>
              <a:t>20</a:t>
            </a:fld>
            <a:endParaRPr lang="en-US" dirty="0"/>
          </a:p>
        </p:txBody>
      </p:sp>
    </p:spTree>
    <p:extLst>
      <p:ext uri="{BB962C8B-B14F-4D97-AF65-F5344CB8AC3E}">
        <p14:creationId xmlns:p14="http://schemas.microsoft.com/office/powerpoint/2010/main" val="8470010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rgbClr val="FF0000"/>
                </a:solidFill>
                <a:effectLst/>
                <a:latin typeface="+mn-lt"/>
                <a:ea typeface="+mn-ea"/>
                <a:cs typeface="+mn-cs"/>
              </a:rPr>
              <a:t>BEE FACT read by Debbie Brown introducing Ellen DP</a:t>
            </a:r>
          </a:p>
          <a:p>
            <a:r>
              <a:rPr lang="en-US" sz="1200" kern="1200" dirty="0" smtClean="0">
                <a:solidFill>
                  <a:schemeClr val="tx1"/>
                </a:solidFill>
                <a:effectLst/>
                <a:latin typeface="+mn-lt"/>
                <a:ea typeface="+mn-ea"/>
                <a:cs typeface="+mn-cs"/>
              </a:rPr>
              <a:t>About 37 states are taking action to get legislation to require GMO labels on foods.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Do you know what Federal Legislation would prohibit any mandatory Labeling of genetically engineered foods in the US?</a:t>
            </a:r>
          </a:p>
          <a:p>
            <a:r>
              <a:rPr lang="en-US" sz="1200" kern="1200" dirty="0" smtClean="0">
                <a:solidFill>
                  <a:schemeClr val="tx1"/>
                </a:solidFill>
                <a:effectLst/>
                <a:latin typeface="+mn-lt"/>
                <a:ea typeface="+mn-ea"/>
                <a:cs typeface="+mn-cs"/>
              </a:rPr>
              <a:t> Answer: </a:t>
            </a:r>
          </a:p>
          <a:p>
            <a:r>
              <a:rPr lang="en-US" sz="1200" kern="1200" dirty="0" smtClean="0">
                <a:solidFill>
                  <a:schemeClr val="tx1"/>
                </a:solidFill>
                <a:effectLst/>
                <a:latin typeface="+mn-lt"/>
                <a:ea typeface="+mn-ea"/>
                <a:cs typeface="+mn-cs"/>
              </a:rPr>
              <a:t>The bill, dubbed the </a:t>
            </a:r>
            <a:r>
              <a:rPr lang="en-US" sz="1200" b="1" kern="1200" dirty="0" smtClean="0">
                <a:solidFill>
                  <a:schemeClr val="tx1"/>
                </a:solidFill>
                <a:effectLst/>
                <a:latin typeface="+mn-lt"/>
                <a:ea typeface="+mn-ea"/>
                <a:cs typeface="+mn-cs"/>
              </a:rPr>
              <a:t>“Safe and Accurate Food Labeling Act,”</a:t>
            </a:r>
            <a:r>
              <a:rPr lang="en-US" sz="1200" kern="1200" dirty="0" smtClean="0">
                <a:solidFill>
                  <a:schemeClr val="tx1"/>
                </a:solidFill>
                <a:effectLst/>
                <a:latin typeface="+mn-lt"/>
                <a:ea typeface="+mn-ea"/>
                <a:cs typeface="+mn-cs"/>
              </a:rPr>
              <a:t> was drafted by U.S. Rep. Mike Pompeo from Kansas, and is aimed at overriding bills in roughly two dozen states</a:t>
            </a:r>
          </a:p>
          <a:p>
            <a:r>
              <a:rPr lang="en-US" sz="1200" kern="1200" dirty="0" smtClean="0">
                <a:solidFill>
                  <a:schemeClr val="tx1"/>
                </a:solidFill>
                <a:effectLst/>
                <a:latin typeface="+mn-lt"/>
                <a:ea typeface="+mn-ea"/>
                <a:cs typeface="+mn-cs"/>
              </a:rPr>
              <a:t>that would require foods made with genetically engineered crops to be labeled as such.</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bill specifically prohibits any mandatory labeling of foods developed using </a:t>
            </a:r>
            <a:r>
              <a:rPr lang="nl-NL" sz="1200" kern="1200" dirty="0" smtClean="0">
                <a:solidFill>
                  <a:schemeClr val="tx1"/>
                </a:solidFill>
                <a:effectLst/>
                <a:latin typeface="+mn-lt"/>
                <a:ea typeface="+mn-ea"/>
                <a:cs typeface="+mn-cs"/>
              </a:rPr>
              <a:t>bioengineering.</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1716DD22-F85E-4A7C-B3C7-BFEE3C84B109}" type="slidenum">
              <a:rPr lang="en-US" smtClean="0"/>
              <a:t>21</a:t>
            </a:fld>
            <a:endParaRPr lang="en-US" dirty="0"/>
          </a:p>
        </p:txBody>
      </p:sp>
    </p:spTree>
    <p:extLst>
      <p:ext uri="{BB962C8B-B14F-4D97-AF65-F5344CB8AC3E}">
        <p14:creationId xmlns:p14="http://schemas.microsoft.com/office/powerpoint/2010/main" val="168799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754D298-2CB9-47B7-9EBE-D01DFC5464F9}" type="datetimeFigureOut">
              <a:rPr lang="en-US" smtClean="0"/>
              <a:t>4/18/17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1DA737-34A9-439D-9AC4-BCABC72A4980}" type="slidenum">
              <a:rPr lang="en-US" smtClean="0"/>
              <a:t>‹#›</a:t>
            </a:fld>
            <a:endParaRPr lang="en-US" dirty="0"/>
          </a:p>
        </p:txBody>
      </p:sp>
    </p:spTree>
    <p:extLst>
      <p:ext uri="{BB962C8B-B14F-4D97-AF65-F5344CB8AC3E}">
        <p14:creationId xmlns:p14="http://schemas.microsoft.com/office/powerpoint/2010/main" val="3222270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54D298-2CB9-47B7-9EBE-D01DFC5464F9}" type="datetimeFigureOut">
              <a:rPr lang="en-US" smtClean="0"/>
              <a:t>4/18/17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1DA737-34A9-439D-9AC4-BCABC72A4980}" type="slidenum">
              <a:rPr lang="en-US" smtClean="0"/>
              <a:t>‹#›</a:t>
            </a:fld>
            <a:endParaRPr lang="en-US" dirty="0"/>
          </a:p>
        </p:txBody>
      </p:sp>
    </p:spTree>
    <p:extLst>
      <p:ext uri="{BB962C8B-B14F-4D97-AF65-F5344CB8AC3E}">
        <p14:creationId xmlns:p14="http://schemas.microsoft.com/office/powerpoint/2010/main" val="916009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54D298-2CB9-47B7-9EBE-D01DFC5464F9}" type="datetimeFigureOut">
              <a:rPr lang="en-US" smtClean="0"/>
              <a:t>4/18/17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1DA737-34A9-439D-9AC4-BCABC72A4980}" type="slidenum">
              <a:rPr lang="en-US" smtClean="0"/>
              <a:t>‹#›</a:t>
            </a:fld>
            <a:endParaRPr lang="en-US" dirty="0"/>
          </a:p>
        </p:txBody>
      </p:sp>
    </p:spTree>
    <p:extLst>
      <p:ext uri="{BB962C8B-B14F-4D97-AF65-F5344CB8AC3E}">
        <p14:creationId xmlns:p14="http://schemas.microsoft.com/office/powerpoint/2010/main" val="3455887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754D298-2CB9-47B7-9EBE-D01DFC5464F9}" type="datetimeFigureOut">
              <a:rPr lang="en-US" smtClean="0"/>
              <a:t>4/18/17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21DA737-34A9-439D-9AC4-BCABC72A4980}" type="slidenum">
              <a:rPr lang="en-US" smtClean="0"/>
              <a:t>‹#›</a:t>
            </a:fld>
            <a:endParaRPr lang="en-US" dirty="0"/>
          </a:p>
        </p:txBody>
      </p:sp>
    </p:spTree>
    <p:extLst>
      <p:ext uri="{BB962C8B-B14F-4D97-AF65-F5344CB8AC3E}">
        <p14:creationId xmlns:p14="http://schemas.microsoft.com/office/powerpoint/2010/main" val="658037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754D298-2CB9-47B7-9EBE-D01DFC5464F9}" type="datetimeFigureOut">
              <a:rPr lang="en-US" smtClean="0"/>
              <a:t>4/18/17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21DA737-34A9-439D-9AC4-BCABC72A4980}" type="slidenum">
              <a:rPr lang="en-US" smtClean="0"/>
              <a:t>‹#›</a:t>
            </a:fld>
            <a:endParaRPr lang="en-US" dirty="0"/>
          </a:p>
        </p:txBody>
      </p:sp>
    </p:spTree>
    <p:extLst>
      <p:ext uri="{BB962C8B-B14F-4D97-AF65-F5344CB8AC3E}">
        <p14:creationId xmlns:p14="http://schemas.microsoft.com/office/powerpoint/2010/main" val="1275725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754D298-2CB9-47B7-9EBE-D01DFC5464F9}" type="datetimeFigureOut">
              <a:rPr lang="en-US" smtClean="0"/>
              <a:t>4/18/17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21DA737-34A9-439D-9AC4-BCABC72A4980}" type="slidenum">
              <a:rPr lang="en-US" smtClean="0"/>
              <a:t>‹#›</a:t>
            </a:fld>
            <a:endParaRPr lang="en-US" dirty="0"/>
          </a:p>
        </p:txBody>
      </p:sp>
    </p:spTree>
    <p:extLst>
      <p:ext uri="{BB962C8B-B14F-4D97-AF65-F5344CB8AC3E}">
        <p14:creationId xmlns:p14="http://schemas.microsoft.com/office/powerpoint/2010/main" val="3273410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54D298-2CB9-47B7-9EBE-D01DFC5464F9}" type="datetimeFigureOut">
              <a:rPr lang="en-US" smtClean="0"/>
              <a:t>4/18/17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21DA737-34A9-439D-9AC4-BCABC72A4980}" type="slidenum">
              <a:rPr lang="en-US" smtClean="0"/>
              <a:t>‹#›</a:t>
            </a:fld>
            <a:endParaRPr lang="en-US" dirty="0"/>
          </a:p>
        </p:txBody>
      </p:sp>
    </p:spTree>
    <p:extLst>
      <p:ext uri="{BB962C8B-B14F-4D97-AF65-F5344CB8AC3E}">
        <p14:creationId xmlns:p14="http://schemas.microsoft.com/office/powerpoint/2010/main" val="3384705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54D298-2CB9-47B7-9EBE-D01DFC5464F9}" type="datetimeFigureOut">
              <a:rPr lang="en-US" smtClean="0"/>
              <a:t>4/18/17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21DA737-34A9-439D-9AC4-BCABC72A4980}" type="slidenum">
              <a:rPr lang="en-US" smtClean="0"/>
              <a:t>‹#›</a:t>
            </a:fld>
            <a:endParaRPr lang="en-US" dirty="0"/>
          </a:p>
        </p:txBody>
      </p:sp>
    </p:spTree>
    <p:extLst>
      <p:ext uri="{BB962C8B-B14F-4D97-AF65-F5344CB8AC3E}">
        <p14:creationId xmlns:p14="http://schemas.microsoft.com/office/powerpoint/2010/main" val="3305685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54D298-2CB9-47B7-9EBE-D01DFC5464F9}" type="datetimeFigureOut">
              <a:rPr lang="en-US" smtClean="0"/>
              <a:t>4/18/17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21DA737-34A9-439D-9AC4-BCABC72A4980}" type="slidenum">
              <a:rPr lang="en-US" smtClean="0"/>
              <a:t>‹#›</a:t>
            </a:fld>
            <a:endParaRPr lang="en-US" dirty="0"/>
          </a:p>
        </p:txBody>
      </p:sp>
    </p:spTree>
    <p:extLst>
      <p:ext uri="{BB962C8B-B14F-4D97-AF65-F5344CB8AC3E}">
        <p14:creationId xmlns:p14="http://schemas.microsoft.com/office/powerpoint/2010/main" val="151288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54D298-2CB9-47B7-9EBE-D01DFC5464F9}" type="datetimeFigureOut">
              <a:rPr lang="en-US" smtClean="0"/>
              <a:t>4/18/17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1DA737-34A9-439D-9AC4-BCABC72A4980}" type="slidenum">
              <a:rPr lang="en-US" smtClean="0"/>
              <a:t>‹#›</a:t>
            </a:fld>
            <a:endParaRPr lang="en-US" dirty="0"/>
          </a:p>
        </p:txBody>
      </p:sp>
    </p:spTree>
    <p:extLst>
      <p:ext uri="{BB962C8B-B14F-4D97-AF65-F5344CB8AC3E}">
        <p14:creationId xmlns:p14="http://schemas.microsoft.com/office/powerpoint/2010/main" val="4630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54D298-2CB9-47B7-9EBE-D01DFC5464F9}" type="datetimeFigureOut">
              <a:rPr lang="en-US" smtClean="0"/>
              <a:t>4/18/17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1DA737-34A9-439D-9AC4-BCABC72A4980}" type="slidenum">
              <a:rPr lang="en-US" smtClean="0"/>
              <a:t>‹#›</a:t>
            </a:fld>
            <a:endParaRPr lang="en-US" dirty="0"/>
          </a:p>
        </p:txBody>
      </p:sp>
    </p:spTree>
    <p:extLst>
      <p:ext uri="{BB962C8B-B14F-4D97-AF65-F5344CB8AC3E}">
        <p14:creationId xmlns:p14="http://schemas.microsoft.com/office/powerpoint/2010/main" val="3024055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5" name="Shape 5"/>
          <p:cNvSpPr>
            <a:spLocks noGrp="1"/>
          </p:cNvSpPr>
          <p:nvPr>
            <p:ph type="title"/>
          </p:nvPr>
        </p:nvSpPr>
        <p:spPr>
          <a:xfrm>
            <a:off x="892969" y="0"/>
            <a:ext cx="7358063" cy="3473648"/>
          </a:xfrm>
          <a:prstGeom prst="rect">
            <a:avLst/>
          </a:prstGeom>
        </p:spPr>
        <p:txBody>
          <a:bodyPr anchor="b"/>
          <a:lstStyle/>
          <a:p>
            <a:pPr lvl="0">
              <a:defRPr sz="1800"/>
            </a:pPr>
            <a:r>
              <a:rPr sz="5600"/>
              <a:t>Title Text</a:t>
            </a:r>
          </a:p>
        </p:txBody>
      </p:sp>
      <p:sp>
        <p:nvSpPr>
          <p:cNvPr id="6" name="Shape 6"/>
          <p:cNvSpPr>
            <a:spLocks noGrp="1"/>
          </p:cNvSpPr>
          <p:nvPr>
            <p:ph type="body" idx="1"/>
          </p:nvPr>
        </p:nvSpPr>
        <p:spPr>
          <a:xfrm>
            <a:off x="892969" y="3536156"/>
            <a:ext cx="7358063" cy="2509242"/>
          </a:xfrm>
          <a:prstGeom prst="rect">
            <a:avLst/>
          </a:prstGeom>
        </p:spPr>
        <p:txBody>
          <a:bodyPr anchor="t"/>
          <a:lstStyle>
            <a:lvl1pPr marL="0" indent="0" algn="ctr">
              <a:spcBef>
                <a:spcPts val="0"/>
              </a:spcBef>
              <a:buSzTx/>
              <a:buNone/>
              <a:defRPr sz="2200"/>
            </a:lvl1pPr>
            <a:lvl2pPr marL="0" indent="0" algn="ctr">
              <a:spcBef>
                <a:spcPts val="0"/>
              </a:spcBef>
              <a:buSzTx/>
              <a:buNone/>
              <a:defRPr sz="2200"/>
            </a:lvl2pPr>
            <a:lvl3pPr marL="0" indent="0" algn="ctr">
              <a:spcBef>
                <a:spcPts val="0"/>
              </a:spcBef>
              <a:buSzTx/>
              <a:buNone/>
              <a:defRPr sz="2200"/>
            </a:lvl3pPr>
            <a:lvl4pPr marL="0" indent="0" algn="ctr">
              <a:spcBef>
                <a:spcPts val="0"/>
              </a:spcBef>
              <a:buSzTx/>
              <a:buNone/>
              <a:defRPr sz="2200"/>
            </a:lvl4pPr>
            <a:lvl5pPr marL="0" indent="0" algn="ctr">
              <a:spcBef>
                <a:spcPts val="0"/>
              </a:spcBef>
              <a:buSzTx/>
              <a:buNone/>
              <a:defRPr sz="2200"/>
            </a:lvl5pPr>
          </a:lstStyle>
          <a:p>
            <a:pPr lvl="0">
              <a:defRPr sz="1800"/>
            </a:pPr>
            <a:r>
              <a:rPr sz="2200"/>
              <a:t>Body Level One</a:t>
            </a:r>
          </a:p>
          <a:p>
            <a:pPr lvl="1">
              <a:defRPr sz="1800"/>
            </a:pPr>
            <a:r>
              <a:rPr sz="2200"/>
              <a:t>Body Level Two</a:t>
            </a:r>
          </a:p>
          <a:p>
            <a:pPr lvl="2">
              <a:defRPr sz="1800"/>
            </a:pPr>
            <a:r>
              <a:rPr sz="2200"/>
              <a:t>Body Level Three</a:t>
            </a:r>
          </a:p>
          <a:p>
            <a:pPr lvl="3">
              <a:defRPr sz="1800"/>
            </a:pPr>
            <a:r>
              <a:rPr sz="2200"/>
              <a:t>Body Level Four</a:t>
            </a:r>
          </a:p>
          <a:p>
            <a:pPr lvl="4">
              <a:defRPr sz="1800"/>
            </a:pPr>
            <a:r>
              <a:rPr sz="2200"/>
              <a:t>Body Level Five</a:t>
            </a:r>
          </a:p>
        </p:txBody>
      </p:sp>
    </p:spTree>
    <p:extLst>
      <p:ext uri="{BB962C8B-B14F-4D97-AF65-F5344CB8AC3E}">
        <p14:creationId xmlns:p14="http://schemas.microsoft.com/office/powerpoint/2010/main" val="2852555642"/>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6" name="Shape 16"/>
          <p:cNvSpPr>
            <a:spLocks noGrp="1"/>
          </p:cNvSpPr>
          <p:nvPr>
            <p:ph type="title"/>
          </p:nvPr>
        </p:nvSpPr>
        <p:spPr>
          <a:xfrm>
            <a:off x="669727" y="65747"/>
            <a:ext cx="7804547" cy="2011632"/>
          </a:xfrm>
          <a:prstGeom prst="rect">
            <a:avLst/>
          </a:prstGeom>
        </p:spPr>
        <p:txBody>
          <a:bodyPr/>
          <a:lstStyle/>
          <a:p>
            <a:pPr lvl="0">
              <a:defRPr sz="1800"/>
            </a:pPr>
            <a:r>
              <a:rPr sz="5600"/>
              <a:t>Title Text</a:t>
            </a:r>
          </a:p>
        </p:txBody>
      </p:sp>
    </p:spTree>
    <p:extLst>
      <p:ext uri="{BB962C8B-B14F-4D97-AF65-F5344CB8AC3E}">
        <p14:creationId xmlns:p14="http://schemas.microsoft.com/office/powerpoint/2010/main" val="1536203604"/>
      </p:ext>
    </p:extLst>
  </p:cSld>
  <p:clrMapOvr>
    <a:masterClrMapping/>
  </p:clrMapOvr>
  <p:transitio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54D298-2CB9-47B7-9EBE-D01DFC5464F9}" type="datetimeFigureOut">
              <a:rPr lang="en-US" smtClean="0"/>
              <a:t>4/18/17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1DA737-34A9-439D-9AC4-BCABC72A4980}" type="slidenum">
              <a:rPr lang="en-US" smtClean="0"/>
              <a:t>‹#›</a:t>
            </a:fld>
            <a:endParaRPr lang="en-US" dirty="0"/>
          </a:p>
        </p:txBody>
      </p:sp>
    </p:spTree>
    <p:extLst>
      <p:ext uri="{BB962C8B-B14F-4D97-AF65-F5344CB8AC3E}">
        <p14:creationId xmlns:p14="http://schemas.microsoft.com/office/powerpoint/2010/main" val="275867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 Id="rId3" Type="http://schemas.openxmlformats.org/officeDocument/2006/relationships/image" Target="../media/image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jpeg"/><Relationship Id="rId5" Type="http://schemas.openxmlformats.org/officeDocument/2006/relationships/image" Target="../media/image18.jpeg"/><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1" Type="http://schemas.openxmlformats.org/officeDocument/2006/relationships/slideLayout" Target="../slideLayouts/slideLayout6.xml"/><Relationship Id="rId2"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png"/><Relationship Id="rId1" Type="http://schemas.openxmlformats.org/officeDocument/2006/relationships/slideLayout" Target="../slideLayouts/slideLayout6.xml"/><Relationship Id="rId2"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image" Target="../media/image32.png"/><Relationship Id="rId6" Type="http://schemas.openxmlformats.org/officeDocument/2006/relationships/image" Target="../media/image33.png"/><Relationship Id="rId7" Type="http://schemas.openxmlformats.org/officeDocument/2006/relationships/image" Target="../media/image34.png"/><Relationship Id="rId8" Type="http://schemas.openxmlformats.org/officeDocument/2006/relationships/image" Target="../media/image35.png"/><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36.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7.jpe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jpeg"/><Relationship Id="rId5" Type="http://schemas.openxmlformats.org/officeDocument/2006/relationships/image" Target="../media/image41.jpeg"/><Relationship Id="rId6" Type="http://schemas.openxmlformats.org/officeDocument/2006/relationships/image" Target="../media/image42.jpeg"/><Relationship Id="rId1" Type="http://schemas.openxmlformats.org/officeDocument/2006/relationships/slideLayout" Target="../slideLayouts/slideLayout12.xml"/><Relationship Id="rId2" Type="http://schemas.openxmlformats.org/officeDocument/2006/relationships/image" Target="../media/image38.jpeg"/></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5.png"/><Relationship Id="rId1" Type="http://schemas.openxmlformats.org/officeDocument/2006/relationships/slideLayout" Target="../slideLayouts/slideLayout13.xml"/><Relationship Id="rId2" Type="http://schemas.openxmlformats.org/officeDocument/2006/relationships/image" Target="../media/image43.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6.png"/><Relationship Id="rId3" Type="http://schemas.openxmlformats.org/officeDocument/2006/relationships/image" Target="../media/image4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334000"/>
            <a:ext cx="6553200" cy="1295400"/>
          </a:xfrm>
        </p:spPr>
        <p:txBody>
          <a:bodyPr>
            <a:normAutofit/>
          </a:bodyPr>
          <a:lstStyle/>
          <a:p>
            <a:r>
              <a:rPr lang="en-US" sz="3200" dirty="0" smtClean="0">
                <a:latin typeface="AR JULIAN" panose="02000000000000000000" pitchFamily="2" charset="0"/>
              </a:rPr>
              <a:t>SRC Rotary </a:t>
            </a:r>
            <a:br>
              <a:rPr lang="en-US" sz="3200" dirty="0" smtClean="0">
                <a:latin typeface="AR JULIAN" panose="02000000000000000000" pitchFamily="2" charset="0"/>
              </a:rPr>
            </a:br>
            <a:r>
              <a:rPr lang="en-US" sz="3200" dirty="0" smtClean="0">
                <a:latin typeface="AR JULIAN" panose="02000000000000000000" pitchFamily="2" charset="0"/>
              </a:rPr>
              <a:t>April 13, 2017</a:t>
            </a:r>
            <a:endParaRPr lang="en-US" sz="3200" dirty="0">
              <a:latin typeface="AR JULIAN" panose="02000000000000000000" pitchFamily="2" charset="0"/>
            </a:endParaRPr>
          </a:p>
        </p:txBody>
      </p:sp>
      <p:sp>
        <p:nvSpPr>
          <p:cNvPr id="4" name="TextBox 3"/>
          <p:cNvSpPr txBox="1"/>
          <p:nvPr/>
        </p:nvSpPr>
        <p:spPr>
          <a:xfrm>
            <a:off x="562288" y="264051"/>
            <a:ext cx="8077200" cy="1938992"/>
          </a:xfrm>
          <a:prstGeom prst="rect">
            <a:avLst/>
          </a:prstGeom>
          <a:solidFill>
            <a:srgbClr val="000000"/>
          </a:solidFill>
          <a:ln w="76200" cmpd="tri">
            <a:solidFill>
              <a:srgbClr val="FFC000"/>
            </a:solidFill>
          </a:ln>
        </p:spPr>
        <p:txBody>
          <a:bodyPr wrap="square" rtlCol="0">
            <a:spAutoFit/>
          </a:bodyPr>
          <a:lstStyle/>
          <a:p>
            <a:pPr lvl="0" algn="ctr"/>
            <a:r>
              <a:rPr lang="en-US" sz="6000" dirty="0" smtClean="0">
                <a:solidFill>
                  <a:srgbClr val="FFC000"/>
                </a:solidFill>
                <a:latin typeface="AR JULIAN" panose="02000000000000000000" pitchFamily="2" charset="0"/>
              </a:rPr>
              <a:t>What’s the Buzz About Bees</a:t>
            </a:r>
            <a:endParaRPr lang="en-US" sz="6000" dirty="0">
              <a:solidFill>
                <a:srgbClr val="FFC000"/>
              </a:solidFill>
              <a:latin typeface="AR JULIAN" panose="02000000000000000000" pitchFamily="2" charset="0"/>
            </a:endParaRPr>
          </a:p>
        </p:txBody>
      </p:sp>
      <p:sp>
        <p:nvSpPr>
          <p:cNvPr id="8" name="TextBox 7"/>
          <p:cNvSpPr txBox="1"/>
          <p:nvPr/>
        </p:nvSpPr>
        <p:spPr>
          <a:xfrm>
            <a:off x="714688" y="3429000"/>
            <a:ext cx="7924800" cy="1754326"/>
          </a:xfrm>
          <a:prstGeom prst="rect">
            <a:avLst/>
          </a:prstGeom>
          <a:solidFill>
            <a:schemeClr val="tx1"/>
          </a:solidFill>
          <a:ln w="76200" cmpd="tri">
            <a:solidFill>
              <a:srgbClr val="FFC000"/>
            </a:solidFill>
          </a:ln>
        </p:spPr>
        <p:txBody>
          <a:bodyPr wrap="square" rtlCol="0">
            <a:spAutoFit/>
          </a:bodyPr>
          <a:lstStyle/>
          <a:p>
            <a:pPr algn="ctr"/>
            <a:endParaRPr lang="en-US" sz="2400" dirty="0" smtClean="0">
              <a:latin typeface="AR JULIAN" panose="02000000000000000000" pitchFamily="2" charset="0"/>
            </a:endParaRPr>
          </a:p>
          <a:p>
            <a:pPr algn="ctr"/>
            <a:r>
              <a:rPr lang="en-US" sz="6000" dirty="0">
                <a:solidFill>
                  <a:srgbClr val="FFC000"/>
                </a:solidFill>
                <a:latin typeface="AR JULIAN" panose="02000000000000000000" pitchFamily="2" charset="0"/>
              </a:rPr>
              <a:t>The Plight of Bees</a:t>
            </a:r>
          </a:p>
          <a:p>
            <a:pPr algn="ctr"/>
            <a:endParaRPr lang="en-US" sz="2400" dirty="0">
              <a:latin typeface="AR JULIAN" panose="02000000000000000000" pitchFamily="2" charset="0"/>
            </a:endParaRPr>
          </a:p>
        </p:txBody>
      </p:sp>
    </p:spTree>
    <p:extLst>
      <p:ext uri="{BB962C8B-B14F-4D97-AF65-F5344CB8AC3E}">
        <p14:creationId xmlns:p14="http://schemas.microsoft.com/office/powerpoint/2010/main" val="17418181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800" y="1295400"/>
            <a:ext cx="7848600" cy="1752600"/>
          </a:xfrm>
          <a:solidFill>
            <a:schemeClr val="tx1"/>
          </a:solidFill>
          <a:ln w="76200" cmpd="thinThick">
            <a:solidFill>
              <a:srgbClr val="FFC000"/>
            </a:solidFill>
          </a:ln>
        </p:spPr>
        <p:txBody>
          <a:bodyPr/>
          <a:lstStyle/>
          <a:p>
            <a:r>
              <a:rPr lang="en-US" dirty="0" smtClean="0">
                <a:solidFill>
                  <a:srgbClr val="FFC000"/>
                </a:solidFill>
                <a:latin typeface="AR JULIAN" panose="02000000000000000000" pitchFamily="2" charset="0"/>
              </a:rPr>
              <a:t>Bees in History</a:t>
            </a:r>
            <a:endParaRPr lang="en-US" dirty="0">
              <a:solidFill>
                <a:srgbClr val="FFC000"/>
              </a:solidFill>
              <a:latin typeface="AR JULIAN" panose="02000000000000000000" pitchFamily="2" charset="0"/>
            </a:endParaRPr>
          </a:p>
        </p:txBody>
      </p:sp>
      <p:sp>
        <p:nvSpPr>
          <p:cNvPr id="4" name="Rectangle 3"/>
          <p:cNvSpPr/>
          <p:nvPr/>
        </p:nvSpPr>
        <p:spPr>
          <a:xfrm>
            <a:off x="1752600" y="3886200"/>
            <a:ext cx="6019800" cy="2246769"/>
          </a:xfrm>
          <a:prstGeom prst="rect">
            <a:avLst/>
          </a:prstGeom>
        </p:spPr>
        <p:txBody>
          <a:bodyPr wrap="square">
            <a:spAutoFit/>
          </a:bodyPr>
          <a:lstStyle/>
          <a:p>
            <a:pPr algn="ctr"/>
            <a:r>
              <a:rPr lang="en-US" sz="2800" dirty="0">
                <a:latin typeface="Candara" panose="020E0502030303020204" pitchFamily="34" charset="0"/>
              </a:rPr>
              <a:t>The </a:t>
            </a:r>
            <a:r>
              <a:rPr lang="en-US" sz="2800" dirty="0" smtClean="0">
                <a:latin typeface="Candara" panose="020E0502030303020204" pitchFamily="34" charset="0"/>
              </a:rPr>
              <a:t>bee was considered the sacred insect that bridged the natural world to the underworld in  the mythology of ancient Near East and Aegean cultures. </a:t>
            </a:r>
            <a:endParaRPr lang="en-US" sz="2800" dirty="0">
              <a:latin typeface="Candara" panose="020E0502030303020204" pitchFamily="34" charset="0"/>
            </a:endParaRPr>
          </a:p>
        </p:txBody>
      </p:sp>
      <p:sp>
        <p:nvSpPr>
          <p:cNvPr id="5" name="TextBox 4"/>
          <p:cNvSpPr txBox="1"/>
          <p:nvPr/>
        </p:nvSpPr>
        <p:spPr>
          <a:xfrm>
            <a:off x="8153400" y="64168"/>
            <a:ext cx="990600" cy="369332"/>
          </a:xfrm>
          <a:prstGeom prst="rect">
            <a:avLst/>
          </a:prstGeom>
          <a:noFill/>
        </p:spPr>
        <p:txBody>
          <a:bodyPr wrap="square" rtlCol="0">
            <a:spAutoFit/>
          </a:bodyPr>
          <a:lstStyle/>
          <a:p>
            <a:r>
              <a:rPr lang="en-US" dirty="0" smtClean="0"/>
              <a:t>Laurie B</a:t>
            </a:r>
          </a:p>
        </p:txBody>
      </p:sp>
    </p:spTree>
    <p:extLst>
      <p:ext uri="{BB962C8B-B14F-4D97-AF65-F5344CB8AC3E}">
        <p14:creationId xmlns:p14="http://schemas.microsoft.com/office/powerpoint/2010/main" val="40131048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0"/>
            <a:ext cx="2057400" cy="1981200"/>
          </a:xfrm>
        </p:spPr>
        <p:txBody>
          <a:bodyPr>
            <a:noAutofit/>
          </a:bodyPr>
          <a:lstStyle/>
          <a:p>
            <a:r>
              <a:rPr lang="en-US" dirty="0" smtClean="0">
                <a:latin typeface="AR JULIAN" panose="02000000000000000000" pitchFamily="2" charset="0"/>
              </a:rPr>
              <a:t>The Honey Seeker</a:t>
            </a:r>
            <a:endParaRPr lang="en-US" dirty="0">
              <a:latin typeface="AR JULIAN" panose="02000000000000000000" pitchFamily="2" charset="0"/>
            </a:endParaRPr>
          </a:p>
        </p:txBody>
      </p:sp>
      <p:pic>
        <p:nvPicPr>
          <p:cNvPr id="6" name="Content Placeholder 5" descr="image 4 bees.png"/>
          <p:cNvPicPr>
            <a:picLocks noGrp="1" noChangeAspect="1"/>
          </p:cNvPicPr>
          <p:nvPr>
            <p:ph sz="quarter" idx="1"/>
          </p:nvPr>
        </p:nvPicPr>
        <p:blipFill rotWithShape="1">
          <a:blip r:embed="rId2">
            <a:extLst>
              <a:ext uri="{28A0092B-C50C-407E-A947-70E740481C1C}">
                <a14:useLocalDpi xmlns:a14="http://schemas.microsoft.com/office/drawing/2010/main" val="0"/>
              </a:ext>
            </a:extLst>
          </a:blip>
          <a:srcRect l="-31990" t="-2884" r="-14121" b="-2878"/>
          <a:stretch/>
        </p:blipFill>
        <p:spPr>
          <a:xfrm>
            <a:off x="3871463" y="262526"/>
            <a:ext cx="5043937" cy="6443074"/>
          </a:xfrm>
          <a:solidFill>
            <a:schemeClr val="accent6">
              <a:lumMod val="40000"/>
              <a:lumOff val="60000"/>
            </a:schemeClr>
          </a:solidFill>
        </p:spPr>
      </p:pic>
      <p:sp>
        <p:nvSpPr>
          <p:cNvPr id="3" name="TextBox 2"/>
          <p:cNvSpPr txBox="1"/>
          <p:nvPr/>
        </p:nvSpPr>
        <p:spPr>
          <a:xfrm>
            <a:off x="152400" y="3733800"/>
            <a:ext cx="3200400" cy="2246769"/>
          </a:xfrm>
          <a:prstGeom prst="rect">
            <a:avLst/>
          </a:prstGeom>
          <a:noFill/>
        </p:spPr>
        <p:txBody>
          <a:bodyPr wrap="square" rtlCol="0">
            <a:spAutoFit/>
          </a:bodyPr>
          <a:lstStyle/>
          <a:p>
            <a:pPr algn="ctr"/>
            <a:r>
              <a:rPr lang="en-US" sz="2800" dirty="0" smtClean="0">
                <a:latin typeface="Candara" panose="020E0502030303020204" pitchFamily="34" charset="0"/>
              </a:rPr>
              <a:t>Honey seeker depicted on 8,000 year old cave painting near Valencia, Spain</a:t>
            </a:r>
            <a:endParaRPr lang="en-US" sz="2800" dirty="0">
              <a:latin typeface="Candara" panose="020E0502030303020204" pitchFamily="34" charset="0"/>
            </a:endParaRPr>
          </a:p>
        </p:txBody>
      </p:sp>
    </p:spTree>
    <p:extLst>
      <p:ext uri="{BB962C8B-B14F-4D97-AF65-F5344CB8AC3E}">
        <p14:creationId xmlns:p14="http://schemas.microsoft.com/office/powerpoint/2010/main" val="34008745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771" y="533400"/>
            <a:ext cx="3124200" cy="2286000"/>
          </a:xfrm>
        </p:spPr>
        <p:txBody>
          <a:bodyPr>
            <a:noAutofit/>
          </a:bodyPr>
          <a:lstStyle/>
          <a:p>
            <a:r>
              <a:rPr lang="en-US" dirty="0" smtClean="0">
                <a:latin typeface="AR JULIAN" panose="02000000000000000000" pitchFamily="2" charset="0"/>
              </a:rPr>
              <a:t>Melissa or the bee goddess</a:t>
            </a:r>
            <a:endParaRPr lang="en-US" dirty="0">
              <a:latin typeface="AR JULIAN" panose="02000000000000000000" pitchFamily="2" charset="0"/>
            </a:endParaRPr>
          </a:p>
        </p:txBody>
      </p:sp>
      <p:pic>
        <p:nvPicPr>
          <p:cNvPr id="4" name="Content Placeholder 3" descr="image 3 bee presentation.jpg"/>
          <p:cNvPicPr>
            <a:picLocks noGrp="1" noChangeAspect="1"/>
          </p:cNvPicPr>
          <p:nvPr>
            <p:ph sz="quarter" idx="1"/>
          </p:nvPr>
        </p:nvPicPr>
        <p:blipFill rotWithShape="1">
          <a:blip r:embed="rId2">
            <a:extLst>
              <a:ext uri="{28A0092B-C50C-407E-A947-70E740481C1C}">
                <a14:useLocalDpi xmlns:a14="http://schemas.microsoft.com/office/drawing/2010/main" val="0"/>
              </a:ext>
            </a:extLst>
          </a:blip>
          <a:srcRect l="2304" t="2585" r="3027" b="2087"/>
          <a:stretch/>
        </p:blipFill>
        <p:spPr>
          <a:xfrm>
            <a:off x="3689684" y="102528"/>
            <a:ext cx="5378116" cy="6679272"/>
          </a:xfrm>
        </p:spPr>
      </p:pic>
      <p:sp>
        <p:nvSpPr>
          <p:cNvPr id="3" name="TextBox 2"/>
          <p:cNvSpPr txBox="1"/>
          <p:nvPr/>
        </p:nvSpPr>
        <p:spPr>
          <a:xfrm>
            <a:off x="335929" y="3429000"/>
            <a:ext cx="2966829" cy="2246769"/>
          </a:xfrm>
          <a:prstGeom prst="rect">
            <a:avLst/>
          </a:prstGeom>
          <a:noFill/>
        </p:spPr>
        <p:txBody>
          <a:bodyPr wrap="square" rtlCol="0">
            <a:spAutoFit/>
          </a:bodyPr>
          <a:lstStyle/>
          <a:p>
            <a:pPr algn="ctr"/>
            <a:r>
              <a:rPr lang="en-US" sz="2800" dirty="0" smtClean="0">
                <a:latin typeface="Candara" panose="020E0502030303020204" pitchFamily="34" charset="0"/>
              </a:rPr>
              <a:t>Ancient gold plaques embossed with the winged bee goddess.</a:t>
            </a:r>
            <a:endParaRPr lang="en-US" sz="2800" dirty="0">
              <a:latin typeface="Candara" panose="020E0502030303020204" pitchFamily="34" charset="0"/>
            </a:endParaRPr>
          </a:p>
        </p:txBody>
      </p:sp>
    </p:spTree>
    <p:extLst>
      <p:ext uri="{BB962C8B-B14F-4D97-AF65-F5344CB8AC3E}">
        <p14:creationId xmlns:p14="http://schemas.microsoft.com/office/powerpoint/2010/main" val="9304363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762000"/>
            <a:ext cx="8138445" cy="1738938"/>
          </a:xfrm>
          <a:prstGeom prst="rect">
            <a:avLst/>
          </a:prstGeom>
          <a:solidFill>
            <a:schemeClr val="tx1"/>
          </a:solidFill>
          <a:ln w="76200" cmpd="thinThick">
            <a:solidFill>
              <a:srgbClr val="FFC000"/>
            </a:solidFill>
          </a:ln>
        </p:spPr>
        <p:txBody>
          <a:bodyPr wrap="square" rtlCol="0">
            <a:spAutoFit/>
          </a:bodyPr>
          <a:lstStyle/>
          <a:p>
            <a:pPr algn="ctr"/>
            <a:endParaRPr lang="en-US" sz="900" dirty="0" smtClean="0">
              <a:solidFill>
                <a:srgbClr val="FFC000"/>
              </a:solidFill>
              <a:latin typeface="AR JULIAN" panose="02000000000000000000" pitchFamily="2" charset="0"/>
            </a:endParaRPr>
          </a:p>
          <a:p>
            <a:pPr algn="ctr"/>
            <a:r>
              <a:rPr lang="en-US" sz="4400" dirty="0" smtClean="0">
                <a:solidFill>
                  <a:srgbClr val="FFC000"/>
                </a:solidFill>
                <a:latin typeface="AR JULIAN" panose="02000000000000000000" pitchFamily="2" charset="0"/>
              </a:rPr>
              <a:t>Honey:  </a:t>
            </a:r>
          </a:p>
          <a:p>
            <a:pPr algn="ctr"/>
            <a:r>
              <a:rPr lang="en-US" sz="4400" dirty="0" smtClean="0">
                <a:solidFill>
                  <a:srgbClr val="FFC000"/>
                </a:solidFill>
                <a:latin typeface="AR JULIAN" panose="02000000000000000000" pitchFamily="2" charset="0"/>
              </a:rPr>
              <a:t>Cooking &amp; Nutrition    </a:t>
            </a:r>
          </a:p>
          <a:p>
            <a:endParaRPr lang="en-US" sz="1000" dirty="0">
              <a:solidFill>
                <a:srgbClr val="FFC000"/>
              </a:solidFill>
              <a:latin typeface="AR JULIAN" panose="02000000000000000000" pitchFamily="2" charset="0"/>
            </a:endParaRPr>
          </a:p>
        </p:txBody>
      </p:sp>
      <p:pic>
        <p:nvPicPr>
          <p:cNvPr id="3074" name="Picture 2" descr="C:\Users\VDiStefano\AppData\Local\Microsoft\Windows\Temporary Internet Files\Content.IE5\YO71HO6R\Honey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5739" y="2895600"/>
            <a:ext cx="5524500" cy="3667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74690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1593896"/>
            <a:ext cx="3657600" cy="2563028"/>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57800" y="1593897"/>
            <a:ext cx="3707724" cy="2545116"/>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57400" y="4572000"/>
            <a:ext cx="3319888" cy="2209800"/>
          </a:xfrm>
          <a:prstGeom prst="rect">
            <a:avLst/>
          </a:prstGeom>
        </p:spPr>
      </p:pic>
      <p:sp>
        <p:nvSpPr>
          <p:cNvPr id="2" name="TextBox 1"/>
          <p:cNvSpPr txBox="1"/>
          <p:nvPr/>
        </p:nvSpPr>
        <p:spPr>
          <a:xfrm>
            <a:off x="533400" y="201071"/>
            <a:ext cx="7571681" cy="1184940"/>
          </a:xfrm>
          <a:prstGeom prst="rect">
            <a:avLst/>
          </a:prstGeom>
          <a:solidFill>
            <a:schemeClr val="tx1"/>
          </a:solidFill>
          <a:ln w="76200" cmpd="thinThick">
            <a:solidFill>
              <a:srgbClr val="FFC000"/>
            </a:solidFill>
          </a:ln>
        </p:spPr>
        <p:txBody>
          <a:bodyPr wrap="square" rtlCol="0">
            <a:spAutoFit/>
          </a:bodyPr>
          <a:lstStyle/>
          <a:p>
            <a:pPr algn="ctr"/>
            <a:endParaRPr lang="en-US" sz="1600" dirty="0" smtClean="0">
              <a:solidFill>
                <a:srgbClr val="FFC000"/>
              </a:solidFill>
              <a:latin typeface="AR JULIAN" panose="02000000000000000000" pitchFamily="2" charset="0"/>
            </a:endParaRPr>
          </a:p>
          <a:p>
            <a:pPr algn="ctr"/>
            <a:r>
              <a:rPr lang="en-US" sz="4400" dirty="0" smtClean="0">
                <a:solidFill>
                  <a:srgbClr val="FFC000"/>
                </a:solidFill>
                <a:latin typeface="AR JULIAN" panose="02000000000000000000" pitchFamily="2" charset="0"/>
              </a:rPr>
              <a:t>COSMETICS &amp; WELLNESS</a:t>
            </a:r>
            <a:endParaRPr lang="en-US" sz="4000" dirty="0" smtClean="0">
              <a:solidFill>
                <a:srgbClr val="FFC000"/>
              </a:solidFill>
              <a:latin typeface="AR JULIAN" panose="02000000000000000000" pitchFamily="2" charset="0"/>
            </a:endParaRPr>
          </a:p>
          <a:p>
            <a:pPr algn="ctr"/>
            <a:endParaRPr lang="en-US" sz="1100" dirty="0" smtClean="0">
              <a:solidFill>
                <a:srgbClr val="FFC000"/>
              </a:solidFill>
              <a:latin typeface="AR JULIAN" panose="02000000000000000000" pitchFamily="2" charset="0"/>
            </a:endParaRPr>
          </a:p>
        </p:txBody>
      </p:sp>
      <p:sp>
        <p:nvSpPr>
          <p:cNvPr id="3" name="TextBox 2"/>
          <p:cNvSpPr txBox="1"/>
          <p:nvPr/>
        </p:nvSpPr>
        <p:spPr>
          <a:xfrm>
            <a:off x="5083273" y="4048780"/>
            <a:ext cx="4060727" cy="523220"/>
          </a:xfrm>
          <a:prstGeom prst="rect">
            <a:avLst/>
          </a:prstGeom>
          <a:noFill/>
        </p:spPr>
        <p:txBody>
          <a:bodyPr wrap="none" rtlCol="0">
            <a:spAutoFit/>
          </a:bodyPr>
          <a:lstStyle/>
          <a:p>
            <a:r>
              <a:rPr lang="en-US" sz="2800" dirty="0" smtClean="0">
                <a:latin typeface="Candara" panose="020E0502030303020204" pitchFamily="34" charset="0"/>
              </a:rPr>
              <a:t>Pollen stored in the comb</a:t>
            </a:r>
            <a:endParaRPr lang="en-US" sz="2800" dirty="0">
              <a:latin typeface="Candara" panose="020E0502030303020204" pitchFamily="34" charset="0"/>
            </a:endParaRPr>
          </a:p>
        </p:txBody>
      </p:sp>
      <p:sp>
        <p:nvSpPr>
          <p:cNvPr id="7" name="TextBox 6"/>
          <p:cNvSpPr txBox="1"/>
          <p:nvPr/>
        </p:nvSpPr>
        <p:spPr>
          <a:xfrm>
            <a:off x="5395998" y="5827693"/>
            <a:ext cx="2565126" cy="954107"/>
          </a:xfrm>
          <a:prstGeom prst="rect">
            <a:avLst/>
          </a:prstGeom>
          <a:noFill/>
        </p:spPr>
        <p:txBody>
          <a:bodyPr wrap="none" rtlCol="0">
            <a:spAutoFit/>
          </a:bodyPr>
          <a:lstStyle/>
          <a:p>
            <a:r>
              <a:rPr lang="en-US" sz="2800" dirty="0" smtClean="0">
                <a:latin typeface="Candara" panose="020E0502030303020204" pitchFamily="34" charset="0"/>
              </a:rPr>
              <a:t>Honeybee with </a:t>
            </a:r>
          </a:p>
          <a:p>
            <a:r>
              <a:rPr lang="en-US" sz="2800" dirty="0" smtClean="0">
                <a:latin typeface="Candara" panose="020E0502030303020204" pitchFamily="34" charset="0"/>
              </a:rPr>
              <a:t>pollen basket</a:t>
            </a:r>
            <a:endParaRPr lang="en-US" sz="2800" dirty="0">
              <a:latin typeface="Candara" panose="020E0502030303020204" pitchFamily="34" charset="0"/>
            </a:endParaRPr>
          </a:p>
        </p:txBody>
      </p:sp>
      <p:sp>
        <p:nvSpPr>
          <p:cNvPr id="11" name="TextBox 10"/>
          <p:cNvSpPr txBox="1"/>
          <p:nvPr/>
        </p:nvSpPr>
        <p:spPr>
          <a:xfrm>
            <a:off x="115099" y="4038600"/>
            <a:ext cx="2018501" cy="523220"/>
          </a:xfrm>
          <a:prstGeom prst="rect">
            <a:avLst/>
          </a:prstGeom>
          <a:noFill/>
        </p:spPr>
        <p:txBody>
          <a:bodyPr wrap="none" rtlCol="0">
            <a:spAutoFit/>
          </a:bodyPr>
          <a:lstStyle/>
          <a:p>
            <a:r>
              <a:rPr lang="en-US" sz="2800" dirty="0" smtClean="0">
                <a:latin typeface="Candara" panose="020E0502030303020204" pitchFamily="34" charset="0"/>
              </a:rPr>
              <a:t>Honeycomb</a:t>
            </a:r>
            <a:endParaRPr lang="en-US" sz="2800" dirty="0">
              <a:latin typeface="Candara" panose="020E0502030303020204" pitchFamily="34" charset="0"/>
            </a:endParaRPr>
          </a:p>
        </p:txBody>
      </p:sp>
    </p:spTree>
    <p:extLst>
      <p:ext uri="{BB962C8B-B14F-4D97-AF65-F5344CB8AC3E}">
        <p14:creationId xmlns:p14="http://schemas.microsoft.com/office/powerpoint/2010/main" val="42826928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337" y="152400"/>
            <a:ext cx="4800600" cy="3200399"/>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14800" y="3505200"/>
            <a:ext cx="4914900" cy="3276600"/>
          </a:xfrm>
          <a:prstGeom prst="rect">
            <a:avLst/>
          </a:prstGeom>
        </p:spPr>
      </p:pic>
      <p:sp>
        <p:nvSpPr>
          <p:cNvPr id="6" name="TextBox 5"/>
          <p:cNvSpPr txBox="1"/>
          <p:nvPr/>
        </p:nvSpPr>
        <p:spPr>
          <a:xfrm>
            <a:off x="4928937" y="391180"/>
            <a:ext cx="1420582" cy="523220"/>
          </a:xfrm>
          <a:prstGeom prst="rect">
            <a:avLst/>
          </a:prstGeom>
          <a:noFill/>
        </p:spPr>
        <p:txBody>
          <a:bodyPr wrap="none" rtlCol="0">
            <a:spAutoFit/>
          </a:bodyPr>
          <a:lstStyle/>
          <a:p>
            <a:r>
              <a:rPr lang="en-US" sz="2800" dirty="0" smtClean="0">
                <a:latin typeface="Candara" panose="020E0502030303020204" pitchFamily="34" charset="0"/>
              </a:rPr>
              <a:t>Propolis</a:t>
            </a:r>
            <a:endParaRPr lang="en-US" sz="2800" dirty="0">
              <a:latin typeface="Candara" panose="020E0502030303020204" pitchFamily="34" charset="0"/>
            </a:endParaRPr>
          </a:p>
        </p:txBody>
      </p:sp>
      <p:sp>
        <p:nvSpPr>
          <p:cNvPr id="7" name="TextBox 6"/>
          <p:cNvSpPr txBox="1"/>
          <p:nvPr/>
        </p:nvSpPr>
        <p:spPr>
          <a:xfrm>
            <a:off x="804333" y="5143500"/>
            <a:ext cx="3276600" cy="1384995"/>
          </a:xfrm>
          <a:prstGeom prst="rect">
            <a:avLst/>
          </a:prstGeom>
          <a:noFill/>
        </p:spPr>
        <p:txBody>
          <a:bodyPr wrap="square" rtlCol="0">
            <a:spAutoFit/>
          </a:bodyPr>
          <a:lstStyle/>
          <a:p>
            <a:pPr algn="r"/>
            <a:r>
              <a:rPr lang="en-US" sz="2800" dirty="0" smtClean="0">
                <a:latin typeface="Candara" panose="020E0502030303020204" pitchFamily="34" charset="0"/>
              </a:rPr>
              <a:t>Developing Queen larvae surrounded by royal jelly</a:t>
            </a:r>
            <a:endParaRPr lang="en-US" sz="2800" dirty="0">
              <a:latin typeface="Candara" panose="020E0502030303020204" pitchFamily="34" charset="0"/>
            </a:endParaRPr>
          </a:p>
        </p:txBody>
      </p:sp>
    </p:spTree>
    <p:extLst>
      <p:ext uri="{BB962C8B-B14F-4D97-AF65-F5344CB8AC3E}">
        <p14:creationId xmlns:p14="http://schemas.microsoft.com/office/powerpoint/2010/main" val="23544374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1322119"/>
            <a:ext cx="7691129" cy="5020210"/>
          </a:xfrm>
          <a:prstGeom prst="rect">
            <a:avLst/>
          </a:prstGeom>
        </p:spPr>
      </p:pic>
      <p:sp>
        <p:nvSpPr>
          <p:cNvPr id="5" name="TextBox 4"/>
          <p:cNvSpPr txBox="1"/>
          <p:nvPr/>
        </p:nvSpPr>
        <p:spPr>
          <a:xfrm>
            <a:off x="2514600" y="304800"/>
            <a:ext cx="3733800" cy="769441"/>
          </a:xfrm>
          <a:prstGeom prst="rect">
            <a:avLst/>
          </a:prstGeom>
          <a:solidFill>
            <a:schemeClr val="tx1"/>
          </a:solidFill>
          <a:ln w="76200" cmpd="thinThick">
            <a:solidFill>
              <a:srgbClr val="FFC000"/>
            </a:solidFill>
          </a:ln>
        </p:spPr>
        <p:txBody>
          <a:bodyPr wrap="square" rtlCol="0">
            <a:spAutoFit/>
          </a:bodyPr>
          <a:lstStyle/>
          <a:p>
            <a:pPr algn="ctr"/>
            <a:r>
              <a:rPr lang="en-US" sz="4400" dirty="0" smtClean="0">
                <a:solidFill>
                  <a:srgbClr val="FFC000"/>
                </a:solidFill>
                <a:latin typeface="AR JULIAN" panose="02000000000000000000" pitchFamily="2" charset="0"/>
              </a:rPr>
              <a:t>Colony Life</a:t>
            </a:r>
          </a:p>
        </p:txBody>
      </p:sp>
      <p:sp>
        <p:nvSpPr>
          <p:cNvPr id="8" name="TextBox 7"/>
          <p:cNvSpPr txBox="1"/>
          <p:nvPr/>
        </p:nvSpPr>
        <p:spPr>
          <a:xfrm>
            <a:off x="2857613" y="6248400"/>
            <a:ext cx="3238387" cy="523220"/>
          </a:xfrm>
          <a:prstGeom prst="rect">
            <a:avLst/>
          </a:prstGeom>
          <a:noFill/>
        </p:spPr>
        <p:txBody>
          <a:bodyPr wrap="none" rtlCol="0">
            <a:spAutoFit/>
          </a:bodyPr>
          <a:lstStyle/>
          <a:p>
            <a:r>
              <a:rPr lang="en-US" sz="2800" dirty="0" smtClean="0">
                <a:latin typeface="Candara" panose="020E0502030303020204" pitchFamily="34" charset="0"/>
              </a:rPr>
              <a:t>On the Honey Comb</a:t>
            </a:r>
            <a:endParaRPr lang="en-US" sz="2800" dirty="0">
              <a:latin typeface="Candara" panose="020E0502030303020204" pitchFamily="34" charset="0"/>
            </a:endParaRPr>
          </a:p>
        </p:txBody>
      </p:sp>
    </p:spTree>
    <p:extLst>
      <p:ext uri="{BB962C8B-B14F-4D97-AF65-F5344CB8AC3E}">
        <p14:creationId xmlns:p14="http://schemas.microsoft.com/office/powerpoint/2010/main" val="27557393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6820"/>
          <a:stretch/>
        </p:blipFill>
        <p:spPr>
          <a:xfrm>
            <a:off x="0" y="1207168"/>
            <a:ext cx="9144000" cy="5041232"/>
          </a:xfrm>
          <a:prstGeom prst="rect">
            <a:avLst/>
          </a:prstGeom>
        </p:spPr>
      </p:pic>
      <p:sp>
        <p:nvSpPr>
          <p:cNvPr id="5" name="TextBox 4"/>
          <p:cNvSpPr txBox="1"/>
          <p:nvPr/>
        </p:nvSpPr>
        <p:spPr>
          <a:xfrm>
            <a:off x="1371600" y="224879"/>
            <a:ext cx="6545382" cy="769441"/>
          </a:xfrm>
          <a:prstGeom prst="rect">
            <a:avLst/>
          </a:prstGeom>
          <a:noFill/>
        </p:spPr>
        <p:txBody>
          <a:bodyPr wrap="none" rtlCol="0">
            <a:spAutoFit/>
          </a:bodyPr>
          <a:lstStyle/>
          <a:p>
            <a:r>
              <a:rPr lang="en-US" sz="4400" dirty="0" smtClean="0">
                <a:latin typeface="AR JULIAN" panose="02000000000000000000" pitchFamily="2" charset="0"/>
              </a:rPr>
              <a:t>Life cycle of honey bees</a:t>
            </a:r>
            <a:endParaRPr lang="en-US" sz="4400" dirty="0">
              <a:latin typeface="AR JULIAN" panose="02000000000000000000" pitchFamily="2" charset="0"/>
            </a:endParaRPr>
          </a:p>
        </p:txBody>
      </p:sp>
    </p:spTree>
    <p:extLst>
      <p:ext uri="{BB962C8B-B14F-4D97-AF65-F5344CB8AC3E}">
        <p14:creationId xmlns:p14="http://schemas.microsoft.com/office/powerpoint/2010/main" val="26514005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2842" r="9157" b="11115"/>
          <a:stretch/>
        </p:blipFill>
        <p:spPr>
          <a:xfrm>
            <a:off x="2806672" y="152400"/>
            <a:ext cx="4795433" cy="6462514"/>
          </a:xfrm>
          <a:prstGeom prst="rect">
            <a:avLst/>
          </a:prstGeom>
        </p:spPr>
      </p:pic>
      <p:sp>
        <p:nvSpPr>
          <p:cNvPr id="10" name="TextBox 9"/>
          <p:cNvSpPr txBox="1"/>
          <p:nvPr/>
        </p:nvSpPr>
        <p:spPr>
          <a:xfrm>
            <a:off x="6459105" y="6603650"/>
            <a:ext cx="1160895" cy="215444"/>
          </a:xfrm>
          <a:prstGeom prst="rect">
            <a:avLst/>
          </a:prstGeom>
          <a:noFill/>
        </p:spPr>
        <p:txBody>
          <a:bodyPr wrap="none" rtlCol="0">
            <a:spAutoFit/>
          </a:bodyPr>
          <a:lstStyle/>
          <a:p>
            <a:r>
              <a:rPr lang="en-US" sz="800" dirty="0" smtClean="0"/>
              <a:t>Photo:  beemaster.com</a:t>
            </a:r>
            <a:endParaRPr lang="en-US" sz="800" dirty="0"/>
          </a:p>
        </p:txBody>
      </p:sp>
      <p:sp>
        <p:nvSpPr>
          <p:cNvPr id="11" name="TextBox 10"/>
          <p:cNvSpPr txBox="1"/>
          <p:nvPr/>
        </p:nvSpPr>
        <p:spPr>
          <a:xfrm>
            <a:off x="381000" y="3194833"/>
            <a:ext cx="2380780" cy="523220"/>
          </a:xfrm>
          <a:prstGeom prst="rect">
            <a:avLst/>
          </a:prstGeom>
          <a:noFill/>
        </p:spPr>
        <p:txBody>
          <a:bodyPr wrap="none" rtlCol="0">
            <a:spAutoFit/>
          </a:bodyPr>
          <a:lstStyle/>
          <a:p>
            <a:r>
              <a:rPr lang="en-US" sz="2800" smtClean="0">
                <a:latin typeface="Candara" panose="020E0502030303020204" pitchFamily="34" charset="0"/>
              </a:rPr>
              <a:t>Swarm </a:t>
            </a:r>
            <a:r>
              <a:rPr lang="en-US" sz="2800" dirty="0" smtClean="0">
                <a:latin typeface="Candara" panose="020E0502030303020204" pitchFamily="34" charset="0"/>
              </a:rPr>
              <a:t>Cluster</a:t>
            </a:r>
            <a:endParaRPr lang="en-US" sz="2800" dirty="0">
              <a:latin typeface="Candara" panose="020E0502030303020204" pitchFamily="34" charset="0"/>
            </a:endParaRPr>
          </a:p>
        </p:txBody>
      </p:sp>
    </p:spTree>
    <p:extLst>
      <p:ext uri="{BB962C8B-B14F-4D97-AF65-F5344CB8AC3E}">
        <p14:creationId xmlns:p14="http://schemas.microsoft.com/office/powerpoint/2010/main" val="22663519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solidFill>
            <a:schemeClr val="tx1"/>
          </a:solidFill>
          <a:ln w="76200" cmpd="thinThick">
            <a:solidFill>
              <a:srgbClr val="FFC000"/>
            </a:solidFill>
          </a:ln>
        </p:spPr>
        <p:txBody>
          <a:bodyPr/>
          <a:lstStyle/>
          <a:p>
            <a:r>
              <a:rPr lang="en-US" altLang="en-US" dirty="0">
                <a:solidFill>
                  <a:srgbClr val="FFC000"/>
                </a:solidFill>
                <a:latin typeface="AR JULIAN" panose="02000000000000000000" pitchFamily="2" charset="0"/>
              </a:rPr>
              <a:t>Colony Collapse Disorder</a:t>
            </a:r>
          </a:p>
        </p:txBody>
      </p:sp>
      <p:sp>
        <p:nvSpPr>
          <p:cNvPr id="2051" name="Rectangle 3"/>
          <p:cNvSpPr>
            <a:spLocks noGrp="1" noChangeArrowheads="1"/>
          </p:cNvSpPr>
          <p:nvPr>
            <p:ph type="subTitle" idx="1"/>
          </p:nvPr>
        </p:nvSpPr>
        <p:spPr/>
        <p:txBody>
          <a:bodyPr/>
          <a:lstStyle/>
          <a:p>
            <a:r>
              <a:rPr lang="en-US" altLang="en-US" b="1" dirty="0">
                <a:solidFill>
                  <a:schemeClr val="tx1"/>
                </a:solidFill>
                <a:latin typeface="AR JULIAN" panose="02000000000000000000" pitchFamily="2" charset="0"/>
              </a:rPr>
              <a:t>North American Honey Bee</a:t>
            </a:r>
          </a:p>
          <a:p>
            <a:endParaRPr lang="en-US" altLang="en-US" dirty="0"/>
          </a:p>
        </p:txBody>
      </p:sp>
    </p:spTree>
    <p:extLst>
      <p:ext uri="{BB962C8B-B14F-4D97-AF65-F5344CB8AC3E}">
        <p14:creationId xmlns:p14="http://schemas.microsoft.com/office/powerpoint/2010/main" val="7065026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757" t="15963" r="11813"/>
          <a:stretch/>
        </p:blipFill>
        <p:spPr bwMode="auto">
          <a:xfrm>
            <a:off x="147778" y="762000"/>
            <a:ext cx="8907989" cy="51525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47778" y="5943600"/>
            <a:ext cx="2318263" cy="523220"/>
          </a:xfrm>
          <a:prstGeom prst="rect">
            <a:avLst/>
          </a:prstGeom>
          <a:noFill/>
        </p:spPr>
        <p:txBody>
          <a:bodyPr wrap="none" rtlCol="0">
            <a:spAutoFit/>
          </a:bodyPr>
          <a:lstStyle/>
          <a:p>
            <a:r>
              <a:rPr lang="en-US" sz="2800" dirty="0" smtClean="0">
                <a:latin typeface="Candara" panose="020E0502030303020204" pitchFamily="34" charset="0"/>
              </a:rPr>
              <a:t>A healthy hive</a:t>
            </a:r>
            <a:endParaRPr lang="en-US" sz="2800" dirty="0">
              <a:latin typeface="Candara" panose="020E0502030303020204" pitchFamily="34" charset="0"/>
            </a:endParaRPr>
          </a:p>
        </p:txBody>
      </p:sp>
      <p:sp>
        <p:nvSpPr>
          <p:cNvPr id="5" name="Rectangle 4"/>
          <p:cNvSpPr/>
          <p:nvPr/>
        </p:nvSpPr>
        <p:spPr>
          <a:xfrm>
            <a:off x="7475684" y="5943600"/>
            <a:ext cx="1576072" cy="215444"/>
          </a:xfrm>
          <a:prstGeom prst="rect">
            <a:avLst/>
          </a:prstGeom>
        </p:spPr>
        <p:txBody>
          <a:bodyPr wrap="none">
            <a:spAutoFit/>
          </a:bodyPr>
          <a:lstStyle/>
          <a:p>
            <a:r>
              <a:rPr lang="en-US" sz="800" dirty="0">
                <a:latin typeface="Candara" panose="020E0502030303020204" pitchFamily="34" charset="0"/>
              </a:rPr>
              <a:t>Chris Jordan-Bloch / Earthjustice</a:t>
            </a:r>
            <a:endParaRPr lang="en-US" sz="800" dirty="0">
              <a:effectLst/>
              <a:latin typeface="Candara" panose="020E0502030303020204" pitchFamily="34" charset="0"/>
            </a:endParaRPr>
          </a:p>
        </p:txBody>
      </p:sp>
    </p:spTree>
    <p:extLst>
      <p:ext uri="{BB962C8B-B14F-4D97-AF65-F5344CB8AC3E}">
        <p14:creationId xmlns:p14="http://schemas.microsoft.com/office/powerpoint/2010/main" val="42649656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083" t="16195" r="12214"/>
          <a:stretch/>
        </p:blipFill>
        <p:spPr bwMode="auto">
          <a:xfrm>
            <a:off x="76201" y="685800"/>
            <a:ext cx="8915399" cy="52599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76200" y="5953780"/>
            <a:ext cx="2898550" cy="523220"/>
          </a:xfrm>
          <a:prstGeom prst="rect">
            <a:avLst/>
          </a:prstGeom>
          <a:noFill/>
        </p:spPr>
        <p:txBody>
          <a:bodyPr wrap="none" rtlCol="0">
            <a:spAutoFit/>
          </a:bodyPr>
          <a:lstStyle/>
          <a:p>
            <a:r>
              <a:rPr lang="en-US" sz="2800" dirty="0" smtClean="0">
                <a:latin typeface="Candara" panose="020E0502030303020204" pitchFamily="34" charset="0"/>
              </a:rPr>
              <a:t>An unhealthy hive</a:t>
            </a:r>
            <a:endParaRPr lang="en-US" sz="2800" dirty="0">
              <a:latin typeface="Candara" panose="020E0502030303020204" pitchFamily="34" charset="0"/>
            </a:endParaRPr>
          </a:p>
        </p:txBody>
      </p:sp>
      <p:sp>
        <p:nvSpPr>
          <p:cNvPr id="3" name="Rectangle 2"/>
          <p:cNvSpPr/>
          <p:nvPr/>
        </p:nvSpPr>
        <p:spPr>
          <a:xfrm>
            <a:off x="7315200" y="5943600"/>
            <a:ext cx="1749197" cy="230832"/>
          </a:xfrm>
          <a:prstGeom prst="rect">
            <a:avLst/>
          </a:prstGeom>
        </p:spPr>
        <p:txBody>
          <a:bodyPr wrap="none">
            <a:spAutoFit/>
          </a:bodyPr>
          <a:lstStyle/>
          <a:p>
            <a:r>
              <a:rPr lang="en-US" sz="900" dirty="0">
                <a:latin typeface="Candara" panose="020E0502030303020204" pitchFamily="34" charset="0"/>
              </a:rPr>
              <a:t>Chris Jordan-Bloch / Earthjustice</a:t>
            </a:r>
            <a:endParaRPr lang="en-US" sz="900" dirty="0">
              <a:effectLst/>
              <a:latin typeface="Candara" panose="020E0502030303020204" pitchFamily="34" charset="0"/>
            </a:endParaRPr>
          </a:p>
        </p:txBody>
      </p:sp>
    </p:spTree>
    <p:extLst>
      <p:ext uri="{BB962C8B-B14F-4D97-AF65-F5344CB8AC3E}">
        <p14:creationId xmlns:p14="http://schemas.microsoft.com/office/powerpoint/2010/main" val="28442876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457200" y="381000"/>
            <a:ext cx="8952368" cy="4579458"/>
            <a:chOff x="609600" y="2727158"/>
            <a:chExt cx="8799968" cy="2896781"/>
          </a:xfrm>
        </p:grpSpPr>
        <p:sp>
          <p:nvSpPr>
            <p:cNvPr id="4" name="Rectangle 2"/>
            <p:cNvSpPr txBox="1">
              <a:spLocks noChangeArrowheads="1"/>
            </p:cNvSpPr>
            <p:nvPr/>
          </p:nvSpPr>
          <p:spPr>
            <a:xfrm>
              <a:off x="609600" y="2727158"/>
              <a:ext cx="8799968"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en-US" b="1" dirty="0" smtClean="0">
                  <a:latin typeface="AR JULIAN" panose="02000000000000000000" pitchFamily="2" charset="0"/>
                </a:rPr>
                <a:t>Possible Causes</a:t>
              </a:r>
              <a:endParaRPr lang="en-US" altLang="en-US" b="1" dirty="0">
                <a:latin typeface="AR JULIAN" panose="02000000000000000000" pitchFamily="2" charset="0"/>
              </a:endParaRPr>
            </a:p>
          </p:txBody>
        </p:sp>
        <p:sp>
          <p:nvSpPr>
            <p:cNvPr id="2" name="Rectangle 1"/>
            <p:cNvSpPr/>
            <p:nvPr/>
          </p:nvSpPr>
          <p:spPr>
            <a:xfrm>
              <a:off x="609600" y="3657600"/>
              <a:ext cx="7924800" cy="1966339"/>
            </a:xfrm>
            <a:prstGeom prst="rect">
              <a:avLst/>
            </a:prstGeom>
          </p:spPr>
          <p:txBody>
            <a:bodyPr wrap="square">
              <a:spAutoFit/>
            </a:bodyPr>
            <a:lstStyle/>
            <a:p>
              <a:pPr marL="457200" indent="-457200">
                <a:buFont typeface="Arial" panose="020B0604020202020204" pitchFamily="34" charset="0"/>
                <a:buChar char="•"/>
              </a:pPr>
              <a:r>
                <a:rPr lang="en-US" altLang="en-US" sz="2800" b="1" dirty="0">
                  <a:latin typeface="Candara" panose="020E0502030303020204" pitchFamily="34" charset="0"/>
                </a:rPr>
                <a:t>Pesticides…especially neonicotinoids</a:t>
              </a:r>
            </a:p>
            <a:p>
              <a:pPr marL="457200" indent="-457200">
                <a:buFont typeface="Arial" panose="020B0604020202020204" pitchFamily="34" charset="0"/>
                <a:buChar char="•"/>
              </a:pPr>
              <a:r>
                <a:rPr lang="en-US" altLang="en-US" sz="2800" b="1" dirty="0">
                  <a:latin typeface="Candara" panose="020E0502030303020204" pitchFamily="34" charset="0"/>
                </a:rPr>
                <a:t>Mite infections</a:t>
              </a:r>
            </a:p>
            <a:p>
              <a:pPr marL="457200" indent="-457200">
                <a:buFont typeface="Arial" panose="020B0604020202020204" pitchFamily="34" charset="0"/>
                <a:buChar char="•"/>
              </a:pPr>
              <a:r>
                <a:rPr lang="en-US" altLang="en-US" sz="2800" b="1" dirty="0">
                  <a:latin typeface="Candara" panose="020E0502030303020204" pitchFamily="34" charset="0"/>
                </a:rPr>
                <a:t>Malnutrition</a:t>
              </a:r>
            </a:p>
            <a:p>
              <a:pPr marL="457200" indent="-457200">
                <a:buFont typeface="Arial" panose="020B0604020202020204" pitchFamily="34" charset="0"/>
                <a:buChar char="•"/>
              </a:pPr>
              <a:r>
                <a:rPr lang="en-US" altLang="en-US" sz="2800" b="1" dirty="0">
                  <a:latin typeface="Candara" panose="020E0502030303020204" pitchFamily="34" charset="0"/>
                </a:rPr>
                <a:t>Various pathogens</a:t>
              </a:r>
            </a:p>
            <a:p>
              <a:pPr marL="457200" indent="-457200">
                <a:buFont typeface="Arial" panose="020B0604020202020204" pitchFamily="34" charset="0"/>
                <a:buChar char="•"/>
              </a:pPr>
              <a:r>
                <a:rPr lang="en-US" altLang="en-US" sz="2800" b="1" dirty="0">
                  <a:latin typeface="Candara" panose="020E0502030303020204" pitchFamily="34" charset="0"/>
                </a:rPr>
                <a:t>Loss of habitat</a:t>
              </a:r>
            </a:p>
            <a:p>
              <a:pPr marL="457200" indent="-457200">
                <a:buFont typeface="Arial" panose="020B0604020202020204" pitchFamily="34" charset="0"/>
                <a:buChar char="•"/>
              </a:pPr>
              <a:r>
                <a:rPr lang="en-US" altLang="en-US" sz="2800" b="1" dirty="0">
                  <a:latin typeface="Candara" panose="020E0502030303020204" pitchFamily="34" charset="0"/>
                </a:rPr>
                <a:t>Beekeeping practices, especially the stress of moving hives from place to place</a:t>
              </a:r>
            </a:p>
          </p:txBody>
        </p:sp>
      </p:grpSp>
    </p:spTree>
    <p:extLst>
      <p:ext uri="{BB962C8B-B14F-4D97-AF65-F5344CB8AC3E}">
        <p14:creationId xmlns:p14="http://schemas.microsoft.com/office/powerpoint/2010/main" val="17260440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8600"/>
            <a:ext cx="9144000" cy="708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10583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0" descr="http://www.westopthebugs.com/images/CarpenterBeeLg.jpg"/>
          <p:cNvPicPr>
            <a:picLocks noChangeAspect="1" noChangeArrowheads="1"/>
          </p:cNvPicPr>
          <p:nvPr/>
        </p:nvPicPr>
        <p:blipFill rotWithShape="1">
          <a:blip r:embed="rId2" cstate="print"/>
          <a:srcRect t="-210"/>
          <a:stretch/>
        </p:blipFill>
        <p:spPr bwMode="auto">
          <a:xfrm>
            <a:off x="5071872" y="4035989"/>
            <a:ext cx="3995928" cy="2745812"/>
          </a:xfrm>
          <a:prstGeom prst="rect">
            <a:avLst/>
          </a:prstGeom>
          <a:noFill/>
        </p:spPr>
      </p:pic>
      <p:sp>
        <p:nvSpPr>
          <p:cNvPr id="7" name="Rectangle 6"/>
          <p:cNvSpPr/>
          <p:nvPr/>
        </p:nvSpPr>
        <p:spPr>
          <a:xfrm>
            <a:off x="3200400" y="250336"/>
            <a:ext cx="2244632" cy="4093428"/>
          </a:xfrm>
          <a:prstGeom prst="rect">
            <a:avLst/>
          </a:prstGeom>
        </p:spPr>
        <p:txBody>
          <a:bodyPr wrap="square">
            <a:spAutoFit/>
          </a:bodyPr>
          <a:lstStyle/>
          <a:p>
            <a:r>
              <a:rPr lang="en-US" altLang="en-US" sz="2000" dirty="0">
                <a:latin typeface="Candara" panose="020E0502030303020204" pitchFamily="34" charset="0"/>
                <a:cs typeface="Arial" pitchFamily="34" charset="0"/>
              </a:rPr>
              <a:t> </a:t>
            </a:r>
            <a:r>
              <a:rPr lang="en-US" altLang="en-US" sz="2000" dirty="0" smtClean="0">
                <a:latin typeface="Candara" panose="020E0502030303020204" pitchFamily="34" charset="0"/>
                <a:cs typeface="Arial" pitchFamily="34" charset="0"/>
              </a:rPr>
              <a:t>Among </a:t>
            </a:r>
            <a:r>
              <a:rPr lang="en-US" altLang="en-US" sz="2000" dirty="0">
                <a:latin typeface="Candara" panose="020E0502030303020204" pitchFamily="34" charset="0"/>
                <a:cs typeface="Arial" pitchFamily="34" charset="0"/>
              </a:rPr>
              <a:t>wild pollinators (which include butterflies, moths, flies, beetles,  </a:t>
            </a:r>
            <a:r>
              <a:rPr lang="en-US" altLang="en-US" sz="2000" dirty="0" smtClean="0">
                <a:latin typeface="Candara" panose="020E0502030303020204" pitchFamily="34" charset="0"/>
                <a:cs typeface="Arial" pitchFamily="34" charset="0"/>
              </a:rPr>
              <a:t>wasps, birds &amp; </a:t>
            </a:r>
            <a:r>
              <a:rPr lang="en-US" altLang="en-US" sz="2000" dirty="0">
                <a:latin typeface="Candara" panose="020E0502030303020204" pitchFamily="34" charset="0"/>
                <a:cs typeface="Arial" pitchFamily="34" charset="0"/>
              </a:rPr>
              <a:t>some mammals) bees </a:t>
            </a:r>
            <a:r>
              <a:rPr lang="en-US" altLang="en-US" sz="2000" dirty="0" smtClean="0">
                <a:latin typeface="Candara" panose="020E0502030303020204" pitchFamily="34" charset="0"/>
                <a:cs typeface="Arial" pitchFamily="34" charset="0"/>
              </a:rPr>
              <a:t>are the most </a:t>
            </a:r>
            <a:r>
              <a:rPr lang="en-US" altLang="en-US" sz="2000" dirty="0">
                <a:latin typeface="Candara" panose="020E0502030303020204" pitchFamily="34" charset="0"/>
                <a:cs typeface="Arial" pitchFamily="34" charset="0"/>
              </a:rPr>
              <a:t>important and include  many </a:t>
            </a:r>
            <a:r>
              <a:rPr lang="en-US" altLang="en-US" sz="2000" dirty="0" smtClean="0">
                <a:latin typeface="Candara" panose="020E0502030303020204" pitchFamily="34" charset="0"/>
                <a:cs typeface="Arial" pitchFamily="34" charset="0"/>
              </a:rPr>
              <a:t>varieties - mining </a:t>
            </a:r>
            <a:r>
              <a:rPr lang="en-US" altLang="en-US" sz="2000" dirty="0">
                <a:latin typeface="Candara" panose="020E0502030303020204" pitchFamily="34" charset="0"/>
                <a:cs typeface="Arial" pitchFamily="34" charset="0"/>
              </a:rPr>
              <a:t>bees</a:t>
            </a:r>
            <a:r>
              <a:rPr lang="en-US" altLang="en-US" sz="2000" dirty="0" smtClean="0">
                <a:latin typeface="Candara" panose="020E0502030303020204" pitchFamily="34" charset="0"/>
                <a:cs typeface="Arial" pitchFamily="34" charset="0"/>
              </a:rPr>
              <a:t>, long-horned        </a:t>
            </a:r>
          </a:p>
          <a:p>
            <a:r>
              <a:rPr lang="en-US" altLang="en-US" sz="2000" dirty="0" smtClean="0">
                <a:latin typeface="Candara" panose="020E0502030303020204" pitchFamily="34" charset="0"/>
                <a:cs typeface="Arial" pitchFamily="34" charset="0"/>
              </a:rPr>
              <a:t>       bees…</a:t>
            </a:r>
            <a:endParaRPr lang="en-US" sz="2000" dirty="0"/>
          </a:p>
        </p:txBody>
      </p:sp>
      <p:pic>
        <p:nvPicPr>
          <p:cNvPr id="8" name="Picture 6" descr="http://upload.wikimedia.org/wikipedia/commons/b/b5/Iridescent.green.sweat.bee1.jpg"/>
          <p:cNvPicPr>
            <a:picLocks noChangeAspect="1" noChangeArrowheads="1"/>
          </p:cNvPicPr>
          <p:nvPr/>
        </p:nvPicPr>
        <p:blipFill rotWithShape="1">
          <a:blip r:embed="rId3" cstate="print"/>
          <a:srcRect t="6653"/>
          <a:stretch/>
        </p:blipFill>
        <p:spPr bwMode="auto">
          <a:xfrm>
            <a:off x="76200" y="4038600"/>
            <a:ext cx="3505200" cy="2726663"/>
          </a:xfrm>
          <a:prstGeom prst="rect">
            <a:avLst/>
          </a:prstGeom>
          <a:noFill/>
        </p:spPr>
      </p:pic>
      <p:pic>
        <p:nvPicPr>
          <p:cNvPr id="9" name="Picture 4" descr="http://www.wildaboutgardens.org.uk/img/wildlife/insects/large/bumble-bee.jpg"/>
          <p:cNvPicPr>
            <a:picLocks noChangeAspect="1" noChangeArrowheads="1"/>
          </p:cNvPicPr>
          <p:nvPr/>
        </p:nvPicPr>
        <p:blipFill rotWithShape="1">
          <a:blip r:embed="rId4" cstate="print"/>
          <a:srcRect l="6192" r="6002"/>
          <a:stretch/>
        </p:blipFill>
        <p:spPr bwMode="auto">
          <a:xfrm rot="5400000">
            <a:off x="3589" y="327499"/>
            <a:ext cx="3067110" cy="2869311"/>
          </a:xfrm>
          <a:prstGeom prst="rect">
            <a:avLst/>
          </a:prstGeom>
          <a:noFill/>
        </p:spPr>
      </p:pic>
      <p:pic>
        <p:nvPicPr>
          <p:cNvPr id="10" name="Picture 8" descr="http://www.aussiebee.com.au/Images/leafcutter-bee-and-leaf-2.jpg"/>
          <p:cNvPicPr>
            <a:picLocks noChangeAspect="1" noChangeArrowheads="1"/>
          </p:cNvPicPr>
          <p:nvPr/>
        </p:nvPicPr>
        <p:blipFill rotWithShape="1">
          <a:blip r:embed="rId5" cstate="print"/>
          <a:srcRect t="970" b="229"/>
          <a:stretch/>
        </p:blipFill>
        <p:spPr bwMode="auto">
          <a:xfrm>
            <a:off x="5437424" y="330257"/>
            <a:ext cx="3630376" cy="2946343"/>
          </a:xfrm>
          <a:prstGeom prst="rect">
            <a:avLst/>
          </a:prstGeom>
          <a:noFill/>
        </p:spPr>
      </p:pic>
      <p:sp>
        <p:nvSpPr>
          <p:cNvPr id="11" name="TextBox 10"/>
          <p:cNvSpPr txBox="1"/>
          <p:nvPr/>
        </p:nvSpPr>
        <p:spPr>
          <a:xfrm>
            <a:off x="66650" y="2872769"/>
            <a:ext cx="1585690" cy="400110"/>
          </a:xfrm>
          <a:prstGeom prst="rect">
            <a:avLst/>
          </a:prstGeom>
          <a:noFill/>
          <a:ln>
            <a:solidFill>
              <a:schemeClr val="tx1"/>
            </a:solidFill>
          </a:ln>
        </p:spPr>
        <p:txBody>
          <a:bodyPr wrap="none" rtlCol="0">
            <a:spAutoFit/>
          </a:bodyPr>
          <a:lstStyle/>
          <a:p>
            <a:r>
              <a:rPr lang="en-US" sz="2000" b="1" dirty="0" smtClean="0">
                <a:latin typeface="Candara" panose="020E0502030303020204" pitchFamily="34" charset="0"/>
              </a:rPr>
              <a:t>Bumble bees</a:t>
            </a:r>
            <a:endParaRPr lang="en-US" sz="2000" b="1" dirty="0">
              <a:latin typeface="Candara" panose="020E0502030303020204" pitchFamily="34" charset="0"/>
            </a:endParaRPr>
          </a:p>
        </p:txBody>
      </p:sp>
      <p:sp>
        <p:nvSpPr>
          <p:cNvPr id="12" name="Rectangle 11"/>
          <p:cNvSpPr/>
          <p:nvPr/>
        </p:nvSpPr>
        <p:spPr>
          <a:xfrm>
            <a:off x="76200" y="4035988"/>
            <a:ext cx="1487908" cy="400110"/>
          </a:xfrm>
          <a:prstGeom prst="rect">
            <a:avLst/>
          </a:prstGeom>
          <a:ln w="3175">
            <a:solidFill>
              <a:schemeClr val="tx1"/>
            </a:solidFill>
          </a:ln>
        </p:spPr>
        <p:txBody>
          <a:bodyPr wrap="none">
            <a:spAutoFit/>
          </a:bodyPr>
          <a:lstStyle/>
          <a:p>
            <a:r>
              <a:rPr lang="en-US" altLang="en-US" sz="2000" b="1" dirty="0" smtClean="0">
                <a:latin typeface="Candara" panose="020E0502030303020204" pitchFamily="34" charset="0"/>
                <a:cs typeface="Arial" pitchFamily="34" charset="0"/>
              </a:rPr>
              <a:t>Sweat bees </a:t>
            </a:r>
            <a:endParaRPr lang="en-US" sz="2000" b="1" dirty="0"/>
          </a:p>
        </p:txBody>
      </p:sp>
      <p:sp>
        <p:nvSpPr>
          <p:cNvPr id="13" name="Rectangle 12"/>
          <p:cNvSpPr/>
          <p:nvPr/>
        </p:nvSpPr>
        <p:spPr>
          <a:xfrm>
            <a:off x="5445033" y="2876490"/>
            <a:ext cx="1946367" cy="400110"/>
          </a:xfrm>
          <a:prstGeom prst="rect">
            <a:avLst/>
          </a:prstGeom>
          <a:ln>
            <a:solidFill>
              <a:schemeClr val="tx1"/>
            </a:solidFill>
          </a:ln>
        </p:spPr>
        <p:txBody>
          <a:bodyPr wrap="none">
            <a:spAutoFit/>
          </a:bodyPr>
          <a:lstStyle/>
          <a:p>
            <a:r>
              <a:rPr lang="en-US" altLang="en-US" sz="2000" b="1" dirty="0" smtClean="0">
                <a:solidFill>
                  <a:schemeClr val="bg1"/>
                </a:solidFill>
                <a:latin typeface="Candara" panose="020E0502030303020204" pitchFamily="34" charset="0"/>
                <a:cs typeface="Arial" pitchFamily="34" charset="0"/>
              </a:rPr>
              <a:t>Leaf-cutter bees</a:t>
            </a:r>
            <a:endParaRPr lang="en-US" sz="2000" b="1" dirty="0">
              <a:solidFill>
                <a:schemeClr val="bg1"/>
              </a:solidFill>
            </a:endParaRPr>
          </a:p>
        </p:txBody>
      </p:sp>
      <p:sp>
        <p:nvSpPr>
          <p:cNvPr id="14" name="Rectangle 13"/>
          <p:cNvSpPr/>
          <p:nvPr/>
        </p:nvSpPr>
        <p:spPr>
          <a:xfrm>
            <a:off x="5071872" y="4059619"/>
            <a:ext cx="1904689" cy="400110"/>
          </a:xfrm>
          <a:prstGeom prst="rect">
            <a:avLst/>
          </a:prstGeom>
          <a:ln>
            <a:solidFill>
              <a:schemeClr val="tx1"/>
            </a:solidFill>
          </a:ln>
        </p:spPr>
        <p:txBody>
          <a:bodyPr wrap="none">
            <a:spAutoFit/>
          </a:bodyPr>
          <a:lstStyle/>
          <a:p>
            <a:r>
              <a:rPr lang="en-US" altLang="en-US" sz="2000" b="1" dirty="0" smtClean="0">
                <a:latin typeface="Candara" panose="020E0502030303020204" pitchFamily="34" charset="0"/>
                <a:cs typeface="Arial" pitchFamily="34" charset="0"/>
              </a:rPr>
              <a:t>Carpenter bees</a:t>
            </a:r>
            <a:endParaRPr lang="en-US" sz="2000" b="1" dirty="0"/>
          </a:p>
        </p:txBody>
      </p:sp>
    </p:spTree>
    <p:extLst>
      <p:ext uri="{BB962C8B-B14F-4D97-AF65-F5344CB8AC3E}">
        <p14:creationId xmlns:p14="http://schemas.microsoft.com/office/powerpoint/2010/main" val="4040477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928" y="2720977"/>
            <a:ext cx="8322872" cy="2460623"/>
          </a:xfrm>
          <a:solidFill>
            <a:schemeClr val="tx1"/>
          </a:solidFill>
          <a:ln w="76200" cmpd="thinThick">
            <a:solidFill>
              <a:srgbClr val="FFC000"/>
            </a:solidFill>
          </a:ln>
        </p:spPr>
        <p:txBody>
          <a:bodyPr>
            <a:noAutofit/>
          </a:bodyPr>
          <a:lstStyle/>
          <a:p>
            <a:r>
              <a:rPr lang="en-US" dirty="0" smtClean="0">
                <a:solidFill>
                  <a:srgbClr val="FFC000"/>
                </a:solidFill>
                <a:latin typeface="AR JULIAN" panose="02000000000000000000" pitchFamily="2" charset="0"/>
              </a:rPr>
              <a:t>Creating a Bee-Friendly Environment</a:t>
            </a:r>
            <a:endParaRPr lang="en-US" dirty="0">
              <a:solidFill>
                <a:srgbClr val="FFC000"/>
              </a:solidFill>
              <a:latin typeface="AR JULIAN" panose="02000000000000000000" pitchFamily="2"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1384"/>
            <a:ext cx="8839200" cy="6750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 Placeholder 2"/>
          <p:cNvSpPr txBox="1">
            <a:spLocks/>
          </p:cNvSpPr>
          <p:nvPr/>
        </p:nvSpPr>
        <p:spPr>
          <a:xfrm>
            <a:off x="643886" y="793384"/>
            <a:ext cx="8025015" cy="55626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sz="2800" dirty="0">
              <a:latin typeface="Candara" panose="020E0502030303020204" pitchFamily="34" charset="0"/>
            </a:endParaRPr>
          </a:p>
        </p:txBody>
      </p:sp>
      <p:sp>
        <p:nvSpPr>
          <p:cNvPr id="5" name="TextBox 4"/>
          <p:cNvSpPr txBox="1"/>
          <p:nvPr/>
        </p:nvSpPr>
        <p:spPr>
          <a:xfrm>
            <a:off x="8111345" y="-76200"/>
            <a:ext cx="1032655" cy="369332"/>
          </a:xfrm>
          <a:prstGeom prst="rect">
            <a:avLst/>
          </a:prstGeom>
          <a:noFill/>
        </p:spPr>
        <p:txBody>
          <a:bodyPr wrap="none" rtlCol="0">
            <a:spAutoFit/>
          </a:bodyPr>
          <a:lstStyle/>
          <a:p>
            <a:r>
              <a:rPr lang="en-US" dirty="0" smtClean="0"/>
              <a:t>Debbie B</a:t>
            </a:r>
            <a:endParaRPr lang="en-US" dirty="0"/>
          </a:p>
        </p:txBody>
      </p:sp>
    </p:spTree>
    <p:extLst>
      <p:ext uri="{BB962C8B-B14F-4D97-AF65-F5344CB8AC3E}">
        <p14:creationId xmlns:p14="http://schemas.microsoft.com/office/powerpoint/2010/main" val="19129251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75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nodePh="1">
                                  <p:stCondLst>
                                    <p:cond delay="0"/>
                                  </p:stCondLst>
                                  <p:endCondLst>
                                    <p:cond evt="begin" delay="0">
                                      <p:tn val="9"/>
                                    </p:cond>
                                  </p:end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290" y="990600"/>
            <a:ext cx="3111161" cy="24431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8451" y="963019"/>
            <a:ext cx="3545949" cy="25006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4290" y="4029836"/>
            <a:ext cx="3278235" cy="22947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4021169"/>
            <a:ext cx="3962400" cy="230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181101" y="3352800"/>
            <a:ext cx="2133600" cy="52321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latinLnBrk="1" hangingPunct="0"/>
            <a:r>
              <a:rPr lang="en-US" sz="2800" kern="0" dirty="0">
                <a:solidFill>
                  <a:srgbClr val="000000"/>
                </a:solidFill>
                <a:latin typeface="Candara" panose="020E0502030303020204" pitchFamily="34" charset="0"/>
                <a:ea typeface="Calibri"/>
                <a:cs typeface="Calibri"/>
                <a:sym typeface="Calibri"/>
              </a:rPr>
              <a:t>Alsike clover</a:t>
            </a:r>
          </a:p>
        </p:txBody>
      </p:sp>
      <p:sp>
        <p:nvSpPr>
          <p:cNvPr id="11" name="TextBox 10"/>
          <p:cNvSpPr txBox="1"/>
          <p:nvPr/>
        </p:nvSpPr>
        <p:spPr>
          <a:xfrm>
            <a:off x="5943600" y="3352800"/>
            <a:ext cx="2133600" cy="52321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latinLnBrk="1" hangingPunct="0"/>
            <a:r>
              <a:rPr lang="en-US" sz="2800" kern="0" dirty="0" smtClean="0">
                <a:solidFill>
                  <a:srgbClr val="000000"/>
                </a:solidFill>
                <a:latin typeface="Candara" panose="020E0502030303020204" pitchFamily="34" charset="0"/>
                <a:ea typeface="Calibri"/>
                <a:cs typeface="Calibri"/>
                <a:sym typeface="Calibri"/>
              </a:rPr>
              <a:t> scilla verna</a:t>
            </a:r>
            <a:endParaRPr lang="en-US" sz="2800" kern="0" dirty="0">
              <a:solidFill>
                <a:srgbClr val="000000"/>
              </a:solidFill>
              <a:latin typeface="Candara" panose="020E0502030303020204" pitchFamily="34" charset="0"/>
              <a:ea typeface="Calibri"/>
              <a:cs typeface="Calibri"/>
              <a:sym typeface="Calibri"/>
            </a:endParaRPr>
          </a:p>
        </p:txBody>
      </p:sp>
      <p:sp>
        <p:nvSpPr>
          <p:cNvPr id="13" name="TextBox 12"/>
          <p:cNvSpPr txBox="1"/>
          <p:nvPr/>
        </p:nvSpPr>
        <p:spPr>
          <a:xfrm>
            <a:off x="1031349" y="6291020"/>
            <a:ext cx="3235851" cy="52321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latinLnBrk="1" hangingPunct="0"/>
            <a:r>
              <a:rPr lang="en-US" sz="2800" kern="0" dirty="0">
                <a:solidFill>
                  <a:srgbClr val="000000"/>
                </a:solidFill>
                <a:latin typeface="Candara" panose="020E0502030303020204" pitchFamily="34" charset="0"/>
                <a:ea typeface="Calibri"/>
                <a:cs typeface="Calibri"/>
                <a:sym typeface="Calibri"/>
              </a:rPr>
              <a:t>Creeping thyme</a:t>
            </a:r>
          </a:p>
        </p:txBody>
      </p:sp>
      <p:sp>
        <p:nvSpPr>
          <p:cNvPr id="14" name="TextBox 13"/>
          <p:cNvSpPr txBox="1"/>
          <p:nvPr/>
        </p:nvSpPr>
        <p:spPr>
          <a:xfrm>
            <a:off x="5334000" y="6291020"/>
            <a:ext cx="3411682" cy="52321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latinLnBrk="1" hangingPunct="0"/>
            <a:r>
              <a:rPr lang="en-US" sz="2800" kern="0" dirty="0">
                <a:solidFill>
                  <a:srgbClr val="000000"/>
                </a:solidFill>
                <a:latin typeface="Candara" panose="020E0502030303020204" pitchFamily="34" charset="0"/>
                <a:ea typeface="Calibri"/>
                <a:cs typeface="Calibri"/>
                <a:sym typeface="Calibri"/>
              </a:rPr>
              <a:t>Creeping Charlie</a:t>
            </a:r>
          </a:p>
        </p:txBody>
      </p:sp>
      <p:sp>
        <p:nvSpPr>
          <p:cNvPr id="7" name="Title 6"/>
          <p:cNvSpPr>
            <a:spLocks noGrp="1"/>
          </p:cNvSpPr>
          <p:nvPr>
            <p:ph type="title"/>
          </p:nvPr>
        </p:nvSpPr>
        <p:spPr>
          <a:xfrm>
            <a:off x="457200" y="0"/>
            <a:ext cx="8229600" cy="947015"/>
          </a:xfrm>
        </p:spPr>
        <p:txBody>
          <a:bodyPr/>
          <a:lstStyle/>
          <a:p>
            <a:r>
              <a:rPr lang="en-US" dirty="0" smtClean="0">
                <a:latin typeface="AR JULIAN" panose="02000000000000000000" pitchFamily="2" charset="0"/>
              </a:rPr>
              <a:t>Create Bee Friendly Lawns</a:t>
            </a:r>
            <a:endParaRPr lang="en-US" dirty="0">
              <a:latin typeface="AR JULIAN" panose="02000000000000000000" pitchFamily="2" charset="0"/>
            </a:endParaRPr>
          </a:p>
        </p:txBody>
      </p:sp>
    </p:spTree>
    <p:extLst>
      <p:ext uri="{BB962C8B-B14F-4D97-AF65-F5344CB8AC3E}">
        <p14:creationId xmlns:p14="http://schemas.microsoft.com/office/powerpoint/2010/main" val="16653161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077200" cy="914399"/>
          </a:xfrm>
        </p:spPr>
        <p:txBody>
          <a:bodyPr/>
          <a:lstStyle/>
          <a:p>
            <a:r>
              <a:rPr lang="en-US" dirty="0" smtClean="0">
                <a:latin typeface="AR JULIAN" panose="02000000000000000000" pitchFamily="2" charset="0"/>
              </a:rPr>
              <a:t>Suggested Bee Friendly Plants</a:t>
            </a:r>
            <a:endParaRPr lang="en-US" dirty="0">
              <a:latin typeface="AR JULIAN" panose="02000000000000000000" pitchFamily="2" charset="0"/>
            </a:endParaRPr>
          </a:p>
        </p:txBody>
      </p:sp>
      <p:grpSp>
        <p:nvGrpSpPr>
          <p:cNvPr id="15" name="Group 14"/>
          <p:cNvGrpSpPr/>
          <p:nvPr/>
        </p:nvGrpSpPr>
        <p:grpSpPr>
          <a:xfrm>
            <a:off x="304800" y="990600"/>
            <a:ext cx="7924801" cy="2812660"/>
            <a:chOff x="304800" y="990600"/>
            <a:chExt cx="7924801" cy="2812660"/>
          </a:xfrm>
        </p:grpSpPr>
        <p:grpSp>
          <p:nvGrpSpPr>
            <p:cNvPr id="7" name="Group 6"/>
            <p:cNvGrpSpPr/>
            <p:nvPr/>
          </p:nvGrpSpPr>
          <p:grpSpPr>
            <a:xfrm>
              <a:off x="304800" y="990600"/>
              <a:ext cx="2286000" cy="2812660"/>
              <a:chOff x="304800" y="990600"/>
              <a:chExt cx="2286000" cy="281266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990600"/>
                <a:ext cx="2286000" cy="24334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838200" y="3433930"/>
                <a:ext cx="1600200" cy="36933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latinLnBrk="1" hangingPunct="0"/>
                <a:r>
                  <a:rPr lang="en-US" kern="0" dirty="0">
                    <a:solidFill>
                      <a:srgbClr val="000000"/>
                    </a:solidFill>
                    <a:latin typeface="Candara" panose="020E0502030303020204" pitchFamily="34" charset="0"/>
                    <a:ea typeface="Calibri"/>
                    <a:cs typeface="Calibri"/>
                    <a:sym typeface="Calibri"/>
                  </a:rPr>
                  <a:t>C</a:t>
                </a:r>
                <a:r>
                  <a:rPr lang="en-US" kern="0" dirty="0" smtClean="0">
                    <a:solidFill>
                      <a:srgbClr val="000000"/>
                    </a:solidFill>
                    <a:latin typeface="Candara" panose="020E0502030303020204" pitchFamily="34" charset="0"/>
                    <a:ea typeface="Calibri"/>
                    <a:cs typeface="Calibri"/>
                    <a:sym typeface="Calibri"/>
                  </a:rPr>
                  <a:t>rocus</a:t>
                </a:r>
                <a:endParaRPr lang="en-US" kern="0" dirty="0">
                  <a:solidFill>
                    <a:srgbClr val="000000"/>
                  </a:solidFill>
                  <a:latin typeface="Candara" panose="020E0502030303020204" pitchFamily="34" charset="0"/>
                  <a:ea typeface="Calibri"/>
                  <a:cs typeface="Calibri"/>
                  <a:sym typeface="Calibri"/>
                </a:endParaRPr>
              </a:p>
            </p:txBody>
          </p:sp>
        </p:grpSp>
        <p:grpSp>
          <p:nvGrpSpPr>
            <p:cNvPr id="10" name="Group 9"/>
            <p:cNvGrpSpPr/>
            <p:nvPr/>
          </p:nvGrpSpPr>
          <p:grpSpPr>
            <a:xfrm>
              <a:off x="3048001" y="990600"/>
              <a:ext cx="2223218" cy="2812660"/>
              <a:chOff x="3048001" y="990600"/>
              <a:chExt cx="2223218" cy="2812660"/>
            </a:xfrm>
          </p:grpSpPr>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1" y="990600"/>
                <a:ext cx="2223218" cy="24334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124200" y="3433930"/>
                <a:ext cx="1994619" cy="36933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latinLnBrk="1" hangingPunct="0"/>
                <a:r>
                  <a:rPr lang="en-US" kern="0" dirty="0">
                    <a:solidFill>
                      <a:srgbClr val="000000"/>
                    </a:solidFill>
                    <a:latin typeface="Candara" panose="020E0502030303020204" pitchFamily="34" charset="0"/>
                    <a:sym typeface="Calibri"/>
                  </a:rPr>
                  <a:t>Amelanchier spp</a:t>
                </a:r>
                <a:endParaRPr lang="en-US" kern="0" dirty="0">
                  <a:solidFill>
                    <a:srgbClr val="000000"/>
                  </a:solidFill>
                  <a:latin typeface="Candara" panose="020E0502030303020204" pitchFamily="34" charset="0"/>
                  <a:ea typeface="Calibri"/>
                  <a:cs typeface="Calibri"/>
                  <a:sym typeface="Calibri"/>
                </a:endParaRPr>
              </a:p>
            </p:txBody>
          </p:sp>
        </p:grpSp>
        <p:grpSp>
          <p:nvGrpSpPr>
            <p:cNvPr id="11" name="Group 10"/>
            <p:cNvGrpSpPr/>
            <p:nvPr/>
          </p:nvGrpSpPr>
          <p:grpSpPr>
            <a:xfrm>
              <a:off x="5888039" y="990601"/>
              <a:ext cx="2341562" cy="2807729"/>
              <a:chOff x="5888039" y="990601"/>
              <a:chExt cx="2341562" cy="2807729"/>
            </a:xfrm>
          </p:grpSpPr>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88039" y="990601"/>
                <a:ext cx="2341562" cy="2465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068219" y="3429000"/>
                <a:ext cx="1981201" cy="36933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latinLnBrk="1" hangingPunct="0"/>
                <a:r>
                  <a:rPr lang="en-US" kern="0" dirty="0">
                    <a:solidFill>
                      <a:srgbClr val="000000"/>
                    </a:solidFill>
                    <a:latin typeface="Candara" panose="020E0502030303020204" pitchFamily="34" charset="0"/>
                    <a:ea typeface="Calibri"/>
                    <a:cs typeface="Calibri"/>
                    <a:sym typeface="Calibri"/>
                  </a:rPr>
                  <a:t>Cercis canadensis</a:t>
                </a:r>
              </a:p>
            </p:txBody>
          </p:sp>
        </p:grpSp>
      </p:grpSp>
      <p:grpSp>
        <p:nvGrpSpPr>
          <p:cNvPr id="16" name="Group 15"/>
          <p:cNvGrpSpPr/>
          <p:nvPr/>
        </p:nvGrpSpPr>
        <p:grpSpPr>
          <a:xfrm>
            <a:off x="228602" y="4038600"/>
            <a:ext cx="8077198" cy="2731529"/>
            <a:chOff x="228602" y="4038600"/>
            <a:chExt cx="8077198" cy="2731529"/>
          </a:xfrm>
        </p:grpSpPr>
        <p:grpSp>
          <p:nvGrpSpPr>
            <p:cNvPr id="14" name="Group 13"/>
            <p:cNvGrpSpPr/>
            <p:nvPr/>
          </p:nvGrpSpPr>
          <p:grpSpPr>
            <a:xfrm>
              <a:off x="228602" y="4038602"/>
              <a:ext cx="2362198" cy="2731527"/>
              <a:chOff x="228602" y="4038602"/>
              <a:chExt cx="2362198" cy="2731527"/>
            </a:xfrm>
          </p:grpSpPr>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2" y="4038602"/>
                <a:ext cx="2362198" cy="2362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228602" y="6400799"/>
                <a:ext cx="2209799" cy="36933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latinLnBrk="1" hangingPunct="0"/>
                <a:r>
                  <a:rPr lang="en-US" kern="0" dirty="0" smtClean="0">
                    <a:solidFill>
                      <a:srgbClr val="000000"/>
                    </a:solidFill>
                    <a:latin typeface="Candara" panose="020E0502030303020204" pitchFamily="34" charset="0"/>
                    <a:ea typeface="Calibri"/>
                    <a:cs typeface="Calibri"/>
                    <a:sym typeface="Calibri"/>
                  </a:rPr>
                  <a:t>  Geranuim </a:t>
                </a:r>
                <a:r>
                  <a:rPr lang="en-US" kern="0" dirty="0">
                    <a:solidFill>
                      <a:srgbClr val="000000"/>
                    </a:solidFill>
                    <a:latin typeface="Candara" panose="020E0502030303020204" pitchFamily="34" charset="0"/>
                    <a:ea typeface="Calibri"/>
                    <a:cs typeface="Calibri"/>
                    <a:sym typeface="Calibri"/>
                  </a:rPr>
                  <a:t>cranesbill</a:t>
                </a:r>
              </a:p>
            </p:txBody>
          </p:sp>
        </p:grpSp>
        <p:grpSp>
          <p:nvGrpSpPr>
            <p:cNvPr id="13" name="Group 12"/>
            <p:cNvGrpSpPr/>
            <p:nvPr/>
          </p:nvGrpSpPr>
          <p:grpSpPr>
            <a:xfrm>
              <a:off x="3227615" y="4038603"/>
              <a:ext cx="2106385" cy="2731526"/>
              <a:chOff x="3227615" y="4038603"/>
              <a:chExt cx="2106385" cy="2731526"/>
            </a:xfrm>
          </p:grpSpPr>
          <p:pic>
            <p:nvPicPr>
              <p:cNvPr id="410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27615" y="4038603"/>
                <a:ext cx="1877785" cy="2362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3339381" y="6400799"/>
                <a:ext cx="1994619" cy="36933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latinLnBrk="1" hangingPunct="0"/>
                <a:r>
                  <a:rPr lang="en-US" kern="0" dirty="0">
                    <a:solidFill>
                      <a:srgbClr val="000000"/>
                    </a:solidFill>
                    <a:latin typeface="Candara" panose="020E0502030303020204" pitchFamily="34" charset="0"/>
                    <a:ea typeface="Calibri"/>
                    <a:cs typeface="Calibri"/>
                    <a:sym typeface="Calibri"/>
                  </a:rPr>
                  <a:t>Baptisia australis</a:t>
                </a:r>
              </a:p>
            </p:txBody>
          </p:sp>
        </p:grpSp>
        <p:grpSp>
          <p:nvGrpSpPr>
            <p:cNvPr id="12" name="Group 11"/>
            <p:cNvGrpSpPr/>
            <p:nvPr/>
          </p:nvGrpSpPr>
          <p:grpSpPr>
            <a:xfrm>
              <a:off x="5943600" y="4038600"/>
              <a:ext cx="2362200" cy="2667000"/>
              <a:chOff x="5943600" y="4038600"/>
              <a:chExt cx="2362200" cy="2667000"/>
            </a:xfrm>
          </p:grpSpPr>
          <p:pic>
            <p:nvPicPr>
              <p:cNvPr id="4103"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43600" y="4038600"/>
                <a:ext cx="2362200"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6248399" y="6336270"/>
                <a:ext cx="1981201" cy="36933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latinLnBrk="1" hangingPunct="0"/>
                <a:r>
                  <a:rPr lang="en-US" kern="0" dirty="0">
                    <a:solidFill>
                      <a:srgbClr val="000000"/>
                    </a:solidFill>
                    <a:latin typeface="Calibri"/>
                    <a:ea typeface="Calibri"/>
                    <a:cs typeface="Calibri"/>
                    <a:sym typeface="Calibri"/>
                  </a:rPr>
                  <a:t>Asclepias tuberosa</a:t>
                </a:r>
              </a:p>
            </p:txBody>
          </p:sp>
        </p:grpSp>
      </p:grpSp>
    </p:spTree>
    <p:extLst>
      <p:ext uri="{BB962C8B-B14F-4D97-AF65-F5344CB8AC3E}">
        <p14:creationId xmlns:p14="http://schemas.microsoft.com/office/powerpoint/2010/main" val="19886933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127467" y="223623"/>
            <a:ext cx="8864133" cy="2900577"/>
            <a:chOff x="127467" y="223623"/>
            <a:chExt cx="8864133" cy="2900577"/>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6308" y="223625"/>
              <a:ext cx="2527292" cy="25272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536" t="1" r="8156" b="-2610"/>
            <a:stretch/>
          </p:blipFill>
          <p:spPr bwMode="auto">
            <a:xfrm>
              <a:off x="127467" y="223623"/>
              <a:ext cx="3014071" cy="26369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6" name="Picture 8"/>
            <p:cNvPicPr>
              <a:picLocks noChangeAspect="1" noChangeArrowheads="1"/>
            </p:cNvPicPr>
            <p:nvPr/>
          </p:nvPicPr>
          <p:blipFill rotWithShape="1">
            <a:blip r:embed="rId5">
              <a:extLst>
                <a:ext uri="{28A0092B-C50C-407E-A947-70E740481C1C}">
                  <a14:useLocalDpi xmlns:a14="http://schemas.microsoft.com/office/drawing/2010/main" val="0"/>
                </a:ext>
              </a:extLst>
            </a:blip>
            <a:srcRect l="-1253" t="1" r="1" b="26346"/>
            <a:stretch/>
          </p:blipFill>
          <p:spPr bwMode="auto">
            <a:xfrm>
              <a:off x="6108692" y="228599"/>
              <a:ext cx="2882908" cy="2528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810000" y="2754870"/>
              <a:ext cx="1371600" cy="36933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latinLnBrk="1" hangingPunct="0"/>
              <a:r>
                <a:rPr lang="en-US" kern="0" dirty="0">
                  <a:solidFill>
                    <a:srgbClr val="000000"/>
                  </a:solidFill>
                  <a:latin typeface="Candara" panose="020E0502030303020204" pitchFamily="34" charset="0"/>
                  <a:ea typeface="Calibri"/>
                  <a:cs typeface="Calibri"/>
                  <a:sym typeface="Calibri"/>
                </a:rPr>
                <a:t>eupatorium</a:t>
              </a:r>
            </a:p>
          </p:txBody>
        </p:sp>
        <p:sp>
          <p:nvSpPr>
            <p:cNvPr id="3" name="TextBox 2"/>
            <p:cNvSpPr txBox="1"/>
            <p:nvPr/>
          </p:nvSpPr>
          <p:spPr>
            <a:xfrm>
              <a:off x="1055423" y="2748067"/>
              <a:ext cx="1066800" cy="37613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latinLnBrk="1" hangingPunct="0"/>
              <a:r>
                <a:rPr lang="en-US" kern="0" dirty="0">
                  <a:solidFill>
                    <a:srgbClr val="000000"/>
                  </a:solidFill>
                  <a:latin typeface="Candara" panose="020E0502030303020204" pitchFamily="34" charset="0"/>
                  <a:ea typeface="Calibri"/>
                  <a:cs typeface="Calibri"/>
                  <a:sym typeface="Calibri"/>
                </a:rPr>
                <a:t>solidago</a:t>
              </a:r>
            </a:p>
          </p:txBody>
        </p:sp>
        <p:sp>
          <p:nvSpPr>
            <p:cNvPr id="5" name="TextBox 4"/>
            <p:cNvSpPr txBox="1"/>
            <p:nvPr/>
          </p:nvSpPr>
          <p:spPr>
            <a:xfrm>
              <a:off x="7315200" y="2754870"/>
              <a:ext cx="762000" cy="36933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latinLnBrk="1" hangingPunct="0"/>
              <a:r>
                <a:rPr lang="en-US" kern="0" dirty="0">
                  <a:solidFill>
                    <a:srgbClr val="000000"/>
                  </a:solidFill>
                  <a:latin typeface="Candara" panose="020E0502030303020204" pitchFamily="34" charset="0"/>
                  <a:ea typeface="Calibri"/>
                  <a:cs typeface="Calibri"/>
                  <a:sym typeface="Calibri"/>
                </a:rPr>
                <a:t>liatris</a:t>
              </a:r>
            </a:p>
          </p:txBody>
        </p:sp>
      </p:grpSp>
      <p:grpSp>
        <p:nvGrpSpPr>
          <p:cNvPr id="11" name="Group 10"/>
          <p:cNvGrpSpPr/>
          <p:nvPr/>
        </p:nvGrpSpPr>
        <p:grpSpPr>
          <a:xfrm>
            <a:off x="127468" y="3320535"/>
            <a:ext cx="8864132" cy="3385065"/>
            <a:chOff x="127468" y="3320535"/>
            <a:chExt cx="8864132" cy="3385065"/>
          </a:xfrm>
        </p:grpSpPr>
        <p:pic>
          <p:nvPicPr>
            <p:cNvPr id="2057" name="Picture 9"/>
            <p:cNvPicPr>
              <a:picLocks noChangeAspect="1" noChangeArrowheads="1"/>
            </p:cNvPicPr>
            <p:nvPr/>
          </p:nvPicPr>
          <p:blipFill rotWithShape="1">
            <a:blip r:embed="rId6">
              <a:extLst>
                <a:ext uri="{28A0092B-C50C-407E-A947-70E740481C1C}">
                  <a14:useLocalDpi xmlns:a14="http://schemas.microsoft.com/office/drawing/2010/main" val="0"/>
                </a:ext>
              </a:extLst>
            </a:blip>
            <a:srcRect l="-2101" t="15150" r="2101" b="18851"/>
            <a:stretch/>
          </p:blipFill>
          <p:spPr bwMode="auto">
            <a:xfrm>
              <a:off x="127468" y="3344959"/>
              <a:ext cx="2500745" cy="2971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457200" y="6336270"/>
              <a:ext cx="2152650" cy="36933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latinLnBrk="1" hangingPunct="0"/>
              <a:r>
                <a:rPr lang="en-US" kern="0" dirty="0" smtClean="0">
                  <a:solidFill>
                    <a:srgbClr val="000000"/>
                  </a:solidFill>
                  <a:latin typeface="Candara" panose="020E0502030303020204" pitchFamily="34" charset="0"/>
                  <a:ea typeface="Calibri"/>
                  <a:cs typeface="Calibri"/>
                  <a:sym typeface="Calibri"/>
                </a:rPr>
                <a:t>Echinacea purpurea</a:t>
              </a:r>
              <a:endParaRPr lang="en-US" kern="0" dirty="0">
                <a:solidFill>
                  <a:srgbClr val="000000"/>
                </a:solidFill>
                <a:latin typeface="Candara" panose="020E0502030303020204" pitchFamily="34" charset="0"/>
                <a:ea typeface="Calibri"/>
                <a:cs typeface="Calibri"/>
                <a:sym typeface="Calibri"/>
              </a:endParaRPr>
            </a:p>
          </p:txBody>
        </p:sp>
        <p:pic>
          <p:nvPicPr>
            <p:cNvPr id="2058" name="Picture 10"/>
            <p:cNvPicPr>
              <a:picLocks noChangeAspect="1" noChangeArrowheads="1"/>
            </p:cNvPicPr>
            <p:nvPr/>
          </p:nvPicPr>
          <p:blipFill rotWithShape="1">
            <a:blip r:embed="rId7">
              <a:extLst>
                <a:ext uri="{28A0092B-C50C-407E-A947-70E740481C1C}">
                  <a14:useLocalDpi xmlns:a14="http://schemas.microsoft.com/office/drawing/2010/main" val="0"/>
                </a:ext>
              </a:extLst>
            </a:blip>
            <a:srcRect t="-996" r="12630"/>
            <a:stretch/>
          </p:blipFill>
          <p:spPr bwMode="auto">
            <a:xfrm>
              <a:off x="2819400" y="3341397"/>
              <a:ext cx="3124200" cy="2983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9" name="Picture 11"/>
            <p:cNvPicPr>
              <a:picLocks noChangeAspect="1" noChangeArrowheads="1"/>
            </p:cNvPicPr>
            <p:nvPr/>
          </p:nvPicPr>
          <p:blipFill rotWithShape="1">
            <a:blip r:embed="rId8">
              <a:extLst>
                <a:ext uri="{28A0092B-C50C-407E-A947-70E740481C1C}">
                  <a14:useLocalDpi xmlns:a14="http://schemas.microsoft.com/office/drawing/2010/main" val="0"/>
                </a:ext>
              </a:extLst>
            </a:blip>
            <a:srcRect t="3726" r="7609"/>
            <a:stretch/>
          </p:blipFill>
          <p:spPr bwMode="auto">
            <a:xfrm>
              <a:off x="6108692" y="3320535"/>
              <a:ext cx="2882908" cy="3004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3106778" y="6336270"/>
              <a:ext cx="2836822" cy="36933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latinLnBrk="1" hangingPunct="0"/>
              <a:r>
                <a:rPr lang="en-US" kern="0" dirty="0">
                  <a:solidFill>
                    <a:srgbClr val="000000"/>
                  </a:solidFill>
                  <a:latin typeface="Candara" panose="020E0502030303020204" pitchFamily="34" charset="0"/>
                  <a:ea typeface="Calibri"/>
                  <a:cs typeface="Calibri"/>
                  <a:sym typeface="Calibri"/>
                </a:rPr>
                <a:t>Rudbeckia  black-eyed susan</a:t>
              </a:r>
            </a:p>
          </p:txBody>
        </p:sp>
        <p:sp>
          <p:nvSpPr>
            <p:cNvPr id="10" name="TextBox 9"/>
            <p:cNvSpPr txBox="1"/>
            <p:nvPr/>
          </p:nvSpPr>
          <p:spPr>
            <a:xfrm>
              <a:off x="6983677" y="6336270"/>
              <a:ext cx="1143000" cy="36933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latinLnBrk="1" hangingPunct="0"/>
              <a:r>
                <a:rPr lang="en-US" kern="0" dirty="0" smtClean="0">
                  <a:solidFill>
                    <a:srgbClr val="000000"/>
                  </a:solidFill>
                  <a:latin typeface="Candara" panose="020E0502030303020204" pitchFamily="34" charset="0"/>
                  <a:ea typeface="Calibri"/>
                  <a:cs typeface="Calibri"/>
                  <a:sym typeface="Calibri"/>
                </a:rPr>
                <a:t>monarda</a:t>
              </a:r>
              <a:endParaRPr lang="en-US" kern="0" dirty="0">
                <a:solidFill>
                  <a:srgbClr val="000000"/>
                </a:solidFill>
                <a:latin typeface="Candara" panose="020E0502030303020204" pitchFamily="34" charset="0"/>
                <a:ea typeface="Calibri"/>
                <a:cs typeface="Calibri"/>
                <a:sym typeface="Calibri"/>
              </a:endParaRPr>
            </a:p>
          </p:txBody>
        </p:sp>
      </p:grpSp>
    </p:spTree>
    <p:extLst>
      <p:ext uri="{BB962C8B-B14F-4D97-AF65-F5344CB8AC3E}">
        <p14:creationId xmlns:p14="http://schemas.microsoft.com/office/powerpoint/2010/main" val="33785393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image1.jpeg"/>
          <p:cNvPicPr/>
          <p:nvPr/>
        </p:nvPicPr>
        <p:blipFill>
          <a:blip r:embed="rId3">
            <a:extLst/>
          </a:blip>
          <a:stretch>
            <a:fillRect/>
          </a:stretch>
        </p:blipFill>
        <p:spPr>
          <a:xfrm>
            <a:off x="1524000" y="1211529"/>
            <a:ext cx="6400800" cy="3701345"/>
          </a:xfrm>
          <a:prstGeom prst="rect">
            <a:avLst/>
          </a:prstGeom>
          <a:ln w="25400">
            <a:solidFill>
              <a:srgbClr val="F3F7F5"/>
            </a:solidFill>
            <a:miter lim="400000"/>
          </a:ln>
          <a:effectLst>
            <a:outerShdw blurRad="50800" dist="25400" dir="3600000" rotWithShape="0">
              <a:srgbClr val="000000">
                <a:alpha val="70000"/>
              </a:srgbClr>
            </a:outerShdw>
            <a:reflection endPos="40000" dir="5400000" sy="-100000" algn="bl" rotWithShape="0"/>
          </a:effectLst>
        </p:spPr>
      </p:pic>
      <p:sp>
        <p:nvSpPr>
          <p:cNvPr id="33" name="Shape 33"/>
          <p:cNvSpPr/>
          <p:nvPr/>
        </p:nvSpPr>
        <p:spPr>
          <a:xfrm>
            <a:off x="1524000" y="340622"/>
            <a:ext cx="5847648" cy="749240"/>
          </a:xfrm>
          <a:prstGeom prst="rect">
            <a:avLst/>
          </a:prstGeom>
          <a:solidFill>
            <a:schemeClr val="tx1"/>
          </a:solidFill>
          <a:ln w="76200" cmpd="thinThick">
            <a:solidFill>
              <a:srgbClr val="FFC000"/>
            </a:solidFill>
            <a:miter lim="400000"/>
          </a:ln>
          <a:extLst>
            <a:ext uri="{C572A759-6A51-4108-AA02-DFA0A04FC94B}">
              <ma14:wrappingTextBoxFlag xmlns:ma14="http://schemas.microsoft.com/office/mac/drawingml/2011/main" val="1"/>
            </a:ext>
          </a:extLst>
        </p:spPr>
        <p:txBody>
          <a:bodyPr wrap="square" lIns="35717" tIns="35717" rIns="35717" bIns="35717" anchor="ctr">
            <a:spAutoFit/>
          </a:bodyPr>
          <a:lstStyle>
            <a:lvl1pPr defTabSz="457200">
              <a:defRPr sz="5000" b="1" spc="300">
                <a:solidFill>
                  <a:srgbClr val="3C0A49"/>
                </a:solidFill>
                <a:latin typeface="Tahoma"/>
                <a:ea typeface="Tahoma"/>
                <a:cs typeface="Tahoma"/>
                <a:sym typeface="Tahoma"/>
              </a:defRPr>
            </a:lvl1pPr>
          </a:lstStyle>
          <a:p>
            <a:pPr lvl="0" algn="ctr">
              <a:defRPr sz="1800" b="0" spc="0">
                <a:solidFill>
                  <a:srgbClr val="000000"/>
                </a:solidFill>
              </a:defRPr>
            </a:pPr>
            <a:r>
              <a:rPr sz="4400" spc="211" dirty="0">
                <a:solidFill>
                  <a:srgbClr val="FFC000"/>
                </a:solidFill>
                <a:latin typeface="AR JULIAN" panose="02000000000000000000" pitchFamily="2" charset="0"/>
              </a:rPr>
              <a:t>CALL TO ACTION</a:t>
            </a:r>
          </a:p>
        </p:txBody>
      </p:sp>
      <p:sp>
        <p:nvSpPr>
          <p:cNvPr id="35" name="Shape 35"/>
          <p:cNvSpPr/>
          <p:nvPr/>
        </p:nvSpPr>
        <p:spPr>
          <a:xfrm>
            <a:off x="2722170" y="5562600"/>
            <a:ext cx="4649477" cy="503019"/>
          </a:xfrm>
          <a:prstGeom prst="rect">
            <a:avLst/>
          </a:prstGeom>
          <a:ln w="12700">
            <a:miter lim="400000"/>
          </a:ln>
          <a:extLst>
            <a:ext uri="{C572A759-6A51-4108-AA02-DFA0A04FC94B}">
              <ma14:wrappingTextBoxFlag xmlns:ma14="http://schemas.microsoft.com/office/mac/drawingml/2011/main" val="1"/>
            </a:ext>
          </a:extLst>
        </p:spPr>
        <p:txBody>
          <a:bodyPr wrap="square" lIns="35717" tIns="35717" rIns="35717" bIns="35717" anchor="ctr">
            <a:spAutoFit/>
          </a:bodyPr>
          <a:lstStyle>
            <a:lvl1pPr defTabSz="457200">
              <a:defRPr sz="3100">
                <a:latin typeface="Futura"/>
                <a:ea typeface="Futura"/>
                <a:cs typeface="Futura"/>
                <a:sym typeface="Futura"/>
              </a:defRPr>
            </a:lvl1pPr>
          </a:lstStyle>
          <a:p>
            <a:pPr lvl="0">
              <a:defRPr sz="1800"/>
            </a:pPr>
            <a:r>
              <a:rPr sz="2800" dirty="0">
                <a:latin typeface="Candara" panose="020E0502030303020204" pitchFamily="34" charset="0"/>
              </a:rPr>
              <a:t>Who will save our </a:t>
            </a:r>
            <a:r>
              <a:rPr sz="2800" dirty="0" smtClean="0">
                <a:latin typeface="Candara" panose="020E0502030303020204" pitchFamily="34" charset="0"/>
              </a:rPr>
              <a:t>pollinator</a:t>
            </a:r>
            <a:r>
              <a:rPr lang="en-US" sz="2800" dirty="0" smtClean="0">
                <a:latin typeface="Candara" panose="020E0502030303020204" pitchFamily="34" charset="0"/>
              </a:rPr>
              <a:t>s</a:t>
            </a:r>
            <a:r>
              <a:rPr sz="2800" dirty="0" smtClean="0">
                <a:latin typeface="Candara" panose="020E0502030303020204" pitchFamily="34" charset="0"/>
              </a:rPr>
              <a:t>?</a:t>
            </a:r>
            <a:endParaRPr sz="2800" dirty="0">
              <a:latin typeface="Candara" panose="020E0502030303020204" pitchFamily="34" charset="0"/>
            </a:endParaRPr>
          </a:p>
        </p:txBody>
      </p:sp>
    </p:spTree>
    <p:extLst>
      <p:ext uri="{BB962C8B-B14F-4D97-AF65-F5344CB8AC3E}">
        <p14:creationId xmlns:p14="http://schemas.microsoft.com/office/powerpoint/2010/main" val="365156754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fill="hold"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image3.jpeg"/>
          <p:cNvPicPr/>
          <p:nvPr/>
        </p:nvPicPr>
        <p:blipFill>
          <a:blip r:embed="rId2">
            <a:extLst/>
          </a:blip>
          <a:srcRect t="7195"/>
          <a:stretch>
            <a:fillRect/>
          </a:stretch>
        </p:blipFill>
        <p:spPr>
          <a:xfrm>
            <a:off x="360503" y="1183152"/>
            <a:ext cx="8250097" cy="5359759"/>
          </a:xfrm>
          <a:prstGeom prst="rect">
            <a:avLst/>
          </a:prstGeom>
          <a:ln w="3175">
            <a:solidFill>
              <a:srgbClr val="DDDDDD"/>
            </a:solidFill>
            <a:miter lim="400000"/>
          </a:ln>
        </p:spPr>
      </p:pic>
      <p:sp>
        <p:nvSpPr>
          <p:cNvPr id="38" name="Shape 38"/>
          <p:cNvSpPr/>
          <p:nvPr/>
        </p:nvSpPr>
        <p:spPr>
          <a:xfrm>
            <a:off x="454410" y="304800"/>
            <a:ext cx="8003790" cy="564574"/>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spAutoFit/>
          </a:bodyPr>
          <a:lstStyle>
            <a:lvl1pPr defTabSz="457200">
              <a:defRPr sz="3900" b="1">
                <a:solidFill>
                  <a:srgbClr val="D17F15"/>
                </a:solidFill>
                <a:latin typeface="Tahoma"/>
                <a:ea typeface="Tahoma"/>
                <a:cs typeface="Tahoma"/>
                <a:sym typeface="Tahoma"/>
              </a:defRPr>
            </a:lvl1pPr>
          </a:lstStyle>
          <a:p>
            <a:pPr lvl="0">
              <a:defRPr sz="1800" b="0">
                <a:solidFill>
                  <a:srgbClr val="000000"/>
                </a:solidFill>
              </a:defRPr>
            </a:pPr>
            <a:r>
              <a:rPr sz="3200" dirty="0">
                <a:latin typeface="AR JULIAN" panose="02000000000000000000" pitchFamily="2" charset="0"/>
              </a:rPr>
              <a:t>FEDERAL ACTION IN RESPONSE TO CCD </a:t>
            </a:r>
          </a:p>
        </p:txBody>
      </p:sp>
      <p:sp>
        <p:nvSpPr>
          <p:cNvPr id="37" name="Shape 37"/>
          <p:cNvSpPr/>
          <p:nvPr/>
        </p:nvSpPr>
        <p:spPr>
          <a:xfrm>
            <a:off x="152400" y="1147301"/>
            <a:ext cx="8991600" cy="5405899"/>
          </a:xfrm>
          <a:prstGeom prst="rect">
            <a:avLst/>
          </a:prstGeom>
          <a:solidFill>
            <a:schemeClr val="bg1"/>
          </a:solidFill>
          <a:ln w="12700">
            <a:miter lim="400000"/>
          </a:ln>
          <a:extLst>
            <a:ext uri="{C572A759-6A51-4108-AA02-DFA0A04FC94B}">
              <ma14:wrappingTextBoxFlag xmlns:ma14="http://schemas.microsoft.com/office/mac/drawingml/2011/main" val="1"/>
            </a:ext>
          </a:extLst>
        </p:spPr>
        <p:txBody>
          <a:bodyPr wrap="square" lIns="35717" tIns="35717" rIns="35717" bIns="35717" anchor="ctr">
            <a:spAutoFit/>
          </a:bodyPr>
          <a:lstStyle/>
          <a:p>
            <a:pPr defTabSz="321457">
              <a:defRPr sz="1800"/>
            </a:pPr>
            <a:r>
              <a:rPr lang="en-US" sz="2800" b="1" dirty="0" smtClean="0">
                <a:solidFill>
                  <a:srgbClr val="D17F15"/>
                </a:solidFill>
                <a:latin typeface="Candara" panose="020E0502030303020204" pitchFamily="34" charset="0"/>
                <a:sym typeface="Helvetica"/>
              </a:rPr>
              <a:t>2006</a:t>
            </a:r>
            <a:r>
              <a:rPr lang="en-US" sz="2000" b="1" dirty="0" smtClean="0">
                <a:latin typeface="Candara" panose="020E0502030303020204" pitchFamily="34" charset="0"/>
                <a:sym typeface="Helvetica"/>
              </a:rPr>
              <a:t>     </a:t>
            </a:r>
            <a:r>
              <a:rPr b="1" dirty="0" smtClean="0">
                <a:latin typeface="Candara" panose="020E0502030303020204" pitchFamily="34" charset="0"/>
                <a:sym typeface="Helvetica"/>
              </a:rPr>
              <a:t>US </a:t>
            </a:r>
            <a:r>
              <a:rPr b="1" dirty="0">
                <a:latin typeface="Candara" panose="020E0502030303020204" pitchFamily="34" charset="0"/>
                <a:sym typeface="Helvetica"/>
              </a:rPr>
              <a:t>Farmers and Beekeepers note drastic drop </a:t>
            </a:r>
            <a:r>
              <a:rPr b="1" dirty="0" smtClean="0">
                <a:latin typeface="Candara" panose="020E0502030303020204" pitchFamily="34" charset="0"/>
                <a:sym typeface="Helvetica"/>
              </a:rPr>
              <a:t>and</a:t>
            </a:r>
            <a:r>
              <a:rPr lang="en-US" b="1" dirty="0" smtClean="0">
                <a:latin typeface="Candara" panose="020E0502030303020204" pitchFamily="34" charset="0"/>
                <a:sym typeface="Helvetica"/>
              </a:rPr>
              <a:t> </a:t>
            </a:r>
            <a:r>
              <a:rPr b="1" dirty="0" smtClean="0">
                <a:latin typeface="Candara" panose="020E0502030303020204" pitchFamily="34" charset="0"/>
                <a:sym typeface="Helvetica"/>
              </a:rPr>
              <a:t>deaths </a:t>
            </a:r>
            <a:r>
              <a:rPr b="1" dirty="0">
                <a:latin typeface="Candara" panose="020E0502030303020204" pitchFamily="34" charset="0"/>
                <a:sym typeface="Helvetica"/>
              </a:rPr>
              <a:t>of the honeybees. </a:t>
            </a:r>
          </a:p>
          <a:p>
            <a:pPr defTabSz="642915">
              <a:defRPr sz="1800"/>
            </a:pPr>
            <a:endParaRPr lang="en-US" sz="2000" b="1" dirty="0">
              <a:latin typeface="Candara" panose="020E0502030303020204" pitchFamily="34" charset="0"/>
              <a:ea typeface="Calibri"/>
              <a:cs typeface="Calibri"/>
              <a:sym typeface="Calibri"/>
            </a:endParaRPr>
          </a:p>
          <a:p>
            <a:pPr defTabSz="642915">
              <a:defRPr sz="1800"/>
            </a:pPr>
            <a:r>
              <a:rPr lang="en-US" sz="2800" b="1" dirty="0">
                <a:solidFill>
                  <a:srgbClr val="D17F15"/>
                </a:solidFill>
                <a:latin typeface="Candara" panose="020E0502030303020204" pitchFamily="34" charset="0"/>
                <a:ea typeface="Calibri"/>
                <a:cs typeface="Calibri"/>
                <a:sym typeface="Calibri"/>
              </a:rPr>
              <a:t>2007 </a:t>
            </a:r>
            <a:r>
              <a:rPr lang="en-US" sz="2800" b="1" dirty="0" smtClean="0">
                <a:solidFill>
                  <a:srgbClr val="D17F15"/>
                </a:solidFill>
                <a:latin typeface="Candara" panose="020E0502030303020204" pitchFamily="34" charset="0"/>
                <a:ea typeface="Calibri"/>
                <a:cs typeface="Calibri"/>
                <a:sym typeface="Calibri"/>
              </a:rPr>
              <a:t>   </a:t>
            </a:r>
            <a:r>
              <a:rPr b="1" dirty="0" smtClean="0">
                <a:latin typeface="Candara" panose="020E0502030303020204" pitchFamily="34" charset="0"/>
                <a:ea typeface="Calibri"/>
                <a:cs typeface="Calibri"/>
                <a:sym typeface="Calibri"/>
              </a:rPr>
              <a:t>USDA </a:t>
            </a:r>
            <a:r>
              <a:rPr b="1" dirty="0">
                <a:latin typeface="Candara" panose="020E0502030303020204" pitchFamily="34" charset="0"/>
                <a:ea typeface="Calibri"/>
                <a:cs typeface="Calibri"/>
                <a:sym typeface="Calibri"/>
              </a:rPr>
              <a:t>leads a federal government response to </a:t>
            </a:r>
            <a:r>
              <a:rPr b="1" dirty="0" smtClean="0">
                <a:latin typeface="Candara" panose="020E0502030303020204" pitchFamily="34" charset="0"/>
                <a:ea typeface="Calibri"/>
                <a:cs typeface="Calibri"/>
                <a:sym typeface="Calibri"/>
              </a:rPr>
              <a:t>Colony </a:t>
            </a:r>
            <a:r>
              <a:rPr b="1" dirty="0">
                <a:latin typeface="Candara" panose="020E0502030303020204" pitchFamily="34" charset="0"/>
                <a:ea typeface="Calibri"/>
                <a:cs typeface="Calibri"/>
                <a:sym typeface="Calibri"/>
              </a:rPr>
              <a:t>Collapse Disorder (CCD).   </a:t>
            </a:r>
            <a:endParaRPr lang="en-US" b="1" dirty="0">
              <a:latin typeface="Candara" panose="020E0502030303020204" pitchFamily="34" charset="0"/>
              <a:ea typeface="Calibri"/>
              <a:cs typeface="Calibri"/>
              <a:sym typeface="Calibri"/>
            </a:endParaRPr>
          </a:p>
          <a:p>
            <a:pPr defTabSz="642915">
              <a:defRPr sz="1800"/>
            </a:pPr>
            <a:endParaRPr b="1" dirty="0">
              <a:latin typeface="Candara" panose="020E0502030303020204" pitchFamily="34" charset="0"/>
              <a:ea typeface="Calibri"/>
              <a:cs typeface="Calibri"/>
              <a:sym typeface="Calibri"/>
            </a:endParaRPr>
          </a:p>
          <a:p>
            <a:pPr defTabSz="642915">
              <a:defRPr sz="1800"/>
            </a:pPr>
            <a:r>
              <a:rPr b="1" dirty="0">
                <a:latin typeface="Candara" panose="020E0502030303020204" pitchFamily="34" charset="0"/>
                <a:ea typeface="Calibri"/>
                <a:cs typeface="Calibri"/>
                <a:sym typeface="Calibri"/>
              </a:rPr>
              <a:t>	    </a:t>
            </a:r>
            <a:r>
              <a:rPr lang="en-US" b="1" dirty="0" smtClean="0">
                <a:latin typeface="Candara" panose="020E0502030303020204" pitchFamily="34" charset="0"/>
                <a:ea typeface="Calibri"/>
                <a:cs typeface="Calibri"/>
                <a:sym typeface="Calibri"/>
              </a:rPr>
              <a:t>    </a:t>
            </a:r>
            <a:r>
              <a:rPr b="1" dirty="0" smtClean="0">
                <a:latin typeface="Candara" panose="020E0502030303020204" pitchFamily="34" charset="0"/>
                <a:ea typeface="Calibri"/>
                <a:cs typeface="Calibri"/>
                <a:sym typeface="Calibri"/>
              </a:rPr>
              <a:t>CCD </a:t>
            </a:r>
            <a:r>
              <a:rPr b="1" dirty="0">
                <a:latin typeface="Candara" panose="020E0502030303020204" pitchFamily="34" charset="0"/>
                <a:ea typeface="Calibri"/>
                <a:cs typeface="Calibri"/>
                <a:sym typeface="Calibri"/>
              </a:rPr>
              <a:t>Steering Committee established.  </a:t>
            </a:r>
          </a:p>
          <a:p>
            <a:pPr defTabSz="642915">
              <a:defRPr sz="1800"/>
            </a:pPr>
            <a:r>
              <a:rPr b="1" dirty="0">
                <a:latin typeface="Candara" panose="020E0502030303020204" pitchFamily="34" charset="0"/>
                <a:ea typeface="Calibri"/>
                <a:cs typeface="Calibri"/>
                <a:sym typeface="Calibri"/>
              </a:rPr>
              <a:t>	    </a:t>
            </a:r>
            <a:r>
              <a:rPr lang="en-US" b="1" dirty="0" smtClean="0">
                <a:latin typeface="Candara" panose="020E0502030303020204" pitchFamily="34" charset="0"/>
                <a:ea typeface="Calibri"/>
                <a:cs typeface="Calibri"/>
                <a:sym typeface="Calibri"/>
              </a:rPr>
              <a:t>    </a:t>
            </a:r>
            <a:r>
              <a:rPr b="1" dirty="0" smtClean="0">
                <a:latin typeface="Candara" panose="020E0502030303020204" pitchFamily="34" charset="0"/>
                <a:ea typeface="Calibri"/>
                <a:cs typeface="Calibri"/>
                <a:sym typeface="Calibri"/>
              </a:rPr>
              <a:t>EPA</a:t>
            </a:r>
            <a:r>
              <a:rPr b="1" dirty="0">
                <a:latin typeface="Candara" panose="020E0502030303020204" pitchFamily="34" charset="0"/>
                <a:ea typeface="Calibri"/>
                <a:cs typeface="Calibri"/>
                <a:sym typeface="Calibri"/>
              </a:rPr>
              <a:t>, USDA, and other government agencies, and academia.</a:t>
            </a:r>
          </a:p>
          <a:p>
            <a:pPr defTabSz="642915">
              <a:defRPr sz="1800"/>
            </a:pPr>
            <a:r>
              <a:rPr b="1" dirty="0">
                <a:latin typeface="Candara" panose="020E0502030303020204" pitchFamily="34" charset="0"/>
                <a:ea typeface="Calibri"/>
                <a:cs typeface="Calibri"/>
                <a:sym typeface="Calibri"/>
              </a:rPr>
              <a:t>	</a:t>
            </a:r>
          </a:p>
          <a:p>
            <a:pPr defTabSz="642915">
              <a:defRPr sz="1800"/>
            </a:pPr>
            <a:r>
              <a:rPr b="1" dirty="0">
                <a:latin typeface="Candara" panose="020E0502030303020204" pitchFamily="34" charset="0"/>
                <a:ea typeface="Calibri"/>
                <a:cs typeface="Calibri"/>
                <a:sym typeface="Calibri"/>
              </a:rPr>
              <a:t>	    </a:t>
            </a:r>
            <a:r>
              <a:rPr lang="en-US" b="1" dirty="0" smtClean="0">
                <a:latin typeface="Candara" panose="020E0502030303020204" pitchFamily="34" charset="0"/>
                <a:ea typeface="Calibri"/>
                <a:cs typeface="Calibri"/>
                <a:sym typeface="Calibri"/>
              </a:rPr>
              <a:t>    </a:t>
            </a:r>
            <a:r>
              <a:rPr b="1" dirty="0" smtClean="0">
                <a:latin typeface="Candara" panose="020E0502030303020204" pitchFamily="34" charset="0"/>
                <a:ea typeface="Calibri"/>
                <a:cs typeface="Calibri"/>
                <a:sym typeface="Calibri"/>
              </a:rPr>
              <a:t>CCD </a:t>
            </a:r>
            <a:r>
              <a:rPr b="1" dirty="0">
                <a:latin typeface="Candara" panose="020E0502030303020204" pitchFamily="34" charset="0"/>
                <a:ea typeface="Calibri"/>
                <a:cs typeface="Calibri"/>
                <a:sym typeface="Calibri"/>
              </a:rPr>
              <a:t>Action Plan: </a:t>
            </a:r>
          </a:p>
          <a:p>
            <a:pPr defTabSz="642915">
              <a:defRPr sz="1800"/>
            </a:pPr>
            <a:r>
              <a:rPr b="1" dirty="0">
                <a:latin typeface="Candara" panose="020E0502030303020204" pitchFamily="34" charset="0"/>
                <a:ea typeface="Calibri"/>
                <a:cs typeface="Calibri"/>
                <a:sym typeface="Calibri"/>
              </a:rPr>
              <a:t>	    </a:t>
            </a:r>
            <a:r>
              <a:rPr lang="en-US" b="1" dirty="0" smtClean="0">
                <a:latin typeface="Candara" panose="020E0502030303020204" pitchFamily="34" charset="0"/>
                <a:ea typeface="Calibri"/>
                <a:cs typeface="Calibri"/>
                <a:sym typeface="Calibri"/>
              </a:rPr>
              <a:t>   </a:t>
            </a:r>
            <a:r>
              <a:rPr b="1" dirty="0" smtClean="0">
                <a:latin typeface="Candara" panose="020E0502030303020204" pitchFamily="34" charset="0"/>
                <a:ea typeface="Calibri"/>
                <a:cs typeface="Calibri"/>
                <a:sym typeface="Calibri"/>
              </a:rPr>
              <a:t> </a:t>
            </a:r>
            <a:r>
              <a:rPr dirty="0">
                <a:latin typeface="Candara" panose="020E0502030303020204" pitchFamily="34" charset="0"/>
                <a:ea typeface="Calibri"/>
                <a:cs typeface="Calibri"/>
                <a:sym typeface="Calibri"/>
              </a:rPr>
              <a:t>Survey</a:t>
            </a:r>
          </a:p>
          <a:p>
            <a:pPr defTabSz="642915">
              <a:defRPr sz="1800"/>
            </a:pPr>
            <a:r>
              <a:rPr dirty="0">
                <a:latin typeface="Candara" panose="020E0502030303020204" pitchFamily="34" charset="0"/>
                <a:ea typeface="Calibri"/>
                <a:cs typeface="Calibri"/>
                <a:sym typeface="Calibri"/>
              </a:rPr>
              <a:t>	     </a:t>
            </a:r>
            <a:r>
              <a:rPr lang="en-US" dirty="0" smtClean="0">
                <a:latin typeface="Candara" panose="020E0502030303020204" pitchFamily="34" charset="0"/>
                <a:ea typeface="Calibri"/>
                <a:cs typeface="Calibri"/>
                <a:sym typeface="Calibri"/>
              </a:rPr>
              <a:t>   </a:t>
            </a:r>
            <a:r>
              <a:rPr dirty="0" smtClean="0">
                <a:latin typeface="Candara" panose="020E0502030303020204" pitchFamily="34" charset="0"/>
                <a:ea typeface="Calibri"/>
                <a:cs typeface="Calibri"/>
                <a:sym typeface="Calibri"/>
              </a:rPr>
              <a:t>Collect </a:t>
            </a:r>
            <a:r>
              <a:rPr dirty="0">
                <a:latin typeface="Candara" panose="020E0502030303020204" pitchFamily="34" charset="0"/>
                <a:ea typeface="Calibri"/>
                <a:cs typeface="Calibri"/>
                <a:sym typeface="Calibri"/>
              </a:rPr>
              <a:t>data </a:t>
            </a:r>
          </a:p>
          <a:p>
            <a:pPr defTabSz="642915">
              <a:defRPr sz="1800"/>
            </a:pPr>
            <a:r>
              <a:rPr dirty="0">
                <a:latin typeface="Candara" panose="020E0502030303020204" pitchFamily="34" charset="0"/>
                <a:ea typeface="Calibri"/>
                <a:cs typeface="Calibri"/>
                <a:sym typeface="Calibri"/>
              </a:rPr>
              <a:t>	     </a:t>
            </a:r>
            <a:r>
              <a:rPr lang="en-US" dirty="0" smtClean="0">
                <a:latin typeface="Candara" panose="020E0502030303020204" pitchFamily="34" charset="0"/>
                <a:ea typeface="Calibri"/>
                <a:cs typeface="Calibri"/>
                <a:sym typeface="Calibri"/>
              </a:rPr>
              <a:t>   </a:t>
            </a:r>
            <a:r>
              <a:rPr dirty="0" smtClean="0">
                <a:latin typeface="Candara" panose="020E0502030303020204" pitchFamily="34" charset="0"/>
                <a:ea typeface="Calibri"/>
                <a:cs typeface="Calibri"/>
                <a:sym typeface="Calibri"/>
              </a:rPr>
              <a:t>Analyze </a:t>
            </a:r>
            <a:r>
              <a:rPr dirty="0">
                <a:latin typeface="Candara" panose="020E0502030303020204" pitchFamily="34" charset="0"/>
                <a:ea typeface="Calibri"/>
                <a:cs typeface="Calibri"/>
                <a:sym typeface="Calibri"/>
              </a:rPr>
              <a:t>bee samples </a:t>
            </a:r>
          </a:p>
          <a:p>
            <a:pPr defTabSz="642915">
              <a:lnSpc>
                <a:spcPct val="170000"/>
              </a:lnSpc>
              <a:defRPr sz="1800"/>
            </a:pPr>
            <a:r>
              <a:rPr dirty="0">
                <a:latin typeface="Candara" panose="020E0502030303020204" pitchFamily="34" charset="0"/>
                <a:ea typeface="Calibri"/>
                <a:cs typeface="Calibri"/>
                <a:sym typeface="Calibri"/>
              </a:rPr>
              <a:t>	     </a:t>
            </a:r>
            <a:r>
              <a:rPr lang="en-US" dirty="0" smtClean="0">
                <a:latin typeface="Candara" panose="020E0502030303020204" pitchFamily="34" charset="0"/>
                <a:ea typeface="Calibri"/>
                <a:cs typeface="Calibri"/>
                <a:sym typeface="Calibri"/>
              </a:rPr>
              <a:t>   </a:t>
            </a:r>
            <a:r>
              <a:rPr dirty="0" smtClean="0">
                <a:latin typeface="Candara" panose="020E0502030303020204" pitchFamily="34" charset="0"/>
                <a:ea typeface="Calibri"/>
                <a:cs typeface="Calibri"/>
                <a:sym typeface="Calibri"/>
              </a:rPr>
              <a:t>Choose </a:t>
            </a:r>
            <a:r>
              <a:rPr dirty="0">
                <a:latin typeface="Candara" panose="020E0502030303020204" pitchFamily="34" charset="0"/>
                <a:ea typeface="Calibri"/>
                <a:cs typeface="Calibri"/>
                <a:sym typeface="Calibri"/>
              </a:rPr>
              <a:t>mitigative measures to counter mortality</a:t>
            </a:r>
          </a:p>
          <a:p>
            <a:pPr defTabSz="642915">
              <a:defRPr sz="1800"/>
            </a:pPr>
            <a:endParaRPr lang="en-US" sz="2000" b="1" dirty="0" smtClean="0">
              <a:latin typeface="Candara" panose="020E0502030303020204" pitchFamily="34" charset="0"/>
              <a:ea typeface="Calibri"/>
              <a:cs typeface="Calibri"/>
              <a:sym typeface="Calibri"/>
            </a:endParaRPr>
          </a:p>
          <a:p>
            <a:pPr defTabSz="642915">
              <a:defRPr sz="1800"/>
            </a:pPr>
            <a:r>
              <a:rPr lang="en-US" sz="2800" b="1" dirty="0" smtClean="0">
                <a:solidFill>
                  <a:srgbClr val="D17F15"/>
                </a:solidFill>
                <a:latin typeface="Candara" panose="020E0502030303020204" pitchFamily="34" charset="0"/>
                <a:ea typeface="Calibri"/>
                <a:cs typeface="Calibri"/>
                <a:sym typeface="Calibri"/>
              </a:rPr>
              <a:t>2008-</a:t>
            </a:r>
            <a:r>
              <a:rPr lang="en-US" sz="2000" b="1" dirty="0" smtClean="0">
                <a:solidFill>
                  <a:srgbClr val="D17F15"/>
                </a:solidFill>
                <a:latin typeface="Candara" panose="020E0502030303020204" pitchFamily="34" charset="0"/>
                <a:ea typeface="Calibri"/>
                <a:cs typeface="Calibri"/>
                <a:sym typeface="Calibri"/>
              </a:rPr>
              <a:t>   </a:t>
            </a:r>
            <a:r>
              <a:rPr lang="en-US" b="1" dirty="0" smtClean="0">
                <a:latin typeface="Candara" panose="020E0502030303020204" pitchFamily="34" charset="0"/>
                <a:ea typeface="Calibri"/>
                <a:cs typeface="Calibri"/>
                <a:sym typeface="Calibri"/>
              </a:rPr>
              <a:t>USDA  </a:t>
            </a:r>
            <a:r>
              <a:rPr lang="en-US" b="1" dirty="0">
                <a:latin typeface="Candara" panose="020E0502030303020204" pitchFamily="34" charset="0"/>
                <a:ea typeface="Calibri"/>
                <a:cs typeface="Calibri"/>
                <a:sym typeface="Calibri"/>
              </a:rPr>
              <a:t>reports an average of 30% loss of managed bees </a:t>
            </a:r>
            <a:r>
              <a:rPr lang="en-US" b="1" dirty="0" smtClean="0">
                <a:latin typeface="Candara" panose="020E0502030303020204" pitchFamily="34" charset="0"/>
                <a:ea typeface="Calibri"/>
                <a:cs typeface="Calibri"/>
                <a:sym typeface="Calibri"/>
              </a:rPr>
              <a:t>per year</a:t>
            </a:r>
            <a:r>
              <a:rPr lang="en-US" b="1" dirty="0">
                <a:latin typeface="Candara" panose="020E0502030303020204" pitchFamily="34" charset="0"/>
                <a:ea typeface="Calibri"/>
                <a:cs typeface="Calibri"/>
                <a:sym typeface="Calibri"/>
              </a:rPr>
              <a:t>.	</a:t>
            </a:r>
            <a:r>
              <a:rPr lang="en-US" sz="2000" b="1" dirty="0">
                <a:latin typeface="Candara" panose="020E0502030303020204" pitchFamily="34" charset="0"/>
                <a:ea typeface="Calibri"/>
                <a:cs typeface="Calibri"/>
                <a:sym typeface="Calibri"/>
              </a:rPr>
              <a:t>	</a:t>
            </a:r>
            <a:endParaRPr lang="en-US" sz="2000" b="1" dirty="0" smtClean="0">
              <a:latin typeface="Candara" panose="020E0502030303020204" pitchFamily="34" charset="0"/>
              <a:ea typeface="Calibri"/>
              <a:cs typeface="Calibri"/>
              <a:sym typeface="Calibri"/>
            </a:endParaRPr>
          </a:p>
          <a:p>
            <a:pPr defTabSz="642915">
              <a:defRPr sz="1800"/>
            </a:pPr>
            <a:r>
              <a:rPr lang="en-US" sz="2800" b="1" dirty="0" smtClean="0">
                <a:solidFill>
                  <a:schemeClr val="accent6">
                    <a:lumMod val="75000"/>
                  </a:schemeClr>
                </a:solidFill>
                <a:latin typeface="Candara" panose="020E0502030303020204" pitchFamily="34" charset="0"/>
                <a:ea typeface="Calibri"/>
                <a:cs typeface="Calibri"/>
                <a:sym typeface="Calibri"/>
              </a:rPr>
              <a:t>2012</a:t>
            </a:r>
            <a:r>
              <a:rPr lang="en-US" sz="2000" b="1" dirty="0">
                <a:latin typeface="Candara" panose="020E0502030303020204" pitchFamily="34" charset="0"/>
                <a:ea typeface="Calibri"/>
                <a:cs typeface="Calibri"/>
                <a:sym typeface="Calibri"/>
              </a:rPr>
              <a:t>	    	</a:t>
            </a:r>
            <a:r>
              <a:rPr lang="en-US" sz="2000" b="1" dirty="0">
                <a:ea typeface="Calibri"/>
                <a:cs typeface="Calibri"/>
                <a:sym typeface="Calibri"/>
              </a:rPr>
              <a:t>      </a:t>
            </a:r>
          </a:p>
          <a:p>
            <a:pPr defTabSz="642915">
              <a:defRPr sz="1800"/>
            </a:pPr>
            <a:endParaRPr lang="en-US" sz="2000" b="1" dirty="0">
              <a:latin typeface="Candara" panose="020E0502030303020204" pitchFamily="34" charset="0"/>
              <a:sym typeface="Calibri"/>
            </a:endParaRPr>
          </a:p>
        </p:txBody>
      </p:sp>
    </p:spTree>
    <p:extLst>
      <p:ext uri="{BB962C8B-B14F-4D97-AF65-F5344CB8AC3E}">
        <p14:creationId xmlns:p14="http://schemas.microsoft.com/office/powerpoint/2010/main" val="17081376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Shape 42"/>
          <p:cNvSpPr/>
          <p:nvPr/>
        </p:nvSpPr>
        <p:spPr>
          <a:xfrm>
            <a:off x="271614" y="1702545"/>
            <a:ext cx="2749650" cy="1303238"/>
          </a:xfrm>
          <a:prstGeom prst="rect">
            <a:avLst/>
          </a:prstGeom>
          <a:ln w="12700">
            <a:miter lim="400000"/>
          </a:ln>
          <a:extLst>
            <a:ext uri="{C572A759-6A51-4108-AA02-DFA0A04FC94B}">
              <ma14:wrappingTextBoxFlag xmlns:ma14="http://schemas.microsoft.com/office/mac/drawingml/2011/main" val="1"/>
            </a:ext>
          </a:extLst>
        </p:spPr>
        <p:txBody>
          <a:bodyPr wrap="square" lIns="35717" tIns="35717" rIns="35717" bIns="35717" anchor="ctr">
            <a:spAutoFit/>
          </a:bodyPr>
          <a:lstStyle/>
          <a:p>
            <a:pPr defTabSz="642915">
              <a:defRPr sz="1800"/>
            </a:pPr>
            <a:r>
              <a:rPr sz="2000" b="1" dirty="0" smtClean="0">
                <a:latin typeface="Candara" panose="020E0502030303020204" pitchFamily="34" charset="0"/>
                <a:sym typeface="Helvetica"/>
              </a:rPr>
              <a:t>HR </a:t>
            </a:r>
            <a:r>
              <a:rPr sz="2000" b="1" dirty="0">
                <a:latin typeface="Candara" panose="020E0502030303020204" pitchFamily="34" charset="0"/>
                <a:sym typeface="Helvetica"/>
              </a:rPr>
              <a:t>933  Farmers Assurance Provision Act</a:t>
            </a:r>
            <a:r>
              <a:rPr sz="2000" b="1" dirty="0">
                <a:latin typeface="Candara" panose="020E0502030303020204" pitchFamily="34" charset="0"/>
                <a:ea typeface="Calibri"/>
                <a:cs typeface="Calibri"/>
                <a:sym typeface="Calibri"/>
              </a:rPr>
              <a:t> </a:t>
            </a:r>
          </a:p>
          <a:p>
            <a:pPr defTabSz="642915">
              <a:defRPr sz="1800"/>
            </a:pPr>
            <a:r>
              <a:rPr sz="2000" b="1" dirty="0">
                <a:latin typeface="Candara" panose="020E0502030303020204" pitchFamily="34" charset="0"/>
                <a:ea typeface="Calibri"/>
                <a:cs typeface="Calibri"/>
                <a:sym typeface="Calibri"/>
              </a:rPr>
              <a:t>dubbed, Monsanto Protection Act. </a:t>
            </a:r>
          </a:p>
        </p:txBody>
      </p:sp>
      <p:pic>
        <p:nvPicPr>
          <p:cNvPr id="43" name="image4.jpeg"/>
          <p:cNvPicPr/>
          <p:nvPr/>
        </p:nvPicPr>
        <p:blipFill>
          <a:blip r:embed="rId2">
            <a:extLst/>
          </a:blip>
          <a:srcRect b="21918"/>
          <a:stretch>
            <a:fillRect/>
          </a:stretch>
        </p:blipFill>
        <p:spPr>
          <a:xfrm>
            <a:off x="186055" y="1276598"/>
            <a:ext cx="3171087" cy="2476003"/>
          </a:xfrm>
          <a:prstGeom prst="rect">
            <a:avLst/>
          </a:prstGeom>
          <a:ln w="25400">
            <a:solidFill>
              <a:srgbClr val="F3F7F5"/>
            </a:solidFill>
            <a:miter lim="400000"/>
          </a:ln>
          <a:effectLst>
            <a:outerShdw blurRad="50800" dist="25400" dir="3600000" rotWithShape="0">
              <a:srgbClr val="000000">
                <a:alpha val="70000"/>
              </a:srgbClr>
            </a:outerShdw>
          </a:effectLst>
        </p:spPr>
      </p:pic>
      <p:sp>
        <p:nvSpPr>
          <p:cNvPr id="44" name="Shape 44"/>
          <p:cNvSpPr/>
          <p:nvPr/>
        </p:nvSpPr>
        <p:spPr>
          <a:xfrm>
            <a:off x="269506" y="4419600"/>
            <a:ext cx="2092693" cy="1303238"/>
          </a:xfrm>
          <a:prstGeom prst="rect">
            <a:avLst/>
          </a:prstGeom>
          <a:ln w="12700">
            <a:miter lim="400000"/>
          </a:ln>
          <a:extLst>
            <a:ext uri="{C572A759-6A51-4108-AA02-DFA0A04FC94B}">
              <ma14:wrappingTextBoxFlag xmlns:ma14="http://schemas.microsoft.com/office/mac/drawingml/2011/main" val="1"/>
            </a:ext>
          </a:extLst>
        </p:spPr>
        <p:txBody>
          <a:bodyPr wrap="square" lIns="35717" tIns="35717" rIns="35717" bIns="35717" anchor="ctr">
            <a:spAutoFit/>
          </a:bodyPr>
          <a:lstStyle/>
          <a:p>
            <a:pPr defTabSz="321457">
              <a:defRPr sz="1800"/>
            </a:pPr>
            <a:r>
              <a:rPr sz="2000" b="1" dirty="0" smtClean="0">
                <a:latin typeface="Candara" panose="020E0502030303020204" pitchFamily="34" charset="0"/>
                <a:sym typeface="Helvetica"/>
              </a:rPr>
              <a:t>Sierra </a:t>
            </a:r>
            <a:r>
              <a:rPr sz="2000" b="1" dirty="0">
                <a:latin typeface="Candara" panose="020E0502030303020204" pitchFamily="34" charset="0"/>
                <a:sym typeface="Helvetica"/>
              </a:rPr>
              <a:t>Club sues EPA to protect honeybees, a major pollinator. </a:t>
            </a:r>
          </a:p>
        </p:txBody>
      </p:sp>
      <p:sp>
        <p:nvSpPr>
          <p:cNvPr id="45" name="Shape 45"/>
          <p:cNvSpPr/>
          <p:nvPr/>
        </p:nvSpPr>
        <p:spPr>
          <a:xfrm>
            <a:off x="4372357" y="1016309"/>
            <a:ext cx="2104643" cy="995461"/>
          </a:xfrm>
          <a:prstGeom prst="rect">
            <a:avLst/>
          </a:prstGeom>
          <a:ln w="12700">
            <a:miter lim="400000"/>
          </a:ln>
          <a:extLst>
            <a:ext uri="{C572A759-6A51-4108-AA02-DFA0A04FC94B}">
              <ma14:wrappingTextBoxFlag xmlns:ma14="http://schemas.microsoft.com/office/mac/drawingml/2011/main" val="1"/>
            </a:ext>
          </a:extLst>
        </p:spPr>
        <p:txBody>
          <a:bodyPr lIns="35717" tIns="35717" rIns="35717" bIns="35717" anchor="ctr">
            <a:spAutoFit/>
          </a:bodyPr>
          <a:lstStyle/>
          <a:p>
            <a:pPr defTabSz="642915">
              <a:defRPr sz="1800"/>
            </a:pPr>
            <a:r>
              <a:rPr sz="2000" b="1" dirty="0" smtClean="0">
                <a:latin typeface="Candara" panose="020E0502030303020204" pitchFamily="34" charset="0"/>
                <a:ea typeface="Calibri"/>
                <a:cs typeface="Calibri"/>
                <a:sym typeface="Calibri"/>
              </a:rPr>
              <a:t>S.809 </a:t>
            </a:r>
            <a:r>
              <a:rPr sz="2000" b="1" dirty="0">
                <a:latin typeface="Candara" panose="020E0502030303020204" pitchFamily="34" charset="0"/>
                <a:ea typeface="Calibri"/>
                <a:cs typeface="Calibri"/>
                <a:sym typeface="Calibri"/>
              </a:rPr>
              <a:t>Genetically Engineered Food Right-to-Know Act </a:t>
            </a:r>
          </a:p>
        </p:txBody>
      </p:sp>
      <p:sp>
        <p:nvSpPr>
          <p:cNvPr id="46" name="Shape 46"/>
          <p:cNvSpPr/>
          <p:nvPr/>
        </p:nvSpPr>
        <p:spPr>
          <a:xfrm>
            <a:off x="4354492" y="3195539"/>
            <a:ext cx="1817708" cy="995461"/>
          </a:xfrm>
          <a:prstGeom prst="rect">
            <a:avLst/>
          </a:prstGeom>
          <a:ln w="12700">
            <a:miter lim="400000"/>
          </a:ln>
          <a:extLst>
            <a:ext uri="{C572A759-6A51-4108-AA02-DFA0A04FC94B}">
              <ma14:wrappingTextBoxFlag xmlns:ma14="http://schemas.microsoft.com/office/mac/drawingml/2011/main" val="1"/>
            </a:ext>
          </a:extLst>
        </p:spPr>
        <p:txBody>
          <a:bodyPr lIns="35717" tIns="35717" rIns="35717" bIns="35717" anchor="ctr">
            <a:spAutoFit/>
          </a:bodyPr>
          <a:lstStyle/>
          <a:p>
            <a:pPr defTabSz="642915">
              <a:defRPr sz="1800"/>
            </a:pPr>
            <a:r>
              <a:rPr sz="2000" b="1" dirty="0" smtClean="0">
                <a:latin typeface="Candara" panose="020E0502030303020204" pitchFamily="34" charset="0"/>
                <a:sym typeface="Helvetica"/>
              </a:rPr>
              <a:t>HR </a:t>
            </a:r>
            <a:r>
              <a:rPr sz="2000" b="1" dirty="0">
                <a:latin typeface="Candara" panose="020E0502030303020204" pitchFamily="34" charset="0"/>
                <a:sym typeface="Helvetica"/>
              </a:rPr>
              <a:t>2692  Save the Pollinators Act</a:t>
            </a:r>
          </a:p>
        </p:txBody>
      </p:sp>
      <p:sp>
        <p:nvSpPr>
          <p:cNvPr id="47" name="Shape 47"/>
          <p:cNvSpPr/>
          <p:nvPr/>
        </p:nvSpPr>
        <p:spPr>
          <a:xfrm>
            <a:off x="4343400" y="5557739"/>
            <a:ext cx="2133600" cy="995461"/>
          </a:xfrm>
          <a:prstGeom prst="rect">
            <a:avLst/>
          </a:prstGeom>
          <a:ln w="12700">
            <a:miter lim="400000"/>
          </a:ln>
          <a:extLst>
            <a:ext uri="{C572A759-6A51-4108-AA02-DFA0A04FC94B}">
              <ma14:wrappingTextBoxFlag xmlns:ma14="http://schemas.microsoft.com/office/mac/drawingml/2011/main" val="1"/>
            </a:ext>
          </a:extLst>
        </p:spPr>
        <p:txBody>
          <a:bodyPr wrap="square" lIns="35717" tIns="35717" rIns="35717" bIns="35717" anchor="ctr">
            <a:spAutoFit/>
          </a:bodyPr>
          <a:lstStyle/>
          <a:p>
            <a:pPr defTabSz="642915">
              <a:defRPr sz="1800"/>
            </a:pPr>
            <a:r>
              <a:rPr sz="2000" b="1" dirty="0" smtClean="0">
                <a:latin typeface="Candara" panose="020E0502030303020204" pitchFamily="34" charset="0"/>
                <a:sym typeface="Helvetica"/>
              </a:rPr>
              <a:t>HR </a:t>
            </a:r>
            <a:r>
              <a:rPr sz="2000" b="1" dirty="0">
                <a:latin typeface="Candara" panose="020E0502030303020204" pitchFamily="34" charset="0"/>
                <a:sym typeface="Helvetica"/>
              </a:rPr>
              <a:t>933  Monsanto Protection Act repealed</a:t>
            </a:r>
          </a:p>
        </p:txBody>
      </p:sp>
      <p:pic>
        <p:nvPicPr>
          <p:cNvPr id="48" name="image2.png"/>
          <p:cNvPicPr/>
          <p:nvPr/>
        </p:nvPicPr>
        <p:blipFill rotWithShape="1">
          <a:blip r:embed="rId3">
            <a:extLst/>
          </a:blip>
          <a:srcRect r="3872" b="9111"/>
          <a:stretch/>
        </p:blipFill>
        <p:spPr>
          <a:xfrm>
            <a:off x="4343400" y="841311"/>
            <a:ext cx="3302669" cy="1673289"/>
          </a:xfrm>
          <a:prstGeom prst="rect">
            <a:avLst/>
          </a:prstGeom>
          <a:ln w="25400">
            <a:solidFill>
              <a:srgbClr val="F3F7F5"/>
            </a:solidFill>
            <a:miter lim="400000"/>
          </a:ln>
          <a:effectLst>
            <a:outerShdw blurRad="50800" dist="25400" dir="3600000" rotWithShape="0">
              <a:srgbClr val="000000">
                <a:alpha val="70000"/>
              </a:srgbClr>
            </a:outerShdw>
          </a:effectLst>
        </p:spPr>
      </p:pic>
      <p:pic>
        <p:nvPicPr>
          <p:cNvPr id="49" name="image5.jpeg"/>
          <p:cNvPicPr/>
          <p:nvPr/>
        </p:nvPicPr>
        <p:blipFill>
          <a:blip r:embed="rId4">
            <a:extLst/>
          </a:blip>
          <a:stretch>
            <a:fillRect/>
          </a:stretch>
        </p:blipFill>
        <p:spPr>
          <a:xfrm>
            <a:off x="4385510" y="3048000"/>
            <a:ext cx="3386890" cy="1828803"/>
          </a:xfrm>
          <a:prstGeom prst="rect">
            <a:avLst/>
          </a:prstGeom>
          <a:ln w="25400">
            <a:solidFill>
              <a:srgbClr val="F3F7F5"/>
            </a:solidFill>
            <a:miter lim="400000"/>
          </a:ln>
          <a:effectLst>
            <a:outerShdw blurRad="50800" dist="25400" dir="3600000" rotWithShape="0">
              <a:srgbClr val="000000">
                <a:alpha val="70000"/>
              </a:srgbClr>
            </a:outerShdw>
          </a:effectLst>
        </p:spPr>
      </p:pic>
      <p:pic>
        <p:nvPicPr>
          <p:cNvPr id="50" name="image6.jpeg"/>
          <p:cNvPicPr/>
          <p:nvPr/>
        </p:nvPicPr>
        <p:blipFill>
          <a:blip r:embed="rId5">
            <a:extLst/>
          </a:blip>
          <a:stretch>
            <a:fillRect/>
          </a:stretch>
        </p:blipFill>
        <p:spPr>
          <a:xfrm>
            <a:off x="186055" y="4404906"/>
            <a:ext cx="3286319" cy="2276080"/>
          </a:xfrm>
          <a:prstGeom prst="rect">
            <a:avLst/>
          </a:prstGeom>
          <a:ln w="25400">
            <a:solidFill>
              <a:srgbClr val="F3F7F5"/>
            </a:solidFill>
            <a:miter lim="400000"/>
          </a:ln>
          <a:effectLst>
            <a:outerShdw blurRad="50800" dist="25400" dir="3600000" rotWithShape="0">
              <a:srgbClr val="000000">
                <a:alpha val="70000"/>
              </a:srgbClr>
            </a:outerShdw>
          </a:effectLst>
        </p:spPr>
      </p:pic>
      <p:pic>
        <p:nvPicPr>
          <p:cNvPr id="51" name="image7.jpeg"/>
          <p:cNvPicPr/>
          <p:nvPr/>
        </p:nvPicPr>
        <p:blipFill>
          <a:blip r:embed="rId6">
            <a:extLst/>
          </a:blip>
          <a:stretch>
            <a:fillRect/>
          </a:stretch>
        </p:blipFill>
        <p:spPr>
          <a:xfrm>
            <a:off x="7358549" y="5105400"/>
            <a:ext cx="1556851" cy="1556850"/>
          </a:xfrm>
          <a:prstGeom prst="rect">
            <a:avLst/>
          </a:prstGeom>
          <a:ln w="25400">
            <a:solidFill>
              <a:srgbClr val="F3F7F5"/>
            </a:solidFill>
            <a:miter lim="400000"/>
          </a:ln>
          <a:effectLst>
            <a:outerShdw blurRad="50800" dist="25400" dir="3600000" rotWithShape="0">
              <a:srgbClr val="000000">
                <a:alpha val="70000"/>
              </a:srgbClr>
            </a:outerShdw>
          </a:effectLst>
        </p:spPr>
      </p:pic>
      <p:sp>
        <p:nvSpPr>
          <p:cNvPr id="2" name="Rectangle 1"/>
          <p:cNvSpPr/>
          <p:nvPr/>
        </p:nvSpPr>
        <p:spPr>
          <a:xfrm>
            <a:off x="222150" y="-76200"/>
            <a:ext cx="1303562" cy="830997"/>
          </a:xfrm>
          <a:prstGeom prst="rect">
            <a:avLst/>
          </a:prstGeom>
        </p:spPr>
        <p:txBody>
          <a:bodyPr wrap="none">
            <a:spAutoFit/>
          </a:bodyPr>
          <a:lstStyle/>
          <a:p>
            <a:pPr defTabSz="642915">
              <a:defRPr sz="1800"/>
            </a:pPr>
            <a:r>
              <a:rPr lang="en-US" sz="4800" b="1" dirty="0">
                <a:solidFill>
                  <a:srgbClr val="D17F15"/>
                </a:solidFill>
                <a:latin typeface="Candara" panose="020E0502030303020204" pitchFamily="34" charset="0"/>
                <a:ea typeface="Tahoma"/>
                <a:cs typeface="Tahoma"/>
                <a:sym typeface="Tahoma"/>
              </a:rPr>
              <a:t>2013</a:t>
            </a:r>
          </a:p>
        </p:txBody>
      </p:sp>
      <p:sp>
        <p:nvSpPr>
          <p:cNvPr id="3" name="Rectangle 2"/>
          <p:cNvSpPr/>
          <p:nvPr/>
        </p:nvSpPr>
        <p:spPr>
          <a:xfrm>
            <a:off x="4309310" y="331919"/>
            <a:ext cx="1010213" cy="523220"/>
          </a:xfrm>
          <a:prstGeom prst="rect">
            <a:avLst/>
          </a:prstGeom>
        </p:spPr>
        <p:txBody>
          <a:bodyPr wrap="none">
            <a:spAutoFit/>
          </a:bodyPr>
          <a:lstStyle/>
          <a:p>
            <a:r>
              <a:rPr lang="en-US" sz="2800" b="1" dirty="0">
                <a:solidFill>
                  <a:srgbClr val="D17F15"/>
                </a:solidFill>
                <a:latin typeface="Candara" panose="020E0502030303020204" pitchFamily="34" charset="0"/>
                <a:ea typeface="Tahoma"/>
                <a:cs typeface="Tahoma"/>
                <a:sym typeface="Tahoma"/>
              </a:rPr>
              <a:t>April </a:t>
            </a:r>
            <a:endParaRPr lang="en-US" sz="2800" b="1" dirty="0">
              <a:latin typeface="Candara" panose="020E0502030303020204" pitchFamily="34" charset="0"/>
            </a:endParaRPr>
          </a:p>
        </p:txBody>
      </p:sp>
      <p:sp>
        <p:nvSpPr>
          <p:cNvPr id="4" name="Rectangle 3"/>
          <p:cNvSpPr/>
          <p:nvPr/>
        </p:nvSpPr>
        <p:spPr>
          <a:xfrm>
            <a:off x="269506" y="3864882"/>
            <a:ext cx="1219200" cy="523220"/>
          </a:xfrm>
          <a:prstGeom prst="rect">
            <a:avLst/>
          </a:prstGeom>
        </p:spPr>
        <p:txBody>
          <a:bodyPr wrap="square">
            <a:spAutoFit/>
          </a:bodyPr>
          <a:lstStyle/>
          <a:p>
            <a:r>
              <a:rPr lang="en-US" sz="2800" b="1" dirty="0">
                <a:solidFill>
                  <a:srgbClr val="D17F15"/>
                </a:solidFill>
                <a:latin typeface="Candara" panose="020E0502030303020204" pitchFamily="34" charset="0"/>
                <a:ea typeface="Tahoma"/>
                <a:cs typeface="Tahoma"/>
                <a:sym typeface="Tahoma"/>
              </a:rPr>
              <a:t>March</a:t>
            </a:r>
            <a:endParaRPr lang="en-US" sz="2800" dirty="0"/>
          </a:p>
        </p:txBody>
      </p:sp>
      <p:sp>
        <p:nvSpPr>
          <p:cNvPr id="5" name="Rectangle 4"/>
          <p:cNvSpPr/>
          <p:nvPr/>
        </p:nvSpPr>
        <p:spPr>
          <a:xfrm>
            <a:off x="222150" y="755019"/>
            <a:ext cx="1165704" cy="523220"/>
          </a:xfrm>
          <a:prstGeom prst="rect">
            <a:avLst/>
          </a:prstGeom>
        </p:spPr>
        <p:txBody>
          <a:bodyPr wrap="none">
            <a:spAutoFit/>
          </a:bodyPr>
          <a:lstStyle/>
          <a:p>
            <a:r>
              <a:rPr lang="en-US" sz="2800" b="1" dirty="0">
                <a:solidFill>
                  <a:srgbClr val="D17F15"/>
                </a:solidFill>
                <a:latin typeface="Candara" panose="020E0502030303020204" pitchFamily="34" charset="0"/>
                <a:ea typeface="Tahoma"/>
                <a:cs typeface="Tahoma"/>
                <a:sym typeface="Tahoma"/>
              </a:rPr>
              <a:t>March</a:t>
            </a:r>
            <a:endParaRPr lang="en-US" sz="2800" dirty="0"/>
          </a:p>
        </p:txBody>
      </p:sp>
      <p:sp>
        <p:nvSpPr>
          <p:cNvPr id="6" name="Rectangle 5"/>
          <p:cNvSpPr/>
          <p:nvPr/>
        </p:nvSpPr>
        <p:spPr>
          <a:xfrm>
            <a:off x="4385445" y="2514600"/>
            <a:ext cx="872355" cy="523220"/>
          </a:xfrm>
          <a:prstGeom prst="rect">
            <a:avLst/>
          </a:prstGeom>
        </p:spPr>
        <p:txBody>
          <a:bodyPr wrap="none">
            <a:spAutoFit/>
          </a:bodyPr>
          <a:lstStyle/>
          <a:p>
            <a:pPr defTabSz="642915">
              <a:defRPr sz="1800"/>
            </a:pPr>
            <a:r>
              <a:rPr lang="en-US" sz="2800" b="1" dirty="0">
                <a:solidFill>
                  <a:srgbClr val="D17F15"/>
                </a:solidFill>
                <a:latin typeface="Candara" panose="020E0502030303020204" pitchFamily="34" charset="0"/>
                <a:ea typeface="Calibri"/>
                <a:cs typeface="Calibri"/>
                <a:sym typeface="Calibri"/>
              </a:rPr>
              <a:t>July </a:t>
            </a:r>
          </a:p>
        </p:txBody>
      </p:sp>
      <p:sp>
        <p:nvSpPr>
          <p:cNvPr id="7" name="Rectangle 6"/>
          <p:cNvSpPr/>
          <p:nvPr/>
        </p:nvSpPr>
        <p:spPr>
          <a:xfrm>
            <a:off x="4358139" y="5039380"/>
            <a:ext cx="1890261" cy="523220"/>
          </a:xfrm>
          <a:prstGeom prst="rect">
            <a:avLst/>
          </a:prstGeom>
        </p:spPr>
        <p:txBody>
          <a:bodyPr wrap="none">
            <a:spAutoFit/>
          </a:bodyPr>
          <a:lstStyle/>
          <a:p>
            <a:r>
              <a:rPr lang="en-US" sz="2800" b="1" dirty="0">
                <a:solidFill>
                  <a:srgbClr val="D17F15"/>
                </a:solidFill>
                <a:latin typeface="Candara" panose="020E0502030303020204" pitchFamily="34" charset="0"/>
                <a:ea typeface="Calibri"/>
                <a:cs typeface="Calibri"/>
                <a:sym typeface="Calibri"/>
              </a:rPr>
              <a:t>September</a:t>
            </a:r>
            <a:endParaRPr lang="en-US" sz="2800" b="1" dirty="0"/>
          </a:p>
        </p:txBody>
      </p:sp>
    </p:spTree>
    <p:extLst>
      <p:ext uri="{BB962C8B-B14F-4D97-AF65-F5344CB8AC3E}">
        <p14:creationId xmlns:p14="http://schemas.microsoft.com/office/powerpoint/2010/main" val="115729455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5504250" y="2795759"/>
            <a:ext cx="2856145" cy="1665385"/>
            <a:chOff x="5504250" y="2808835"/>
            <a:chExt cx="2856145" cy="1665385"/>
          </a:xfrm>
        </p:grpSpPr>
        <p:pic>
          <p:nvPicPr>
            <p:cNvPr id="59" name="image8.jpeg"/>
            <p:cNvPicPr/>
            <p:nvPr/>
          </p:nvPicPr>
          <p:blipFill>
            <a:blip r:embed="rId2">
              <a:extLst/>
            </a:blip>
            <a:stretch>
              <a:fillRect/>
            </a:stretch>
          </p:blipFill>
          <p:spPr>
            <a:xfrm>
              <a:off x="5504250" y="2808835"/>
              <a:ext cx="2856145" cy="1665385"/>
            </a:xfrm>
            <a:prstGeom prst="rect">
              <a:avLst/>
            </a:prstGeom>
            <a:ln w="12700">
              <a:miter lim="400000"/>
            </a:ln>
          </p:spPr>
        </p:pic>
        <p:sp>
          <p:nvSpPr>
            <p:cNvPr id="60" name="Shape 60"/>
            <p:cNvSpPr/>
            <p:nvPr/>
          </p:nvSpPr>
          <p:spPr>
            <a:xfrm rot="16201668">
              <a:off x="6522554" y="2659059"/>
              <a:ext cx="473555" cy="859206"/>
            </a:xfrm>
            <a:custGeom>
              <a:avLst/>
              <a:gdLst/>
              <a:ahLst/>
              <a:cxnLst>
                <a:cxn ang="0">
                  <a:pos x="wd2" y="hd2"/>
                </a:cxn>
                <a:cxn ang="5400000">
                  <a:pos x="wd2" y="hd2"/>
                </a:cxn>
                <a:cxn ang="10800000">
                  <a:pos x="wd2" y="hd2"/>
                </a:cxn>
                <a:cxn ang="16200000">
                  <a:pos x="wd2" y="hd2"/>
                </a:cxn>
              </a:cxnLst>
              <a:rect l="0" t="0" r="r" b="b"/>
              <a:pathLst>
                <a:path w="21600" h="21600" extrusionOk="0">
                  <a:moveTo>
                    <a:pt x="7612" y="0"/>
                  </a:moveTo>
                  <a:cubicBezTo>
                    <a:pt x="6771" y="0"/>
                    <a:pt x="6084" y="379"/>
                    <a:pt x="6084" y="842"/>
                  </a:cubicBezTo>
                  <a:lnTo>
                    <a:pt x="6084" y="11540"/>
                  </a:lnTo>
                  <a:lnTo>
                    <a:pt x="0" y="13217"/>
                  </a:lnTo>
                  <a:lnTo>
                    <a:pt x="6084" y="14893"/>
                  </a:lnTo>
                  <a:lnTo>
                    <a:pt x="6084" y="20765"/>
                  </a:lnTo>
                  <a:cubicBezTo>
                    <a:pt x="6084" y="21228"/>
                    <a:pt x="6771" y="21600"/>
                    <a:pt x="7612" y="21600"/>
                  </a:cubicBezTo>
                  <a:lnTo>
                    <a:pt x="20073" y="21600"/>
                  </a:lnTo>
                  <a:cubicBezTo>
                    <a:pt x="20913" y="21600"/>
                    <a:pt x="21600" y="21228"/>
                    <a:pt x="21600" y="20765"/>
                  </a:cubicBezTo>
                  <a:lnTo>
                    <a:pt x="21600" y="842"/>
                  </a:lnTo>
                  <a:cubicBezTo>
                    <a:pt x="21600" y="379"/>
                    <a:pt x="20913" y="0"/>
                    <a:pt x="20073" y="0"/>
                  </a:cubicBezTo>
                  <a:lnTo>
                    <a:pt x="7612" y="0"/>
                  </a:lnTo>
                  <a:close/>
                </a:path>
              </a:pathLst>
            </a:custGeom>
            <a:solidFill>
              <a:srgbClr val="FFFFFF"/>
            </a:solidFill>
            <a:ln w="12700">
              <a:solidFill>
                <a:srgbClr val="0365C0"/>
              </a:solidFill>
            </a:ln>
            <a:effectLst>
              <a:outerShdw blurRad="38100" dist="25400" dir="5400000" rotWithShape="0">
                <a:srgbClr val="000000">
                  <a:alpha val="50000"/>
                </a:srgbClr>
              </a:outerShdw>
            </a:effectLst>
          </p:spPr>
          <p:txBody>
            <a:bodyPr lIns="0" tIns="0" rIns="0" bIns="0" anchor="ctr"/>
            <a:lstStyle/>
            <a:p>
              <a:pPr lvl="0">
                <a:defRPr>
                  <a:latin typeface="Helvetica Light"/>
                  <a:ea typeface="Helvetica Light"/>
                  <a:cs typeface="Helvetica Light"/>
                  <a:sym typeface="Helvetica Light"/>
                </a:defRPr>
              </a:pPr>
              <a:endParaRPr dirty="0"/>
            </a:p>
          </p:txBody>
        </p:sp>
        <p:sp>
          <p:nvSpPr>
            <p:cNvPr id="62" name="Shape 62"/>
            <p:cNvSpPr/>
            <p:nvPr/>
          </p:nvSpPr>
          <p:spPr>
            <a:xfrm rot="16228511">
              <a:off x="7536758" y="2755216"/>
              <a:ext cx="474392" cy="848322"/>
            </a:xfrm>
            <a:custGeom>
              <a:avLst/>
              <a:gdLst/>
              <a:ahLst/>
              <a:cxnLst>
                <a:cxn ang="0">
                  <a:pos x="wd2" y="hd2"/>
                </a:cxn>
                <a:cxn ang="5400000">
                  <a:pos x="wd2" y="hd2"/>
                </a:cxn>
                <a:cxn ang="10800000">
                  <a:pos x="wd2" y="hd2"/>
                </a:cxn>
                <a:cxn ang="16200000">
                  <a:pos x="wd2" y="hd2"/>
                </a:cxn>
              </a:cxnLst>
              <a:rect l="0" t="0" r="r" b="b"/>
              <a:pathLst>
                <a:path w="21600" h="21600" extrusionOk="0">
                  <a:moveTo>
                    <a:pt x="10038" y="0"/>
                  </a:moveTo>
                  <a:cubicBezTo>
                    <a:pt x="8929" y="0"/>
                    <a:pt x="8030" y="503"/>
                    <a:pt x="8030" y="1123"/>
                  </a:cubicBezTo>
                  <a:lnTo>
                    <a:pt x="8030" y="8981"/>
                  </a:lnTo>
                  <a:lnTo>
                    <a:pt x="0" y="11226"/>
                  </a:lnTo>
                  <a:lnTo>
                    <a:pt x="8030" y="13472"/>
                  </a:lnTo>
                  <a:lnTo>
                    <a:pt x="8030" y="20477"/>
                  </a:lnTo>
                  <a:cubicBezTo>
                    <a:pt x="8030" y="21097"/>
                    <a:pt x="8929" y="21600"/>
                    <a:pt x="10038" y="21600"/>
                  </a:cubicBezTo>
                  <a:lnTo>
                    <a:pt x="19592" y="21600"/>
                  </a:lnTo>
                  <a:cubicBezTo>
                    <a:pt x="20701" y="21600"/>
                    <a:pt x="21600" y="21097"/>
                    <a:pt x="21600" y="20477"/>
                  </a:cubicBezTo>
                  <a:lnTo>
                    <a:pt x="21600" y="1123"/>
                  </a:lnTo>
                  <a:cubicBezTo>
                    <a:pt x="21600" y="503"/>
                    <a:pt x="20701" y="0"/>
                    <a:pt x="19592" y="0"/>
                  </a:cubicBezTo>
                  <a:lnTo>
                    <a:pt x="10038" y="0"/>
                  </a:lnTo>
                  <a:close/>
                </a:path>
              </a:pathLst>
            </a:custGeom>
            <a:solidFill>
              <a:srgbClr val="FFFFFF"/>
            </a:solidFill>
            <a:ln w="12700">
              <a:solidFill>
                <a:srgbClr val="0365C0"/>
              </a:solidFill>
            </a:ln>
            <a:effectLst>
              <a:outerShdw blurRad="38100" dist="25400" dir="5400000" rotWithShape="0">
                <a:srgbClr val="000000">
                  <a:alpha val="50000"/>
                </a:srgbClr>
              </a:outerShdw>
            </a:effectLst>
          </p:spPr>
          <p:txBody>
            <a:bodyPr lIns="0" tIns="0" rIns="0" bIns="0" anchor="ctr"/>
            <a:lstStyle/>
            <a:p>
              <a:pPr lvl="0">
                <a:defRPr>
                  <a:latin typeface="Helvetica Light"/>
                  <a:ea typeface="Helvetica Light"/>
                  <a:cs typeface="Helvetica Light"/>
                  <a:sym typeface="Helvetica Light"/>
                </a:defRPr>
              </a:pPr>
              <a:endParaRPr dirty="0"/>
            </a:p>
          </p:txBody>
        </p:sp>
      </p:grpSp>
      <p:sp>
        <p:nvSpPr>
          <p:cNvPr id="53" name="Shape 53"/>
          <p:cNvSpPr/>
          <p:nvPr/>
        </p:nvSpPr>
        <p:spPr>
          <a:xfrm>
            <a:off x="254655" y="729804"/>
            <a:ext cx="2027931" cy="379908"/>
          </a:xfrm>
          <a:prstGeom prst="rect">
            <a:avLst/>
          </a:prstGeom>
          <a:ln w="12700">
            <a:miter lim="400000"/>
          </a:ln>
          <a:extLst>
            <a:ext uri="{C572A759-6A51-4108-AA02-DFA0A04FC94B}">
              <ma14:wrappingTextBoxFlag xmlns:ma14="http://schemas.microsoft.com/office/mac/drawingml/2011/main" val="1"/>
            </a:ext>
          </a:extLst>
        </p:spPr>
        <p:txBody>
          <a:bodyPr lIns="35717" tIns="35717" rIns="35717" bIns="35717" anchor="ctr">
            <a:spAutoFit/>
          </a:bodyPr>
          <a:lstStyle/>
          <a:p>
            <a:pPr defTabSz="642915">
              <a:defRPr sz="1800"/>
            </a:pPr>
            <a:r>
              <a:rPr sz="2000" b="1" dirty="0">
                <a:solidFill>
                  <a:srgbClr val="D17F15"/>
                </a:solidFill>
                <a:latin typeface="Candara" panose="020E0502030303020204" pitchFamily="34" charset="0"/>
                <a:ea typeface="Calibri"/>
                <a:cs typeface="Calibri"/>
                <a:sym typeface="Calibri"/>
              </a:rPr>
              <a:t>	</a:t>
            </a:r>
          </a:p>
        </p:txBody>
      </p:sp>
      <p:pic>
        <p:nvPicPr>
          <p:cNvPr id="54" name="image3.png"/>
          <p:cNvPicPr/>
          <p:nvPr/>
        </p:nvPicPr>
        <p:blipFill>
          <a:blip r:embed="rId3">
            <a:extLst/>
          </a:blip>
          <a:stretch>
            <a:fillRect/>
          </a:stretch>
        </p:blipFill>
        <p:spPr>
          <a:xfrm>
            <a:off x="3515771" y="140433"/>
            <a:ext cx="4035433" cy="2483018"/>
          </a:xfrm>
          <a:prstGeom prst="rect">
            <a:avLst/>
          </a:prstGeom>
          <a:ln w="12700">
            <a:miter lim="400000"/>
          </a:ln>
        </p:spPr>
      </p:pic>
      <p:sp>
        <p:nvSpPr>
          <p:cNvPr id="55" name="Shape 55"/>
          <p:cNvSpPr/>
          <p:nvPr/>
        </p:nvSpPr>
        <p:spPr>
          <a:xfrm>
            <a:off x="213579" y="3140204"/>
            <a:ext cx="3266097" cy="1334016"/>
          </a:xfrm>
          <a:prstGeom prst="rect">
            <a:avLst/>
          </a:prstGeom>
          <a:ln w="12700">
            <a:miter lim="400000"/>
          </a:ln>
          <a:extLst>
            <a:ext uri="{C572A759-6A51-4108-AA02-DFA0A04FC94B}">
              <ma14:wrappingTextBoxFlag xmlns:ma14="http://schemas.microsoft.com/office/mac/drawingml/2011/main" val="1"/>
            </a:ext>
          </a:extLst>
        </p:spPr>
        <p:txBody>
          <a:bodyPr wrap="square" lIns="35717" tIns="35717" rIns="35717" bIns="35717" anchor="ctr">
            <a:spAutoFit/>
          </a:bodyPr>
          <a:lstStyle/>
          <a:p>
            <a:pPr defTabSz="321457">
              <a:defRPr sz="1800"/>
            </a:pPr>
            <a:r>
              <a:rPr sz="2800" b="1" dirty="0" smtClean="0">
                <a:solidFill>
                  <a:srgbClr val="D17F15"/>
                </a:solidFill>
                <a:latin typeface="Candara" panose="020E0502030303020204" pitchFamily="34" charset="0"/>
                <a:ea typeface="Arial"/>
                <a:cs typeface="Arial"/>
                <a:sym typeface="Arial"/>
              </a:rPr>
              <a:t>July </a:t>
            </a:r>
            <a:endParaRPr sz="2800" b="1" dirty="0">
              <a:solidFill>
                <a:srgbClr val="D17F15"/>
              </a:solidFill>
              <a:latin typeface="Candara" panose="020E0502030303020204" pitchFamily="34" charset="0"/>
              <a:ea typeface="Arial"/>
              <a:cs typeface="Arial"/>
              <a:sym typeface="Arial"/>
            </a:endParaRPr>
          </a:p>
          <a:p>
            <a:pPr defTabSz="321457">
              <a:defRPr sz="1800"/>
            </a:pPr>
            <a:r>
              <a:rPr b="1" dirty="0">
                <a:solidFill>
                  <a:srgbClr val="2C2B2B"/>
                </a:solidFill>
                <a:latin typeface="Candara" panose="020E0502030303020204" pitchFamily="34" charset="0"/>
                <a:ea typeface="Arial"/>
                <a:cs typeface="Arial"/>
                <a:sym typeface="Arial"/>
              </a:rPr>
              <a:t>US Fish and Wildlife Services bans GMOs and insecticides at all US Wildlife Refuges </a:t>
            </a:r>
          </a:p>
        </p:txBody>
      </p:sp>
      <p:sp>
        <p:nvSpPr>
          <p:cNvPr id="56" name="Shape 56"/>
          <p:cNvSpPr/>
          <p:nvPr/>
        </p:nvSpPr>
        <p:spPr>
          <a:xfrm>
            <a:off x="213578" y="4959807"/>
            <a:ext cx="5044221" cy="1364793"/>
          </a:xfrm>
          <a:prstGeom prst="rect">
            <a:avLst/>
          </a:prstGeom>
          <a:ln w="12700">
            <a:miter lim="400000"/>
          </a:ln>
          <a:extLst>
            <a:ext uri="{C572A759-6A51-4108-AA02-DFA0A04FC94B}">
              <ma14:wrappingTextBoxFlag xmlns:ma14="http://schemas.microsoft.com/office/mac/drawingml/2011/main" val="1"/>
            </a:ext>
          </a:extLst>
        </p:spPr>
        <p:txBody>
          <a:bodyPr wrap="square" lIns="35717" tIns="35717" rIns="35717" bIns="35717" anchor="ctr">
            <a:spAutoFit/>
          </a:bodyPr>
          <a:lstStyle/>
          <a:p>
            <a:pPr defTabSz="321457">
              <a:defRPr sz="1800"/>
            </a:pPr>
            <a:endParaRPr b="1" dirty="0">
              <a:solidFill>
                <a:srgbClr val="D17F15"/>
              </a:solidFill>
              <a:latin typeface="Candara" panose="020E0502030303020204" pitchFamily="34" charset="0"/>
              <a:ea typeface="Tahoma"/>
              <a:cs typeface="Tahoma"/>
              <a:sym typeface="Tahoma"/>
            </a:endParaRPr>
          </a:p>
          <a:p>
            <a:pPr defTabSz="321457">
              <a:defRPr sz="1800"/>
            </a:pPr>
            <a:r>
              <a:rPr b="1" dirty="0">
                <a:solidFill>
                  <a:srgbClr val="282828"/>
                </a:solidFill>
                <a:latin typeface="Candara" panose="020E0502030303020204" pitchFamily="34" charset="0"/>
                <a:sym typeface="Helvetica"/>
              </a:rPr>
              <a:t>EPA Sued for Violating Endangered Species Act </a:t>
            </a:r>
            <a:r>
              <a:rPr dirty="0">
                <a:solidFill>
                  <a:srgbClr val="282828"/>
                </a:solidFill>
                <a:latin typeface="Candara" panose="020E0502030303020204" pitchFamily="34" charset="0"/>
                <a:sym typeface="Helvetica"/>
              </a:rPr>
              <a:t>for Allowance of </a:t>
            </a:r>
            <a:r>
              <a:rPr dirty="0" smtClean="0">
                <a:solidFill>
                  <a:srgbClr val="282828"/>
                </a:solidFill>
                <a:latin typeface="Candara" panose="020E0502030303020204" pitchFamily="34" charset="0"/>
                <a:sym typeface="Helvetica"/>
              </a:rPr>
              <a:t>New</a:t>
            </a:r>
            <a:r>
              <a:rPr lang="en-US" b="1" dirty="0">
                <a:solidFill>
                  <a:srgbClr val="282828"/>
                </a:solidFill>
                <a:latin typeface="Candara" panose="020E0502030303020204" pitchFamily="34" charset="0"/>
                <a:sym typeface="Helvetica"/>
              </a:rPr>
              <a:t> </a:t>
            </a:r>
            <a:r>
              <a:rPr lang="en-US" dirty="0" smtClean="0">
                <a:solidFill>
                  <a:srgbClr val="282828"/>
                </a:solidFill>
                <a:latin typeface="Candara" panose="020E0502030303020204" pitchFamily="34" charset="0"/>
                <a:sym typeface="Helvetica"/>
              </a:rPr>
              <a:t>2</a:t>
            </a:r>
            <a:r>
              <a:rPr dirty="0" smtClean="0">
                <a:solidFill>
                  <a:srgbClr val="282828"/>
                </a:solidFill>
                <a:latin typeface="Candara" panose="020E0502030303020204" pitchFamily="34" charset="0"/>
                <a:sym typeface="Helvetica"/>
              </a:rPr>
              <a:t>,</a:t>
            </a:r>
            <a:r>
              <a:rPr lang="en-US" dirty="0" smtClean="0">
                <a:solidFill>
                  <a:srgbClr val="282828"/>
                </a:solidFill>
                <a:latin typeface="Candara" panose="020E0502030303020204" pitchFamily="34" charset="0"/>
                <a:sym typeface="Helvetica"/>
              </a:rPr>
              <a:t> </a:t>
            </a:r>
            <a:r>
              <a:rPr dirty="0" smtClean="0">
                <a:solidFill>
                  <a:srgbClr val="282828"/>
                </a:solidFill>
                <a:latin typeface="Candara" panose="020E0502030303020204" pitchFamily="34" charset="0"/>
                <a:sym typeface="Helvetica"/>
              </a:rPr>
              <a:t>4-D/Roundup </a:t>
            </a:r>
            <a:r>
              <a:rPr dirty="0">
                <a:solidFill>
                  <a:srgbClr val="282828"/>
                </a:solidFill>
                <a:latin typeface="Candara" panose="020E0502030303020204" pitchFamily="34" charset="0"/>
                <a:sym typeface="Helvetica"/>
              </a:rPr>
              <a:t>Pesticide</a:t>
            </a:r>
            <a:r>
              <a:rPr b="1" dirty="0">
                <a:solidFill>
                  <a:srgbClr val="282828"/>
                </a:solidFill>
                <a:latin typeface="Candara" panose="020E0502030303020204" pitchFamily="34" charset="0"/>
                <a:sym typeface="Helvetica"/>
              </a:rPr>
              <a:t> </a:t>
            </a:r>
          </a:p>
          <a:p>
            <a:pPr defTabSz="321457">
              <a:defRPr sz="1800"/>
            </a:pPr>
            <a:endParaRPr sz="1200" b="1" dirty="0">
              <a:solidFill>
                <a:srgbClr val="282828"/>
              </a:solidFill>
              <a:latin typeface="Candara" panose="020E0502030303020204" pitchFamily="34" charset="0"/>
              <a:sym typeface="Helvetica"/>
            </a:endParaRPr>
          </a:p>
          <a:p>
            <a:pPr defTabSz="321457">
              <a:defRPr sz="1800"/>
            </a:pPr>
            <a:r>
              <a:rPr b="1" dirty="0">
                <a:solidFill>
                  <a:srgbClr val="282828"/>
                </a:solidFill>
                <a:latin typeface="Candara" panose="020E0502030303020204" pitchFamily="34" charset="0"/>
                <a:sym typeface="Helvetica"/>
              </a:rPr>
              <a:t>EPA  creates Advisory Box Labels on pesticides.</a:t>
            </a:r>
          </a:p>
        </p:txBody>
      </p:sp>
      <p:grpSp>
        <p:nvGrpSpPr>
          <p:cNvPr id="7" name="Group 6"/>
          <p:cNvGrpSpPr/>
          <p:nvPr/>
        </p:nvGrpSpPr>
        <p:grpSpPr>
          <a:xfrm>
            <a:off x="4572000" y="4768274"/>
            <a:ext cx="3962400" cy="2089726"/>
            <a:chOff x="4572000" y="4768274"/>
            <a:chExt cx="3962400" cy="2089726"/>
          </a:xfrm>
        </p:grpSpPr>
        <p:pic>
          <p:nvPicPr>
            <p:cNvPr id="57" name="image4.png"/>
            <p:cNvPicPr/>
            <p:nvPr/>
          </p:nvPicPr>
          <p:blipFill>
            <a:blip r:embed="rId4">
              <a:extLst/>
            </a:blip>
            <a:stretch>
              <a:fillRect/>
            </a:stretch>
          </p:blipFill>
          <p:spPr>
            <a:xfrm>
              <a:off x="5634314" y="4768274"/>
              <a:ext cx="2900086" cy="2089726"/>
            </a:xfrm>
            <a:prstGeom prst="rect">
              <a:avLst/>
            </a:prstGeom>
            <a:ln w="12700">
              <a:miter lim="400000"/>
            </a:ln>
          </p:spPr>
        </p:pic>
        <p:sp>
          <p:nvSpPr>
            <p:cNvPr id="58" name="Shape 58"/>
            <p:cNvSpPr/>
            <p:nvPr/>
          </p:nvSpPr>
          <p:spPr>
            <a:xfrm>
              <a:off x="4572000" y="6308445"/>
              <a:ext cx="932250" cy="341088"/>
            </a:xfrm>
            <a:prstGeom prst="rightArrow">
              <a:avLst>
                <a:gd name="adj1" fmla="val 32000"/>
                <a:gd name="adj2" fmla="val 167554"/>
              </a:avLst>
            </a:prstGeom>
            <a:gradFill>
              <a:gsLst>
                <a:gs pos="0">
                  <a:srgbClr val="FF2D21"/>
                </a:gs>
                <a:gs pos="100000">
                  <a:srgbClr val="AE1916"/>
                </a:gs>
              </a:gsLst>
              <a:lin ang="5400000"/>
            </a:gradFill>
            <a:ln w="12700">
              <a:miter lim="400000"/>
            </a:ln>
          </p:spPr>
          <p:txBody>
            <a:bodyPr lIns="0" tIns="0" rIns="0" bIns="0" anchor="ctr"/>
            <a:lstStyle/>
            <a:p>
              <a:pPr defTabSz="321457">
                <a:defRPr sz="1200">
                  <a:solidFill>
                    <a:srgbClr val="FFFFFF"/>
                  </a:solidFill>
                  <a:effectLst>
                    <a:outerShdw blurRad="25400" dist="23998" dir="2700000" rotWithShape="0">
                      <a:srgbClr val="000000">
                        <a:alpha val="31033"/>
                      </a:srgbClr>
                    </a:outerShdw>
                  </a:effectLst>
                  <a:latin typeface="+mn-lt"/>
                  <a:ea typeface="+mn-ea"/>
                  <a:cs typeface="+mn-cs"/>
                  <a:sym typeface="Helvetica"/>
                </a:defRPr>
              </a:pPr>
              <a:endParaRPr dirty="0"/>
            </a:p>
          </p:txBody>
        </p:sp>
      </p:grpSp>
      <p:sp>
        <p:nvSpPr>
          <p:cNvPr id="61" name="Shape 61"/>
          <p:cNvSpPr/>
          <p:nvPr/>
        </p:nvSpPr>
        <p:spPr>
          <a:xfrm>
            <a:off x="6340697" y="2851676"/>
            <a:ext cx="779755" cy="357188"/>
          </a:xfrm>
          <a:prstGeom prst="rect">
            <a:avLst/>
          </a:prstGeom>
          <a:ln w="12700">
            <a:miter lim="400000"/>
          </a:ln>
          <a:extLst>
            <a:ext uri="{C572A759-6A51-4108-AA02-DFA0A04FC94B}">
              <ma14:wrappingTextBoxFlag xmlns:ma14="http://schemas.microsoft.com/office/mac/drawingml/2011/main" val="1"/>
            </a:ext>
          </a:extLst>
        </p:spPr>
        <p:txBody>
          <a:bodyPr lIns="35717" tIns="35717" rIns="35717" bIns="35717" anchor="ctr">
            <a:spAutoFit/>
          </a:bodyPr>
          <a:lstStyle>
            <a:lvl1pPr algn="l">
              <a:defRPr sz="1300">
                <a:latin typeface="Helvetica Light"/>
                <a:ea typeface="Helvetica Light"/>
                <a:cs typeface="Helvetica Light"/>
                <a:sym typeface="Helvetica Light"/>
              </a:defRPr>
            </a:lvl1pPr>
          </a:lstStyle>
          <a:p>
            <a:pPr lvl="0">
              <a:defRPr sz="1800"/>
            </a:pPr>
            <a:r>
              <a:rPr sz="900" dirty="0"/>
              <a:t>Where can we be safe?</a:t>
            </a:r>
          </a:p>
        </p:txBody>
      </p:sp>
      <p:sp>
        <p:nvSpPr>
          <p:cNvPr id="63" name="Shape 63"/>
          <p:cNvSpPr/>
          <p:nvPr/>
        </p:nvSpPr>
        <p:spPr>
          <a:xfrm>
            <a:off x="7347840" y="2925595"/>
            <a:ext cx="947815" cy="357188"/>
          </a:xfrm>
          <a:prstGeom prst="rect">
            <a:avLst/>
          </a:prstGeom>
          <a:ln w="12700">
            <a:miter lim="400000"/>
          </a:ln>
          <a:extLst>
            <a:ext uri="{C572A759-6A51-4108-AA02-DFA0A04FC94B}">
              <ma14:wrappingTextBoxFlag xmlns:ma14="http://schemas.microsoft.com/office/mac/drawingml/2011/main" val="1"/>
            </a:ext>
          </a:extLst>
        </p:spPr>
        <p:txBody>
          <a:bodyPr lIns="35717" tIns="35717" rIns="35717" bIns="35717" anchor="ctr">
            <a:spAutoFit/>
          </a:bodyPr>
          <a:lstStyle>
            <a:lvl1pPr>
              <a:defRPr sz="1300">
                <a:latin typeface="Helvetica Light"/>
                <a:ea typeface="Helvetica Light"/>
                <a:cs typeface="Helvetica Light"/>
                <a:sym typeface="Helvetica Light"/>
              </a:defRPr>
            </a:lvl1pPr>
          </a:lstStyle>
          <a:p>
            <a:pPr lvl="0">
              <a:defRPr sz="1800"/>
            </a:pPr>
            <a:r>
              <a:rPr sz="900" dirty="0"/>
              <a:t>On the Wildlife Refuge.  Yay!!</a:t>
            </a:r>
          </a:p>
        </p:txBody>
      </p:sp>
      <p:sp>
        <p:nvSpPr>
          <p:cNvPr id="2" name="Rectangle 1"/>
          <p:cNvSpPr/>
          <p:nvPr/>
        </p:nvSpPr>
        <p:spPr>
          <a:xfrm>
            <a:off x="304800" y="-39637"/>
            <a:ext cx="1343638" cy="830997"/>
          </a:xfrm>
          <a:prstGeom prst="rect">
            <a:avLst/>
          </a:prstGeom>
        </p:spPr>
        <p:txBody>
          <a:bodyPr wrap="none">
            <a:spAutoFit/>
          </a:bodyPr>
          <a:lstStyle/>
          <a:p>
            <a:r>
              <a:rPr lang="en-US" sz="4800" b="1" dirty="0" smtClean="0">
                <a:solidFill>
                  <a:srgbClr val="D17F15"/>
                </a:solidFill>
                <a:latin typeface="Candara" panose="020E0502030303020204" pitchFamily="34" charset="0"/>
                <a:ea typeface="Calibri"/>
                <a:cs typeface="Calibri"/>
                <a:sym typeface="Calibri"/>
              </a:rPr>
              <a:t>2014</a:t>
            </a:r>
            <a:endParaRPr lang="en-US" sz="4800" dirty="0"/>
          </a:p>
        </p:txBody>
      </p:sp>
      <p:sp>
        <p:nvSpPr>
          <p:cNvPr id="3" name="Rectangle 2"/>
          <p:cNvSpPr/>
          <p:nvPr/>
        </p:nvSpPr>
        <p:spPr>
          <a:xfrm>
            <a:off x="254655" y="781778"/>
            <a:ext cx="2036067" cy="923330"/>
          </a:xfrm>
          <a:prstGeom prst="rect">
            <a:avLst/>
          </a:prstGeom>
        </p:spPr>
        <p:txBody>
          <a:bodyPr wrap="square">
            <a:spAutoFit/>
          </a:bodyPr>
          <a:lstStyle/>
          <a:p>
            <a:pPr defTabSz="642915">
              <a:defRPr sz="1800"/>
            </a:pPr>
            <a:r>
              <a:rPr lang="en-US" b="1" dirty="0" smtClean="0">
                <a:latin typeface="Candara" panose="020E0502030303020204" pitchFamily="34" charset="0"/>
                <a:sym typeface="Helvetica"/>
              </a:rPr>
              <a:t>HR </a:t>
            </a:r>
            <a:r>
              <a:rPr lang="en-US" b="1" dirty="0">
                <a:latin typeface="Candara" panose="020E0502030303020204" pitchFamily="34" charset="0"/>
                <a:sym typeface="Helvetica"/>
              </a:rPr>
              <a:t>4432 “Safe and Accurate Food Labeling Act”</a:t>
            </a:r>
          </a:p>
        </p:txBody>
      </p:sp>
      <p:sp>
        <p:nvSpPr>
          <p:cNvPr id="4" name="Rectangle 3"/>
          <p:cNvSpPr/>
          <p:nvPr/>
        </p:nvSpPr>
        <p:spPr>
          <a:xfrm>
            <a:off x="152400" y="4352776"/>
            <a:ext cx="1305165" cy="830997"/>
          </a:xfrm>
          <a:prstGeom prst="rect">
            <a:avLst/>
          </a:prstGeom>
        </p:spPr>
        <p:txBody>
          <a:bodyPr wrap="none">
            <a:spAutoFit/>
          </a:bodyPr>
          <a:lstStyle/>
          <a:p>
            <a:pPr defTabSz="321457">
              <a:defRPr sz="1800"/>
            </a:pPr>
            <a:r>
              <a:rPr lang="en-US" sz="4800" b="1" dirty="0">
                <a:solidFill>
                  <a:srgbClr val="D17F15"/>
                </a:solidFill>
                <a:latin typeface="Candara" panose="020E0502030303020204" pitchFamily="34" charset="0"/>
                <a:sym typeface="Helvetica"/>
              </a:rPr>
              <a:t>2015</a:t>
            </a:r>
            <a:endParaRPr lang="en-US" sz="4800" b="1" dirty="0">
              <a:solidFill>
                <a:srgbClr val="282828"/>
              </a:solidFill>
              <a:latin typeface="Candara" panose="020E0502030303020204" pitchFamily="34" charset="0"/>
              <a:sym typeface="Helvetica"/>
            </a:endParaRPr>
          </a:p>
        </p:txBody>
      </p:sp>
      <p:sp>
        <p:nvSpPr>
          <p:cNvPr id="5" name="Rectangle 4"/>
          <p:cNvSpPr/>
          <p:nvPr/>
        </p:nvSpPr>
        <p:spPr>
          <a:xfrm>
            <a:off x="259442" y="1904475"/>
            <a:ext cx="4572000" cy="1077218"/>
          </a:xfrm>
          <a:prstGeom prst="rect">
            <a:avLst/>
          </a:prstGeom>
        </p:spPr>
        <p:txBody>
          <a:bodyPr>
            <a:spAutoFit/>
          </a:bodyPr>
          <a:lstStyle/>
          <a:p>
            <a:pPr defTabSz="642915">
              <a:defRPr sz="1800"/>
            </a:pPr>
            <a:r>
              <a:rPr lang="en-US" sz="2800" b="1" dirty="0">
                <a:solidFill>
                  <a:srgbClr val="D17F15"/>
                </a:solidFill>
                <a:latin typeface="Candara" panose="020E0502030303020204" pitchFamily="34" charset="0"/>
                <a:ea typeface="Tahoma"/>
                <a:cs typeface="Tahoma"/>
                <a:sym typeface="Tahoma"/>
              </a:rPr>
              <a:t>June </a:t>
            </a:r>
          </a:p>
          <a:p>
            <a:pPr defTabSz="642915">
              <a:defRPr sz="1800"/>
            </a:pPr>
            <a:r>
              <a:rPr lang="en-US" b="1" dirty="0">
                <a:latin typeface="Candara" panose="020E0502030303020204" pitchFamily="34" charset="0"/>
                <a:sym typeface="Helvetica"/>
              </a:rPr>
              <a:t>Pollinator Health Task Force &gt;</a:t>
            </a:r>
            <a:r>
              <a:rPr lang="en-US" dirty="0">
                <a:latin typeface="Candara" panose="020E0502030303020204" pitchFamily="34" charset="0"/>
                <a:sym typeface="Helvetica"/>
              </a:rPr>
              <a:t> </a:t>
            </a:r>
            <a:endParaRPr lang="en-US" dirty="0" smtClean="0">
              <a:latin typeface="Candara" panose="020E0502030303020204" pitchFamily="34" charset="0"/>
              <a:sym typeface="Helvetica"/>
            </a:endParaRPr>
          </a:p>
          <a:p>
            <a:pPr defTabSz="642915">
              <a:defRPr sz="1800"/>
            </a:pPr>
            <a:r>
              <a:rPr lang="en-US" b="1" dirty="0" smtClean="0">
                <a:latin typeface="Candara" panose="020E0502030303020204" pitchFamily="34" charset="0"/>
                <a:sym typeface="Helvetica"/>
              </a:rPr>
              <a:t>National </a:t>
            </a:r>
            <a:r>
              <a:rPr lang="en-US" b="1" dirty="0">
                <a:latin typeface="Candara" panose="020E0502030303020204" pitchFamily="34" charset="0"/>
                <a:sym typeface="Helvetica"/>
              </a:rPr>
              <a:t>Pollinator Health Strategy.  </a:t>
            </a:r>
            <a:endParaRPr lang="en-US" dirty="0">
              <a:latin typeface="Candara" panose="020E0502030303020204" pitchFamily="34" charset="0"/>
              <a:sym typeface="Helvetica"/>
            </a:endParaRPr>
          </a:p>
        </p:txBody>
      </p:sp>
    </p:spTree>
    <p:extLst>
      <p:ext uri="{BB962C8B-B14F-4D97-AF65-F5344CB8AC3E}">
        <p14:creationId xmlns:p14="http://schemas.microsoft.com/office/powerpoint/2010/main" val="4097373786"/>
      </p:ext>
    </p:extLst>
  </p:cSld>
  <p:clrMapOvr>
    <a:masterClrMapping/>
  </p:clrMapOvr>
  <mc:AlternateContent xmlns:mc="http://schemas.openxmlformats.org/markup-compatibility/2006" xmlns:p14="http://schemas.microsoft.com/office/powerpoint/2010/main">
    <mc:Choice Requires="p14">
      <p:transition p14:dur="10">
        <p14:flash/>
      </p:transition>
    </mc:Choice>
    <mc:Fallback xmlns="">
      <p:transition>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advAuto="0"/>
      <p:bldP spid="63" grpId="0"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6"/>
                </a:solidFill>
                <a:latin typeface="Candara" panose="020E0502030303020204" pitchFamily="34" charset="0"/>
              </a:rPr>
              <a:t/>
            </a:r>
            <a:br>
              <a:rPr lang="en-US" b="1" dirty="0" smtClean="0">
                <a:solidFill>
                  <a:schemeClr val="accent6"/>
                </a:solidFill>
                <a:latin typeface="Candara" panose="020E0502030303020204" pitchFamily="34" charset="0"/>
              </a:rPr>
            </a:br>
            <a:r>
              <a:rPr lang="en-US" b="1" dirty="0" smtClean="0">
                <a:solidFill>
                  <a:schemeClr val="accent6"/>
                </a:solidFill>
                <a:latin typeface="Candara" panose="020E0502030303020204" pitchFamily="34" charset="0"/>
              </a:rPr>
              <a:t>2016 </a:t>
            </a:r>
            <a:r>
              <a:rPr lang="en-US" dirty="0" smtClean="0"/>
              <a:t>POLLINATOR </a:t>
            </a:r>
            <a:r>
              <a:rPr lang="en-US" dirty="0"/>
              <a:t>PARTNERSHIP </a:t>
            </a:r>
            <a:br>
              <a:rPr lang="en-US" dirty="0"/>
            </a:br>
            <a:r>
              <a:rPr lang="en-US" dirty="0"/>
              <a:t>ACTION PLAN</a:t>
            </a:r>
            <a:br>
              <a:rPr lang="en-US" dirty="0"/>
            </a:br>
            <a:endParaRPr lang="en-US" dirty="0"/>
          </a:p>
        </p:txBody>
      </p:sp>
      <p:sp>
        <p:nvSpPr>
          <p:cNvPr id="3" name="Content Placeholder 2"/>
          <p:cNvSpPr>
            <a:spLocks noGrp="1"/>
          </p:cNvSpPr>
          <p:nvPr>
            <p:ph idx="1"/>
          </p:nvPr>
        </p:nvSpPr>
        <p:spPr/>
        <p:txBody>
          <a:bodyPr>
            <a:normAutofit/>
          </a:bodyPr>
          <a:lstStyle/>
          <a:p>
            <a:pPr marL="0" indent="0">
              <a:buNone/>
            </a:pPr>
            <a:r>
              <a:rPr lang="en-US" dirty="0"/>
              <a:t>1. </a:t>
            </a:r>
            <a:r>
              <a:rPr lang="en-US" dirty="0" smtClean="0"/>
              <a:t>Reduce </a:t>
            </a:r>
            <a:r>
              <a:rPr lang="en-US" dirty="0"/>
              <a:t>honey bee overwintering colony losses to no more than 15% within 10 years;</a:t>
            </a:r>
          </a:p>
          <a:p>
            <a:pPr marL="0" indent="0">
              <a:buNone/>
            </a:pPr>
            <a:r>
              <a:rPr lang="en-US" dirty="0"/>
              <a:t>2. </a:t>
            </a:r>
            <a:r>
              <a:rPr lang="en-US" dirty="0" smtClean="0"/>
              <a:t>Increase </a:t>
            </a:r>
            <a:r>
              <a:rPr lang="en-US" dirty="0"/>
              <a:t>the Eastern population of the monarch butterfly to cover approximately 15 acres in </a:t>
            </a:r>
            <a:r>
              <a:rPr lang="en-US" dirty="0" smtClean="0"/>
              <a:t>the </a:t>
            </a:r>
            <a:r>
              <a:rPr lang="en-US" dirty="0"/>
              <a:t>overwintering grounds in Mexico; and,</a:t>
            </a:r>
          </a:p>
          <a:p>
            <a:pPr marL="0" indent="0">
              <a:buNone/>
            </a:pPr>
            <a:r>
              <a:rPr lang="en-US" dirty="0"/>
              <a:t>3. </a:t>
            </a:r>
            <a:r>
              <a:rPr lang="en-US" dirty="0" smtClean="0"/>
              <a:t>Restore </a:t>
            </a:r>
            <a:r>
              <a:rPr lang="en-US" dirty="0"/>
              <a:t>or enhance 7 million acres of land for pollinators over the next 5 years</a:t>
            </a:r>
          </a:p>
          <a:p>
            <a:endParaRPr lang="en-US" dirty="0"/>
          </a:p>
        </p:txBody>
      </p:sp>
    </p:spTree>
    <p:extLst>
      <p:ext uri="{BB962C8B-B14F-4D97-AF65-F5344CB8AC3E}">
        <p14:creationId xmlns:p14="http://schemas.microsoft.com/office/powerpoint/2010/main" val="795226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Shape 65"/>
          <p:cNvSpPr>
            <a:spLocks noGrp="1"/>
          </p:cNvSpPr>
          <p:nvPr>
            <p:ph type="title"/>
          </p:nvPr>
        </p:nvSpPr>
        <p:spPr>
          <a:xfrm>
            <a:off x="373190" y="296487"/>
            <a:ext cx="7804547" cy="1165355"/>
          </a:xfrm>
          <a:prstGeom prst="rect">
            <a:avLst/>
          </a:prstGeom>
        </p:spPr>
        <p:txBody>
          <a:bodyPr>
            <a:noAutofit/>
          </a:bodyPr>
          <a:lstStyle/>
          <a:p>
            <a:pPr defTabSz="373783">
              <a:defRPr sz="1800"/>
            </a:pPr>
            <a:r>
              <a:rPr lang="en-US" sz="4000" dirty="0">
                <a:solidFill>
                  <a:srgbClr val="DE6A10"/>
                </a:solidFill>
                <a:latin typeface="AR JULIAN" panose="02000000000000000000" pitchFamily="2" charset="0"/>
                <a:ea typeface="Apple Chancery"/>
                <a:cs typeface="Apple Chancery"/>
                <a:sym typeface="Apple Chancery"/>
              </a:rPr>
              <a:t> </a:t>
            </a:r>
            <a:r>
              <a:rPr lang="en-US" sz="4000" b="1" dirty="0">
                <a:solidFill>
                  <a:srgbClr val="DE6A10"/>
                </a:solidFill>
                <a:latin typeface="AR JULIAN" panose="02000000000000000000" pitchFamily="2" charset="0"/>
                <a:ea typeface="Apple Chancery"/>
                <a:cs typeface="Apple Chancery"/>
                <a:sym typeface="Apple Chancery"/>
              </a:rPr>
              <a:t>Bee Lovely</a:t>
            </a:r>
            <a:r>
              <a:rPr lang="en-US" sz="4000" b="1" dirty="0">
                <a:solidFill>
                  <a:srgbClr val="A37512"/>
                </a:solidFill>
                <a:latin typeface="AR JULIAN" panose="02000000000000000000" pitchFamily="2" charset="0"/>
                <a:ea typeface="Apple Chancery"/>
                <a:cs typeface="Apple Chancery"/>
                <a:sym typeface="Apple Chancery"/>
              </a:rPr>
              <a:t> </a:t>
            </a:r>
            <a:r>
              <a:rPr lang="en-US" sz="4000" dirty="0">
                <a:latin typeface="AR JULIAN" panose="02000000000000000000" pitchFamily="2" charset="0"/>
              </a:rPr>
              <a:t>and help </a:t>
            </a:r>
            <a:br>
              <a:rPr lang="en-US" sz="4000" dirty="0">
                <a:latin typeface="AR JULIAN" panose="02000000000000000000" pitchFamily="2" charset="0"/>
              </a:rPr>
            </a:br>
            <a:r>
              <a:rPr lang="en-US" sz="4000" dirty="0">
                <a:latin typeface="AR JULIAN" panose="02000000000000000000" pitchFamily="2" charset="0"/>
              </a:rPr>
              <a:t>   </a:t>
            </a:r>
            <a:r>
              <a:rPr lang="en-US" sz="4000" b="1" dirty="0" smtClean="0">
                <a:solidFill>
                  <a:srgbClr val="DE6A10"/>
                </a:solidFill>
                <a:latin typeface="AR JULIAN" panose="02000000000000000000" pitchFamily="2" charset="0"/>
                <a:ea typeface="Apple Chancery"/>
                <a:cs typeface="Apple Chancery"/>
                <a:sym typeface="Apple Chancery"/>
              </a:rPr>
              <a:t>Save </a:t>
            </a:r>
            <a:r>
              <a:rPr lang="en-US" sz="4000" b="1" dirty="0">
                <a:solidFill>
                  <a:srgbClr val="DE6A10"/>
                </a:solidFill>
                <a:latin typeface="AR JULIAN" panose="02000000000000000000" pitchFamily="2" charset="0"/>
                <a:ea typeface="Apple Chancery"/>
                <a:cs typeface="Apple Chancery"/>
                <a:sym typeface="Apple Chancery"/>
              </a:rPr>
              <a:t>the Bees </a:t>
            </a:r>
            <a:endParaRPr sz="4000" b="1" dirty="0">
              <a:solidFill>
                <a:srgbClr val="DE6A10"/>
              </a:solidFill>
              <a:latin typeface="Apple Chancery"/>
              <a:ea typeface="Apple Chancery"/>
              <a:cs typeface="Apple Chancery"/>
              <a:sym typeface="Apple Chancery"/>
            </a:endParaRPr>
          </a:p>
        </p:txBody>
      </p:sp>
      <p:sp>
        <p:nvSpPr>
          <p:cNvPr id="68" name="Shape 68"/>
          <p:cNvSpPr/>
          <p:nvPr/>
        </p:nvSpPr>
        <p:spPr>
          <a:xfrm>
            <a:off x="696515" y="1837151"/>
            <a:ext cx="4681449" cy="810795"/>
          </a:xfrm>
          <a:prstGeom prst="rect">
            <a:avLst/>
          </a:prstGeom>
          <a:ln w="12700">
            <a:miter lim="400000"/>
          </a:ln>
          <a:extLst>
            <a:ext uri="{C572A759-6A51-4108-AA02-DFA0A04FC94B}">
              <ma14:wrappingTextBoxFlag xmlns:ma14="http://schemas.microsoft.com/office/mac/drawingml/2011/main" val="1"/>
            </a:ext>
          </a:extLst>
        </p:spPr>
        <p:txBody>
          <a:bodyPr wrap="square" lIns="35717" tIns="35717" rIns="35717" bIns="35717" anchor="ctr">
            <a:spAutoFit/>
          </a:bodyPr>
          <a:lstStyle>
            <a:lvl1pPr algn="l" defTabSz="457200">
              <a:defRPr sz="2000">
                <a:latin typeface="+mn-lt"/>
                <a:ea typeface="+mn-ea"/>
                <a:cs typeface="+mn-cs"/>
                <a:sym typeface="Helvetica"/>
              </a:defRPr>
            </a:lvl1pPr>
          </a:lstStyle>
          <a:p>
            <a:pPr lvl="0">
              <a:defRPr sz="1800"/>
            </a:pPr>
            <a:r>
              <a:rPr sz="2400" dirty="0">
                <a:latin typeface="Candara" panose="020E0502030303020204" pitchFamily="34" charset="0"/>
              </a:rPr>
              <a:t>Plant native species in your gardens.</a:t>
            </a:r>
          </a:p>
        </p:txBody>
      </p:sp>
      <p:sp>
        <p:nvSpPr>
          <p:cNvPr id="69" name="Shape 69"/>
          <p:cNvSpPr/>
          <p:nvPr/>
        </p:nvSpPr>
        <p:spPr>
          <a:xfrm>
            <a:off x="696515" y="2991443"/>
            <a:ext cx="3356685" cy="441463"/>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spAutoFit/>
          </a:bodyPr>
          <a:lstStyle>
            <a:lvl1pPr algn="l" defTabSz="457200">
              <a:defRPr sz="2000">
                <a:latin typeface="+mn-lt"/>
                <a:ea typeface="+mn-ea"/>
                <a:cs typeface="+mn-cs"/>
                <a:sym typeface="Helvetica"/>
              </a:defRPr>
            </a:lvl1pPr>
          </a:lstStyle>
          <a:p>
            <a:pPr lvl="0">
              <a:defRPr sz="1800"/>
            </a:pPr>
            <a:r>
              <a:rPr sz="2400" dirty="0">
                <a:latin typeface="Candara" panose="020E0502030303020204" pitchFamily="34" charset="0"/>
              </a:rPr>
              <a:t>Reduce use of pesticides.</a:t>
            </a:r>
          </a:p>
        </p:txBody>
      </p:sp>
      <p:sp>
        <p:nvSpPr>
          <p:cNvPr id="70" name="Shape 70"/>
          <p:cNvSpPr/>
          <p:nvPr/>
        </p:nvSpPr>
        <p:spPr>
          <a:xfrm>
            <a:off x="696515" y="3674842"/>
            <a:ext cx="3725376" cy="441463"/>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spAutoFit/>
          </a:bodyPr>
          <a:lstStyle>
            <a:lvl1pPr algn="l" defTabSz="457200">
              <a:defRPr sz="2000">
                <a:latin typeface="+mn-lt"/>
                <a:ea typeface="+mn-ea"/>
                <a:cs typeface="+mn-cs"/>
                <a:sym typeface="Helvetica"/>
              </a:defRPr>
            </a:lvl1pPr>
          </a:lstStyle>
          <a:p>
            <a:pPr lvl="0">
              <a:defRPr sz="1800"/>
            </a:pPr>
            <a:r>
              <a:rPr sz="2400" dirty="0">
                <a:latin typeface="Candara" panose="020E0502030303020204" pitchFamily="34" charset="0"/>
              </a:rPr>
              <a:t>Support local organic farms.</a:t>
            </a:r>
          </a:p>
        </p:txBody>
      </p:sp>
      <p:sp>
        <p:nvSpPr>
          <p:cNvPr id="71" name="Shape 71"/>
          <p:cNvSpPr/>
          <p:nvPr/>
        </p:nvSpPr>
        <p:spPr>
          <a:xfrm>
            <a:off x="677295" y="4221751"/>
            <a:ext cx="6471319" cy="441463"/>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spAutoFit/>
          </a:bodyPr>
          <a:lstStyle>
            <a:lvl1pPr algn="l" defTabSz="457200">
              <a:defRPr sz="2000">
                <a:latin typeface="+mn-lt"/>
                <a:ea typeface="+mn-ea"/>
                <a:cs typeface="+mn-cs"/>
                <a:sym typeface="Helvetica"/>
              </a:defRPr>
            </a:lvl1pPr>
          </a:lstStyle>
          <a:p>
            <a:pPr lvl="0">
              <a:defRPr sz="1800"/>
            </a:pPr>
            <a:r>
              <a:rPr sz="2400" dirty="0">
                <a:latin typeface="Candara" panose="020E0502030303020204" pitchFamily="34" charset="0"/>
              </a:rPr>
              <a:t>Don’t buy GMO plants or products at local stores.</a:t>
            </a:r>
          </a:p>
        </p:txBody>
      </p:sp>
      <p:sp>
        <p:nvSpPr>
          <p:cNvPr id="72" name="Shape 72"/>
          <p:cNvSpPr/>
          <p:nvPr/>
        </p:nvSpPr>
        <p:spPr>
          <a:xfrm>
            <a:off x="702612" y="4688842"/>
            <a:ext cx="8116000" cy="810795"/>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spAutoFit/>
          </a:bodyPr>
          <a:lstStyle>
            <a:lvl1pPr algn="l" defTabSz="457200">
              <a:defRPr sz="2000">
                <a:latin typeface="+mn-lt"/>
                <a:ea typeface="+mn-ea"/>
                <a:cs typeface="+mn-cs"/>
                <a:sym typeface="Helvetica"/>
              </a:defRPr>
            </a:lvl1pPr>
          </a:lstStyle>
          <a:p>
            <a:pPr lvl="0">
              <a:defRPr sz="1800"/>
            </a:pPr>
            <a:r>
              <a:rPr sz="2400" dirty="0">
                <a:latin typeface="Candara" panose="020E0502030303020204" pitchFamily="34" charset="0"/>
              </a:rPr>
              <a:t>Leave natural spaces for bees in your yard. Create bee havens </a:t>
            </a:r>
            <a:endParaRPr lang="en-US" sz="2400" dirty="0" smtClean="0">
              <a:latin typeface="Candara" panose="020E0502030303020204" pitchFamily="34" charset="0"/>
            </a:endParaRPr>
          </a:p>
          <a:p>
            <a:pPr lvl="0">
              <a:defRPr sz="1800"/>
            </a:pPr>
            <a:r>
              <a:rPr sz="2400" dirty="0" smtClean="0">
                <a:latin typeface="Candara" panose="020E0502030303020204" pitchFamily="34" charset="0"/>
              </a:rPr>
              <a:t>on </a:t>
            </a:r>
            <a:r>
              <a:rPr sz="2400" dirty="0">
                <a:latin typeface="Candara" panose="020E0502030303020204" pitchFamily="34" charset="0"/>
              </a:rPr>
              <a:t>your property.</a:t>
            </a:r>
          </a:p>
        </p:txBody>
      </p:sp>
      <p:sp>
        <p:nvSpPr>
          <p:cNvPr id="73" name="Shape 73"/>
          <p:cNvSpPr/>
          <p:nvPr/>
        </p:nvSpPr>
        <p:spPr>
          <a:xfrm>
            <a:off x="702612" y="5594074"/>
            <a:ext cx="4110096" cy="441463"/>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spAutoFit/>
          </a:bodyPr>
          <a:lstStyle>
            <a:lvl1pPr algn="l" defTabSz="457200">
              <a:defRPr sz="2000">
                <a:latin typeface="+mn-lt"/>
                <a:ea typeface="+mn-ea"/>
                <a:cs typeface="+mn-cs"/>
                <a:sym typeface="Helvetica"/>
              </a:defRPr>
            </a:lvl1pPr>
          </a:lstStyle>
          <a:p>
            <a:pPr lvl="0">
              <a:defRPr sz="1800"/>
            </a:pPr>
            <a:r>
              <a:rPr sz="2400" dirty="0">
                <a:latin typeface="Candara" panose="020E0502030303020204" pitchFamily="34" charset="0"/>
              </a:rPr>
              <a:t>Share the knowledge. Educate.</a:t>
            </a:r>
          </a:p>
        </p:txBody>
      </p:sp>
      <p:pic>
        <p:nvPicPr>
          <p:cNvPr id="74" name="image5.png"/>
          <p:cNvPicPr/>
          <p:nvPr/>
        </p:nvPicPr>
        <p:blipFill>
          <a:blip r:embed="rId2">
            <a:extLst/>
          </a:blip>
          <a:stretch>
            <a:fillRect/>
          </a:stretch>
        </p:blipFill>
        <p:spPr>
          <a:xfrm>
            <a:off x="696515" y="242968"/>
            <a:ext cx="996389" cy="626943"/>
          </a:xfrm>
          <a:prstGeom prst="rect">
            <a:avLst/>
          </a:prstGeom>
          <a:ln w="12700">
            <a:miter lim="400000"/>
          </a:ln>
        </p:spPr>
      </p:pic>
      <p:pic>
        <p:nvPicPr>
          <p:cNvPr id="75" name="image9.jpeg"/>
          <p:cNvPicPr/>
          <p:nvPr/>
        </p:nvPicPr>
        <p:blipFill>
          <a:blip r:embed="rId3">
            <a:extLst/>
          </a:blip>
          <a:stretch>
            <a:fillRect/>
          </a:stretch>
        </p:blipFill>
        <p:spPr>
          <a:xfrm flipH="1">
            <a:off x="5943600" y="1546355"/>
            <a:ext cx="2875012" cy="2203182"/>
          </a:xfrm>
          <a:prstGeom prst="rect">
            <a:avLst/>
          </a:prstGeom>
          <a:ln w="25400">
            <a:solidFill>
              <a:srgbClr val="F3F7F5"/>
            </a:solidFill>
            <a:miter lim="400000"/>
          </a:ln>
          <a:effectLst>
            <a:outerShdw blurRad="50800" dist="25400" dir="3600000" rotWithShape="0">
              <a:srgbClr val="000000">
                <a:alpha val="70000"/>
              </a:srgbClr>
            </a:outerShdw>
            <a:reflection stA="50000" endPos="40000" dir="5400000" sy="-100000" algn="bl" rotWithShape="0"/>
          </a:effectLst>
        </p:spPr>
      </p:pic>
      <p:pic>
        <p:nvPicPr>
          <p:cNvPr id="13" name="image5.png"/>
          <p:cNvPicPr/>
          <p:nvPr/>
        </p:nvPicPr>
        <p:blipFill>
          <a:blip r:embed="rId2">
            <a:extLst/>
          </a:blip>
          <a:stretch>
            <a:fillRect/>
          </a:stretch>
        </p:blipFill>
        <p:spPr>
          <a:xfrm rot="853973">
            <a:off x="75819" y="5418332"/>
            <a:ext cx="594743" cy="552573"/>
          </a:xfrm>
          <a:prstGeom prst="rect">
            <a:avLst/>
          </a:prstGeom>
          <a:ln w="3175">
            <a:noFill/>
            <a:miter lim="400000"/>
          </a:ln>
        </p:spPr>
      </p:pic>
      <p:pic>
        <p:nvPicPr>
          <p:cNvPr id="14" name="image5.png"/>
          <p:cNvPicPr/>
          <p:nvPr/>
        </p:nvPicPr>
        <p:blipFill>
          <a:blip r:embed="rId2">
            <a:extLst/>
          </a:blip>
          <a:stretch>
            <a:fillRect/>
          </a:stretch>
        </p:blipFill>
        <p:spPr>
          <a:xfrm rot="853973">
            <a:off x="-32145" y="3619287"/>
            <a:ext cx="594743" cy="552573"/>
          </a:xfrm>
          <a:prstGeom prst="rect">
            <a:avLst/>
          </a:prstGeom>
          <a:ln w="3175">
            <a:noFill/>
            <a:miter lim="400000"/>
          </a:ln>
        </p:spPr>
      </p:pic>
      <p:pic>
        <p:nvPicPr>
          <p:cNvPr id="15" name="image5.png"/>
          <p:cNvPicPr/>
          <p:nvPr/>
        </p:nvPicPr>
        <p:blipFill>
          <a:blip r:embed="rId2">
            <a:extLst/>
          </a:blip>
          <a:stretch>
            <a:fillRect/>
          </a:stretch>
        </p:blipFill>
        <p:spPr>
          <a:xfrm rot="853973">
            <a:off x="10679" y="2678809"/>
            <a:ext cx="594743" cy="552573"/>
          </a:xfrm>
          <a:prstGeom prst="rect">
            <a:avLst/>
          </a:prstGeom>
          <a:ln w="3175">
            <a:noFill/>
            <a:miter lim="400000"/>
          </a:ln>
        </p:spPr>
      </p:pic>
      <p:pic>
        <p:nvPicPr>
          <p:cNvPr id="16" name="image5.png"/>
          <p:cNvPicPr/>
          <p:nvPr/>
        </p:nvPicPr>
        <p:blipFill>
          <a:blip r:embed="rId2">
            <a:extLst/>
          </a:blip>
          <a:stretch>
            <a:fillRect/>
          </a:stretch>
        </p:blipFill>
        <p:spPr>
          <a:xfrm rot="853973">
            <a:off x="23753" y="1741032"/>
            <a:ext cx="594743" cy="552573"/>
          </a:xfrm>
          <a:prstGeom prst="rect">
            <a:avLst/>
          </a:prstGeom>
          <a:ln w="3175">
            <a:noFill/>
            <a:miter lim="400000"/>
          </a:ln>
        </p:spPr>
      </p:pic>
      <p:pic>
        <p:nvPicPr>
          <p:cNvPr id="19" name="image5.png"/>
          <p:cNvPicPr/>
          <p:nvPr/>
        </p:nvPicPr>
        <p:blipFill>
          <a:blip r:embed="rId2">
            <a:extLst/>
          </a:blip>
          <a:stretch>
            <a:fillRect/>
          </a:stretch>
        </p:blipFill>
        <p:spPr>
          <a:xfrm rot="853973">
            <a:off x="69671" y="4507114"/>
            <a:ext cx="594743" cy="552573"/>
          </a:xfrm>
          <a:prstGeom prst="rect">
            <a:avLst/>
          </a:prstGeom>
          <a:ln w="3175">
            <a:noFill/>
            <a:miter lim="400000"/>
          </a:ln>
        </p:spPr>
      </p:pic>
      <p:pic>
        <p:nvPicPr>
          <p:cNvPr id="20" name="image5.png"/>
          <p:cNvPicPr/>
          <p:nvPr/>
        </p:nvPicPr>
        <p:blipFill>
          <a:blip r:embed="rId2">
            <a:extLst/>
          </a:blip>
          <a:stretch>
            <a:fillRect/>
          </a:stretch>
        </p:blipFill>
        <p:spPr>
          <a:xfrm rot="853973">
            <a:off x="64452" y="4071636"/>
            <a:ext cx="594743" cy="552573"/>
          </a:xfrm>
          <a:prstGeom prst="rect">
            <a:avLst/>
          </a:prstGeom>
          <a:ln w="3175">
            <a:noFill/>
            <a:miter lim="400000"/>
          </a:ln>
        </p:spPr>
      </p:pic>
      <p:pic>
        <p:nvPicPr>
          <p:cNvPr id="21" name="image5.png"/>
          <p:cNvPicPr/>
          <p:nvPr/>
        </p:nvPicPr>
        <p:blipFill>
          <a:blip r:embed="rId2">
            <a:extLst/>
          </a:blip>
          <a:stretch>
            <a:fillRect/>
          </a:stretch>
        </p:blipFill>
        <p:spPr>
          <a:xfrm rot="10963471">
            <a:off x="6650419" y="455456"/>
            <a:ext cx="996389" cy="626943"/>
          </a:xfrm>
          <a:prstGeom prst="rect">
            <a:avLst/>
          </a:prstGeom>
          <a:ln w="12700">
            <a:miter lim="400000"/>
          </a:ln>
        </p:spPr>
      </p:pic>
    </p:spTree>
    <p:extLst>
      <p:ext uri="{BB962C8B-B14F-4D97-AF65-F5344CB8AC3E}">
        <p14:creationId xmlns:p14="http://schemas.microsoft.com/office/powerpoint/2010/main" val="4058710902"/>
      </p:ext>
    </p:extLst>
  </p:cSld>
  <p:clrMapOvr>
    <a:masterClrMapping/>
  </p:clrMapOvr>
  <p:transition spd="slow">
    <p:wipe dir="r"/>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7" presetClass="entr" presetSubtype="8" fill="hold" grpId="0" nodeType="clickEffect">
                                  <p:stCondLst>
                                    <p:cond delay="0"/>
                                  </p:stCondLst>
                                  <p:iterate>
                                    <p:tmAbs val="0"/>
                                  </p:iterate>
                                  <p:childTnLst>
                                    <p:set>
                                      <p:cBhvr>
                                        <p:cTn id="6" fill="hold"/>
                                        <p:tgtEl>
                                          <p:spTgt spid="74"/>
                                        </p:tgtEl>
                                        <p:attrNameLst>
                                          <p:attrName>style.visibility</p:attrName>
                                        </p:attrNameLst>
                                      </p:cBhvr>
                                      <p:to>
                                        <p:strVal val="visible"/>
                                      </p:to>
                                    </p:set>
                                    <p:anim calcmode="lin" valueType="num">
                                      <p:cBhvr>
                                        <p:cTn id="7" dur="1750" fill="hold"/>
                                        <p:tgtEl>
                                          <p:spTgt spid="74"/>
                                        </p:tgtEl>
                                        <p:attrNameLst>
                                          <p:attrName>ppt_x</p:attrName>
                                        </p:attrNameLst>
                                      </p:cBhvr>
                                      <p:tavLst>
                                        <p:tav tm="0">
                                          <p:val>
                                            <p:strVal val="0-#ppt_w/2"/>
                                          </p:val>
                                        </p:tav>
                                        <p:tav tm="100000">
                                          <p:val>
                                            <p:strVal val="#ppt_x"/>
                                          </p:val>
                                        </p:tav>
                                      </p:tavLst>
                                    </p:anim>
                                    <p:anim calcmode="lin" valueType="num">
                                      <p:cBhvr>
                                        <p:cTn id="8" dur="1750" fill="hold"/>
                                        <p:tgtEl>
                                          <p:spTgt spid="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8" fill="hold" grpId="0" nodeType="clickEffect">
                                  <p:stCondLst>
                                    <p:cond delay="0"/>
                                  </p:stCondLst>
                                  <p:iterate>
                                    <p:tmAbs val="0"/>
                                  </p:iterate>
                                  <p:childTnLst>
                                    <p:set>
                                      <p:cBhvr>
                                        <p:cTn id="12" fill="hold"/>
                                        <p:tgtEl>
                                          <p:spTgt spid="21"/>
                                        </p:tgtEl>
                                        <p:attrNameLst>
                                          <p:attrName>style.visibility</p:attrName>
                                        </p:attrNameLst>
                                      </p:cBhvr>
                                      <p:to>
                                        <p:strVal val="visible"/>
                                      </p:to>
                                    </p:set>
                                    <p:anim calcmode="lin" valueType="num">
                                      <p:cBhvr>
                                        <p:cTn id="13" dur="1750" fill="hold"/>
                                        <p:tgtEl>
                                          <p:spTgt spid="21"/>
                                        </p:tgtEl>
                                        <p:attrNameLst>
                                          <p:attrName>ppt_x</p:attrName>
                                        </p:attrNameLst>
                                      </p:cBhvr>
                                      <p:tavLst>
                                        <p:tav tm="0">
                                          <p:val>
                                            <p:strVal val="0-#ppt_w/2"/>
                                          </p:val>
                                        </p:tav>
                                        <p:tav tm="100000">
                                          <p:val>
                                            <p:strVal val="#ppt_x"/>
                                          </p:val>
                                        </p:tav>
                                      </p:tavLst>
                                    </p:anim>
                                    <p:anim calcmode="lin" valueType="num">
                                      <p:cBhvr>
                                        <p:cTn id="14" dur="175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advAuto="0"/>
      <p:bldP spid="21" grpId="0" animBg="1" advAuto="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14469</TotalTime>
  <Words>1342</Words>
  <Application>Microsoft Macintosh PowerPoint</Application>
  <PresentationFormat>On-screen Show (4:3)</PresentationFormat>
  <Paragraphs>217</Paragraphs>
  <Slides>26</Slides>
  <Notes>10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26</vt:i4>
      </vt:variant>
    </vt:vector>
  </HeadingPairs>
  <TitlesOfParts>
    <vt:vector size="36" baseType="lpstr">
      <vt:lpstr>Apple Chancery</vt:lpstr>
      <vt:lpstr>AR JULIAN</vt:lpstr>
      <vt:lpstr>Arial</vt:lpstr>
      <vt:lpstr>Calibri</vt:lpstr>
      <vt:lpstr>Candara</vt:lpstr>
      <vt:lpstr>Futura</vt:lpstr>
      <vt:lpstr>Helvetica</vt:lpstr>
      <vt:lpstr>Helvetica Light</vt:lpstr>
      <vt:lpstr>Tahoma</vt:lpstr>
      <vt:lpstr>Office Theme</vt:lpstr>
      <vt:lpstr>SRC Rotary  April 13, 2017</vt:lpstr>
      <vt:lpstr>Bees in History</vt:lpstr>
      <vt:lpstr>The Honey Seeker</vt:lpstr>
      <vt:lpstr>Melissa or the bee goddess</vt:lpstr>
      <vt:lpstr>PowerPoint Presentation</vt:lpstr>
      <vt:lpstr>PowerPoint Presentation</vt:lpstr>
      <vt:lpstr>PowerPoint Presentation</vt:lpstr>
      <vt:lpstr>PowerPoint Presentation</vt:lpstr>
      <vt:lpstr>PowerPoint Presentation</vt:lpstr>
      <vt:lpstr>PowerPoint Presentation</vt:lpstr>
      <vt:lpstr>Colony Collapse Disorder</vt:lpstr>
      <vt:lpstr>PowerPoint Presentation</vt:lpstr>
      <vt:lpstr>PowerPoint Presentation</vt:lpstr>
      <vt:lpstr>PowerPoint Presentation</vt:lpstr>
      <vt:lpstr>PowerPoint Presentation</vt:lpstr>
      <vt:lpstr>PowerPoint Presentation</vt:lpstr>
      <vt:lpstr>Creating a Bee-Friendly Environment</vt:lpstr>
      <vt:lpstr>Create Bee Friendly Lawns</vt:lpstr>
      <vt:lpstr>Suggested Bee Friendly Plants</vt:lpstr>
      <vt:lpstr>PowerPoint Presentation</vt:lpstr>
      <vt:lpstr>PowerPoint Presentation</vt:lpstr>
      <vt:lpstr>PowerPoint Presentation</vt:lpstr>
      <vt:lpstr>PowerPoint Presentation</vt:lpstr>
      <vt:lpstr>PowerPoint Presentation</vt:lpstr>
      <vt:lpstr> 2016 POLLINATOR PARTNERSHIP  ACTION PLAN </vt:lpstr>
      <vt:lpstr> Bee Lovely and help     Save the Bees </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DiStefano, Vanessa</dc:creator>
  <cp:lastModifiedBy>William Dowd</cp:lastModifiedBy>
  <cp:revision>135</cp:revision>
  <cp:lastPrinted>2014-12-18T22:33:00Z</cp:lastPrinted>
  <dcterms:created xsi:type="dcterms:W3CDTF">2014-12-18T20:52:47Z</dcterms:created>
  <dcterms:modified xsi:type="dcterms:W3CDTF">2017-04-18T19:00:19Z</dcterms:modified>
</cp:coreProperties>
</file>