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59" r:id="rId3"/>
    <p:sldId id="309" r:id="rId4"/>
    <p:sldId id="258" r:id="rId5"/>
    <p:sldId id="260" r:id="rId6"/>
    <p:sldId id="261" r:id="rId7"/>
    <p:sldId id="262" r:id="rId8"/>
    <p:sldId id="264" r:id="rId9"/>
    <p:sldId id="263" r:id="rId10"/>
    <p:sldId id="267" r:id="rId11"/>
    <p:sldId id="270" r:id="rId12"/>
    <p:sldId id="273" r:id="rId13"/>
    <p:sldId id="299" r:id="rId14"/>
    <p:sldId id="272" r:id="rId15"/>
    <p:sldId id="300" r:id="rId16"/>
    <p:sldId id="274" r:id="rId17"/>
    <p:sldId id="276" r:id="rId18"/>
    <p:sldId id="277" r:id="rId19"/>
    <p:sldId id="280" r:id="rId20"/>
    <p:sldId id="281" r:id="rId21"/>
    <p:sldId id="279" r:id="rId22"/>
    <p:sldId id="301" r:id="rId23"/>
    <p:sldId id="278" r:id="rId24"/>
    <p:sldId id="282" r:id="rId25"/>
    <p:sldId id="302" r:id="rId26"/>
    <p:sldId id="283" r:id="rId27"/>
    <p:sldId id="303" r:id="rId28"/>
    <p:sldId id="285" r:id="rId29"/>
    <p:sldId id="304" r:id="rId30"/>
    <p:sldId id="296" r:id="rId31"/>
    <p:sldId id="297" r:id="rId32"/>
    <p:sldId id="305" r:id="rId33"/>
    <p:sldId id="284" r:id="rId34"/>
    <p:sldId id="289" r:id="rId35"/>
    <p:sldId id="306" r:id="rId36"/>
    <p:sldId id="287" r:id="rId37"/>
    <p:sldId id="307" r:id="rId38"/>
    <p:sldId id="293" r:id="rId39"/>
    <p:sldId id="292" r:id="rId40"/>
    <p:sldId id="294" r:id="rId41"/>
    <p:sldId id="295" r:id="rId42"/>
    <p:sldId id="30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837"/>
    <a:srgbClr val="FFAA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260" y="-2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1AAC5DA-0649-4E17-9983-0E971218925E}"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1EBC73B-3041-457F-A9E0-54BFA04072A5}" type="datetimeFigureOut">
              <a:rPr lang="en-US" smtClean="0"/>
              <a:pPr/>
              <a:t>6/23/2016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AAC5DA-0649-4E17-9983-0E97121892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1EBC73B-3041-457F-A9E0-54BFA04072A5}" type="datetimeFigureOut">
              <a:rPr lang="en-US" smtClean="0"/>
              <a:pPr/>
              <a:t>6/23/2016</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1AAC5DA-0649-4E17-9983-0E97121892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8183880" cy="1051560"/>
          </a:xfrm>
          <a:effectLst>
            <a:glow rad="139700">
              <a:schemeClr val="accent1">
                <a:satMod val="175000"/>
                <a:alpha val="40000"/>
              </a:schemeClr>
            </a:glow>
          </a:effectLst>
        </p:spPr>
        <p:txBody>
          <a:bodyPr>
            <a:noAutofit/>
          </a:bodyPr>
          <a:lstStyle/>
          <a:p>
            <a:pPr algn="ctr"/>
            <a:r>
              <a:rPr lang="en-US" sz="8800" dirty="0" smtClean="0">
                <a:latin typeface="LilyUPC" pitchFamily="34" charset="-34"/>
                <a:cs typeface="LilyUPC" pitchFamily="34" charset="-34"/>
              </a:rPr>
              <a:t>Rotary Next Gen</a:t>
            </a:r>
            <a:endParaRPr lang="en-US" sz="8800" dirty="0">
              <a:latin typeface="LilyUPC" pitchFamily="34" charset="-34"/>
              <a:cs typeface="LilyUPC" pitchFamily="34" charset="-34"/>
            </a:endParaRPr>
          </a:p>
        </p:txBody>
      </p:sp>
      <p:pic>
        <p:nvPicPr>
          <p:cNvPr id="5" name="Picture 4" descr="District 7190 logo tramsparent.png"/>
          <p:cNvPicPr>
            <a:picLocks noChangeAspect="1"/>
          </p:cNvPicPr>
          <p:nvPr/>
        </p:nvPicPr>
        <p:blipFill>
          <a:blip r:embed="rId2" cstate="print"/>
          <a:stretch>
            <a:fillRect/>
          </a:stretch>
        </p:blipFill>
        <p:spPr>
          <a:xfrm>
            <a:off x="2977891" y="3493885"/>
            <a:ext cx="3346709" cy="184011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4360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67400"/>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sp>
        <p:nvSpPr>
          <p:cNvPr id="12" name="TextBox 11"/>
          <p:cNvSpPr txBox="1"/>
          <p:nvPr/>
        </p:nvSpPr>
        <p:spPr>
          <a:xfrm>
            <a:off x="609600" y="762000"/>
            <a:ext cx="7848600" cy="4647426"/>
          </a:xfrm>
          <a:prstGeom prst="rect">
            <a:avLst/>
          </a:prstGeom>
          <a:noFill/>
          <a:ln>
            <a:noFill/>
          </a:ln>
        </p:spPr>
        <p:txBody>
          <a:bodyPr wrap="square" rtlCol="0">
            <a:spAutoFit/>
          </a:bodyPr>
          <a:lstStyle/>
          <a:p>
            <a:pPr>
              <a:buFont typeface="Arial" pitchFamily="34" charset="0"/>
              <a:buChar char="•"/>
            </a:pPr>
            <a:r>
              <a:rPr lang="en-US" sz="4000" b="1" dirty="0" smtClean="0">
                <a:ln>
                  <a:solidFill>
                    <a:schemeClr val="accent2">
                      <a:lumMod val="75000"/>
                    </a:schemeClr>
                  </a:solidFill>
                </a:ln>
                <a:solidFill>
                  <a:srgbClr val="FFAA71"/>
                </a:solidFill>
                <a:latin typeface="Arial" pitchFamily="34" charset="0"/>
                <a:cs typeface="Arial" pitchFamily="34" charset="0"/>
              </a:rPr>
              <a:t>Ten years ago there were 1.2 million Rotarians worldwide.</a:t>
            </a:r>
          </a:p>
          <a:p>
            <a:pPr>
              <a:buFont typeface="Arial" pitchFamily="34" charset="0"/>
              <a:buChar char="•"/>
            </a:pPr>
            <a:r>
              <a:rPr lang="en-US" sz="4000" b="1" dirty="0" smtClean="0">
                <a:ln>
                  <a:solidFill>
                    <a:schemeClr val="accent2">
                      <a:lumMod val="75000"/>
                    </a:schemeClr>
                  </a:solidFill>
                </a:ln>
                <a:solidFill>
                  <a:srgbClr val="FFAA71"/>
                </a:solidFill>
                <a:latin typeface="Arial" pitchFamily="34" charset="0"/>
                <a:cs typeface="Arial" pitchFamily="34" charset="0"/>
              </a:rPr>
              <a:t>Today there are 1.2 million Rotarians worldwide.</a:t>
            </a:r>
          </a:p>
          <a:p>
            <a:endParaRPr lang="en-US" sz="4000" b="1" dirty="0">
              <a:ln>
                <a:solidFill>
                  <a:schemeClr val="accent2">
                    <a:lumMod val="75000"/>
                  </a:schemeClr>
                </a:solidFill>
              </a:ln>
              <a:solidFill>
                <a:srgbClr val="FFAA71"/>
              </a:solidFill>
              <a:latin typeface="Arial" pitchFamily="34" charset="0"/>
              <a:cs typeface="Arial" pitchFamily="34" charset="0"/>
            </a:endParaRPr>
          </a:p>
          <a:p>
            <a:r>
              <a:rPr lang="en-US" sz="3200" b="1" dirty="0" smtClean="0">
                <a:ln>
                  <a:solidFill>
                    <a:schemeClr val="accent2">
                      <a:lumMod val="75000"/>
                    </a:schemeClr>
                  </a:solidFill>
                </a:ln>
                <a:solidFill>
                  <a:srgbClr val="FFAA71"/>
                </a:solidFill>
                <a:latin typeface="Arial" pitchFamily="34" charset="0"/>
                <a:cs typeface="Arial" pitchFamily="34" charset="0"/>
              </a:rPr>
              <a:t>Fact:  Worldwide Rotary is not growing, and in North America the trend is down.</a:t>
            </a:r>
            <a:endParaRPr lang="en-US" sz="3200" b="1" dirty="0">
              <a:ln>
                <a:solidFill>
                  <a:schemeClr val="accent2">
                    <a:lumMod val="75000"/>
                  </a:schemeClr>
                </a:solidFill>
              </a:ln>
              <a:solidFill>
                <a:srgbClr val="FFAA71"/>
              </a:solidFill>
              <a:latin typeface="Arial" pitchFamily="34" charset="0"/>
              <a:cs typeface="Arial" pitchFamily="34" charset="0"/>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283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sp>
        <p:nvSpPr>
          <p:cNvPr id="12" name="TextBox 11"/>
          <p:cNvSpPr txBox="1"/>
          <p:nvPr/>
        </p:nvSpPr>
        <p:spPr>
          <a:xfrm>
            <a:off x="609600" y="762000"/>
            <a:ext cx="7848600" cy="707886"/>
          </a:xfrm>
          <a:prstGeom prst="rect">
            <a:avLst/>
          </a:prstGeom>
          <a:noFill/>
          <a:ln>
            <a:noFill/>
          </a:ln>
        </p:spPr>
        <p:txBody>
          <a:bodyPr wrap="square" rtlCol="0">
            <a:spAutoFit/>
          </a:bodyPr>
          <a:lstStyle/>
          <a:p>
            <a:pPr>
              <a:buFont typeface="Arial" pitchFamily="34" charset="0"/>
              <a:buChar char="•"/>
            </a:pPr>
            <a:endParaRPr lang="en-US" sz="4000" b="1" dirty="0">
              <a:ln>
                <a:solidFill>
                  <a:schemeClr val="accent2">
                    <a:lumMod val="75000"/>
                  </a:schemeClr>
                </a:solidFill>
              </a:ln>
              <a:solidFill>
                <a:srgbClr val="FFAA71"/>
              </a:solidFill>
              <a:latin typeface="Arial" pitchFamily="34" charset="0"/>
              <a:cs typeface="Arial" pitchFamily="34" charset="0"/>
            </a:endParaRPr>
          </a:p>
        </p:txBody>
      </p:sp>
      <p:sp>
        <p:nvSpPr>
          <p:cNvPr id="16" name="Right Arrow 15"/>
          <p:cNvSpPr/>
          <p:nvPr/>
        </p:nvSpPr>
        <p:spPr>
          <a:xfrm rot="9086255">
            <a:off x="10107459" y="2580382"/>
            <a:ext cx="1372596" cy="5546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9829800" y="3886200"/>
            <a:ext cx="3352800" cy="1569660"/>
          </a:xfrm>
          <a:prstGeom prst="rect">
            <a:avLst/>
          </a:prstGeom>
          <a:noFill/>
        </p:spPr>
        <p:txBody>
          <a:bodyPr wrap="square" rtlCol="0">
            <a:spAutoFit/>
          </a:bodyPr>
          <a:lstStyle/>
          <a:p>
            <a:r>
              <a:rPr lang="en-US" sz="1600" dirty="0" smtClean="0"/>
              <a:t>Average	Starting Membership:</a:t>
            </a:r>
          </a:p>
          <a:p>
            <a:pPr algn="ctr"/>
            <a:r>
              <a:rPr lang="en-US" sz="1600" dirty="0" smtClean="0"/>
              <a:t>397,360</a:t>
            </a:r>
          </a:p>
          <a:p>
            <a:pPr algn="ctr"/>
            <a:r>
              <a:rPr lang="en-US" sz="1600" dirty="0" smtClean="0"/>
              <a:t>Average Ending Membership:</a:t>
            </a:r>
          </a:p>
          <a:p>
            <a:pPr algn="ctr"/>
            <a:r>
              <a:rPr lang="en-US" sz="1600" dirty="0" smtClean="0"/>
              <a:t>390,255</a:t>
            </a:r>
          </a:p>
          <a:p>
            <a:pPr algn="ctr"/>
            <a:r>
              <a:rPr lang="en-US" sz="1600" dirty="0" smtClean="0"/>
              <a:t>Net loss 2007 – 2011:</a:t>
            </a:r>
          </a:p>
          <a:p>
            <a:pPr algn="ctr"/>
            <a:r>
              <a:rPr lang="en-US" sz="1600" dirty="0" smtClean="0"/>
              <a:t>28,417</a:t>
            </a:r>
            <a:endParaRPr lang="en-US" sz="1600" dirty="0"/>
          </a:p>
        </p:txBody>
      </p:sp>
      <p:graphicFrame>
        <p:nvGraphicFramePr>
          <p:cNvPr id="15" name="Table 14"/>
          <p:cNvGraphicFramePr>
            <a:graphicFrameLocks noGrp="1"/>
          </p:cNvGraphicFramePr>
          <p:nvPr/>
        </p:nvGraphicFramePr>
        <p:xfrm>
          <a:off x="1219202" y="304800"/>
          <a:ext cx="6857998" cy="3962400"/>
        </p:xfrm>
        <a:graphic>
          <a:graphicData uri="http://schemas.openxmlformats.org/drawingml/2006/table">
            <a:tbl>
              <a:tblPr/>
              <a:tblGrid>
                <a:gridCol w="3042634"/>
                <a:gridCol w="1271788"/>
                <a:gridCol w="1271788"/>
                <a:gridCol w="1271788"/>
              </a:tblGrid>
              <a:tr h="304800">
                <a:tc>
                  <a:txBody>
                    <a:bodyPr/>
                    <a:lstStyle/>
                    <a:p>
                      <a:pPr algn="l" fontAlgn="b"/>
                      <a:endParaRPr lang="en-US" sz="1400" b="0" i="0" u="none" strike="noStrike" dirty="0">
                        <a:latin typeface="Arial"/>
                      </a:endParaRPr>
                    </a:p>
                  </a:txBody>
                  <a:tcPr marL="7620" marR="7620" marT="7620" marB="0" anchor="b">
                    <a:lnL>
                      <a:noFill/>
                    </a:lnL>
                    <a:lnR>
                      <a:noFill/>
                    </a:lnR>
                    <a:lnT>
                      <a:noFill/>
                    </a:lnT>
                    <a:lnB>
                      <a:noFill/>
                    </a:lnB>
                  </a:tcPr>
                </a:tc>
                <a:tc>
                  <a:txBody>
                    <a:bodyPr/>
                    <a:lstStyle/>
                    <a:p>
                      <a:pPr algn="l" fontAlgn="b"/>
                      <a:endParaRPr lang="en-US" sz="1400" b="0" i="0" u="none" strike="noStrike" dirty="0">
                        <a:latin typeface="Arial"/>
                      </a:endParaRP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gridSpan="3">
                  <a:txBody>
                    <a:bodyPr/>
                    <a:lstStyle/>
                    <a:p>
                      <a:pPr algn="l" fontAlgn="b"/>
                      <a:r>
                        <a:rPr lang="en-US" sz="1800" b="1" i="0" u="none" strike="noStrike" dirty="0">
                          <a:latin typeface="Arial"/>
                        </a:rPr>
                        <a:t>1 July Historical Region Member Count 2010-2015</a:t>
                      </a:r>
                    </a:p>
                  </a:txBody>
                  <a:tcPr marL="7620" marR="7620" marT="7620" marB="0" anchor="b">
                    <a:lnL>
                      <a:noFill/>
                    </a:lnL>
                    <a:lnR>
                      <a:noFill/>
                    </a:lnR>
                    <a:lnT>
                      <a:noFill/>
                    </a:lnT>
                    <a:lnB w="6350" cap="flat" cmpd="sng" algn="ctr">
                      <a:solidFill>
                        <a:srgbClr val="CCCC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a:txBody>
                    <a:bodyPr/>
                    <a:lstStyle/>
                    <a:p>
                      <a:pPr algn="l" fontAlgn="b"/>
                      <a:r>
                        <a:rPr lang="en-US" sz="1400" b="1" i="0" u="none" strike="noStrike">
                          <a:solidFill>
                            <a:srgbClr val="FFFFFF"/>
                          </a:solidFill>
                          <a:latin typeface="Arial"/>
                        </a:rPr>
                        <a:t>USA, Canada, &amp; Caribbean</a:t>
                      </a:r>
                    </a:p>
                  </a:txBody>
                  <a:tcPr marL="7620" marR="7620" marT="7620" marB="0" anchor="b">
                    <a:lnL w="6350" cap="flat" cmpd="sng" algn="ctr">
                      <a:solidFill>
                        <a:srgbClr val="CCCCFF"/>
                      </a:solidFill>
                      <a:prstDash val="solid"/>
                      <a:round/>
                      <a:headEnd type="none" w="med" len="med"/>
                      <a:tailEnd type="none" w="med" len="med"/>
                    </a:lnL>
                    <a:lnR w="6350" cap="flat" cmpd="sng" algn="ctr">
                      <a:solidFill>
                        <a:srgbClr val="CCCCFF"/>
                      </a:solidFill>
                      <a:prstDash val="solid"/>
                      <a:round/>
                      <a:headEnd type="none" w="med" len="med"/>
                      <a:tailEnd type="none" w="med" len="med"/>
                    </a:lnR>
                    <a:lnT w="6350" cap="flat" cmpd="sng" algn="ctr">
                      <a:solidFill>
                        <a:srgbClr val="CCCCFF"/>
                      </a:solidFill>
                      <a:prstDash val="solid"/>
                      <a:round/>
                      <a:headEnd type="none" w="med" len="med"/>
                      <a:tailEnd type="none" w="med" len="med"/>
                    </a:lnT>
                    <a:lnB w="6350" cap="flat" cmpd="sng" algn="ctr">
                      <a:solidFill>
                        <a:srgbClr val="CCCCFF"/>
                      </a:solidFill>
                      <a:prstDash val="solid"/>
                      <a:round/>
                      <a:headEnd type="none" w="med" len="med"/>
                      <a:tailEnd type="none" w="med" len="med"/>
                    </a:lnB>
                    <a:solidFill>
                      <a:srgbClr val="666699"/>
                    </a:solidFill>
                  </a:tcPr>
                </a:tc>
                <a:tc>
                  <a:txBody>
                    <a:bodyPr/>
                    <a:lstStyle/>
                    <a:p>
                      <a:pPr algn="l" fontAlgn="b"/>
                      <a:r>
                        <a:rPr lang="en-US" sz="1400" b="1" i="0" u="none" strike="noStrike" dirty="0">
                          <a:solidFill>
                            <a:srgbClr val="FFFFFF"/>
                          </a:solidFill>
                          <a:latin typeface="Arial"/>
                        </a:rPr>
                        <a:t>Members</a:t>
                      </a:r>
                    </a:p>
                  </a:txBody>
                  <a:tcPr marL="7620" marR="7620" marT="7620" marB="0" anchor="b">
                    <a:lnL w="6350" cap="flat" cmpd="sng" algn="ctr">
                      <a:solidFill>
                        <a:srgbClr val="CCCCFF"/>
                      </a:solidFill>
                      <a:prstDash val="solid"/>
                      <a:round/>
                      <a:headEnd type="none" w="med" len="med"/>
                      <a:tailEnd type="none" w="med" len="med"/>
                    </a:lnL>
                    <a:lnR w="6350" cap="flat" cmpd="sng" algn="ctr">
                      <a:solidFill>
                        <a:srgbClr val="CCCCFF"/>
                      </a:solidFill>
                      <a:prstDash val="solid"/>
                      <a:round/>
                      <a:headEnd type="none" w="med" len="med"/>
                      <a:tailEnd type="none" w="med" len="med"/>
                    </a:lnR>
                    <a:lnT w="6350" cap="flat" cmpd="sng" algn="ctr">
                      <a:solidFill>
                        <a:srgbClr val="CCCCFF"/>
                      </a:solidFill>
                      <a:prstDash val="solid"/>
                      <a:round/>
                      <a:headEnd type="none" w="med" len="med"/>
                      <a:tailEnd type="none" w="med" len="med"/>
                    </a:lnT>
                    <a:lnB w="6350" cap="flat" cmpd="sng" algn="ctr">
                      <a:solidFill>
                        <a:srgbClr val="CCCCFF"/>
                      </a:solidFill>
                      <a:prstDash val="solid"/>
                      <a:round/>
                      <a:headEnd type="none" w="med" len="med"/>
                      <a:tailEnd type="none" w="med" len="med"/>
                    </a:lnB>
                    <a:solidFill>
                      <a:srgbClr val="666699"/>
                    </a:solidFill>
                  </a:tcPr>
                </a:tc>
                <a:tc>
                  <a:txBody>
                    <a:bodyPr/>
                    <a:lstStyle/>
                    <a:p>
                      <a:pPr algn="l" fontAlgn="b"/>
                      <a:r>
                        <a:rPr lang="en-US" sz="1400" b="1" i="0" u="none" strike="noStrike">
                          <a:solidFill>
                            <a:srgbClr val="FFFFFF"/>
                          </a:solidFill>
                          <a:latin typeface="Arial"/>
                        </a:rPr>
                        <a:t>Clubs</a:t>
                      </a:r>
                    </a:p>
                  </a:txBody>
                  <a:tcPr marL="7620" marR="7620" marT="7620" marB="0" anchor="b">
                    <a:lnL w="6350" cap="flat" cmpd="sng" algn="ctr">
                      <a:solidFill>
                        <a:srgbClr val="CCCCFF"/>
                      </a:solidFill>
                      <a:prstDash val="solid"/>
                      <a:round/>
                      <a:headEnd type="none" w="med" len="med"/>
                      <a:tailEnd type="none" w="med" len="med"/>
                    </a:lnL>
                    <a:lnR w="6350" cap="flat" cmpd="sng" algn="ctr">
                      <a:solidFill>
                        <a:srgbClr val="CCCCFF"/>
                      </a:solidFill>
                      <a:prstDash val="solid"/>
                      <a:round/>
                      <a:headEnd type="none" w="med" len="med"/>
                      <a:tailEnd type="none" w="med" len="med"/>
                    </a:lnR>
                    <a:lnT w="6350" cap="flat" cmpd="sng" algn="ctr">
                      <a:solidFill>
                        <a:srgbClr val="CCCCFF"/>
                      </a:solidFill>
                      <a:prstDash val="solid"/>
                      <a:round/>
                      <a:headEnd type="none" w="med" len="med"/>
                      <a:tailEnd type="none" w="med" len="med"/>
                    </a:lnT>
                    <a:lnB w="6350" cap="flat" cmpd="sng" algn="ctr">
                      <a:solidFill>
                        <a:srgbClr val="CCCCFF"/>
                      </a:solidFill>
                      <a:prstDash val="solid"/>
                      <a:round/>
                      <a:headEnd type="none" w="med" len="med"/>
                      <a:tailEnd type="none" w="med" len="med"/>
                    </a:lnB>
                    <a:solidFill>
                      <a:srgbClr val="666699"/>
                    </a:solidFill>
                  </a:tcPr>
                </a:tc>
                <a:tc>
                  <a:txBody>
                    <a:bodyPr/>
                    <a:lstStyle/>
                    <a:p>
                      <a:pPr algn="l" fontAlgn="b"/>
                      <a:endParaRPr lang="en-US" sz="1400" b="0" i="0" u="none" strike="noStrike">
                        <a:latin typeface="Arial"/>
                      </a:endParaRPr>
                    </a:p>
                  </a:txBody>
                  <a:tcPr marL="7620" marR="7620" marT="7620" marB="0" anchor="b">
                    <a:lnL w="6350" cap="flat" cmpd="sng" algn="ctr">
                      <a:solidFill>
                        <a:srgbClr val="CCCCFF"/>
                      </a:solidFill>
                      <a:prstDash val="solid"/>
                      <a:round/>
                      <a:headEnd type="none" w="med" len="med"/>
                      <a:tailEnd type="none" w="med" len="med"/>
                    </a:lnL>
                    <a:lnR>
                      <a:noFill/>
                    </a:lnR>
                    <a:lnT>
                      <a:noFill/>
                    </a:lnT>
                    <a:lnB>
                      <a:noFill/>
                    </a:lnB>
                  </a:tcPr>
                </a:tc>
              </a:tr>
              <a:tr h="304800">
                <a:tc>
                  <a:txBody>
                    <a:bodyPr/>
                    <a:lstStyle/>
                    <a:p>
                      <a:pPr algn="l" fontAlgn="b"/>
                      <a:endParaRPr lang="en-US" sz="1400" b="0" i="0" u="none" strike="noStrike">
                        <a:latin typeface="Arial"/>
                      </a:endParaRPr>
                    </a:p>
                  </a:txBody>
                  <a:tcPr marL="7620" marR="7620" marT="7620" marB="0" anchor="b">
                    <a:lnL>
                      <a:noFill/>
                    </a:lnL>
                    <a:lnR>
                      <a:noFill/>
                    </a:lnR>
                    <a:lnT w="6350" cap="flat" cmpd="sng" algn="ctr">
                      <a:solidFill>
                        <a:srgbClr val="CCCCFF"/>
                      </a:solidFill>
                      <a:prstDash val="solid"/>
                      <a:round/>
                      <a:headEnd type="none" w="med" len="med"/>
                      <a:tailEnd type="none" w="med" len="med"/>
                    </a:lnT>
                    <a:lnB>
                      <a:noFill/>
                    </a:lnB>
                  </a:tcPr>
                </a:tc>
                <a:tc>
                  <a:txBody>
                    <a:bodyPr/>
                    <a:lstStyle/>
                    <a:p>
                      <a:pPr algn="l" fontAlgn="b"/>
                      <a:endParaRPr lang="en-US" sz="1400" b="0" i="0" u="none" strike="noStrike">
                        <a:latin typeface="Arial"/>
                      </a:endParaRPr>
                    </a:p>
                  </a:txBody>
                  <a:tcPr marL="7620" marR="7620" marT="7620" marB="0" anchor="b">
                    <a:lnL>
                      <a:noFill/>
                    </a:lnL>
                    <a:lnR>
                      <a:noFill/>
                    </a:lnR>
                    <a:lnT w="6350" cap="flat" cmpd="sng" algn="ctr">
                      <a:solidFill>
                        <a:srgbClr val="CCCCFF"/>
                      </a:solidFill>
                      <a:prstDash val="solid"/>
                      <a:round/>
                      <a:headEnd type="none" w="med" len="med"/>
                      <a:tailEnd type="none" w="med" len="med"/>
                    </a:lnT>
                    <a:lnB>
                      <a:noFill/>
                    </a:lnB>
                  </a:tcPr>
                </a:tc>
                <a:tc>
                  <a:txBody>
                    <a:bodyPr/>
                    <a:lstStyle/>
                    <a:p>
                      <a:pPr algn="l" fontAlgn="b"/>
                      <a:endParaRPr lang="en-US" sz="1400" b="0" i="0" u="none" strike="noStrike">
                        <a:latin typeface="Arial"/>
                      </a:endParaRPr>
                    </a:p>
                  </a:txBody>
                  <a:tcPr marL="7620" marR="7620" marT="7620" marB="0" anchor="b">
                    <a:lnL>
                      <a:noFill/>
                    </a:lnL>
                    <a:lnR>
                      <a:noFill/>
                    </a:lnR>
                    <a:lnT w="6350" cap="flat" cmpd="sng" algn="ctr">
                      <a:solidFill>
                        <a:srgbClr val="CCCCFF"/>
                      </a:solidFill>
                      <a:prstDash val="solid"/>
                      <a:round/>
                      <a:headEnd type="none" w="med" len="med"/>
                      <a:tailEnd type="none" w="med" len="med"/>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a:txBody>
                    <a:bodyPr/>
                    <a:lstStyle/>
                    <a:p>
                      <a:pPr algn="r" fontAlgn="b"/>
                      <a:r>
                        <a:rPr lang="en-US" sz="1400" b="0" i="0" u="none" strike="noStrike">
                          <a:latin typeface="Arial"/>
                        </a:rPr>
                        <a:t>2010</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387,303 </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8,823 </a:t>
                      </a: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a:txBody>
                    <a:bodyPr/>
                    <a:lstStyle/>
                    <a:p>
                      <a:pPr algn="r" fontAlgn="b"/>
                      <a:r>
                        <a:rPr lang="en-US" sz="1400" b="0" i="0" u="none" strike="noStrike" dirty="0">
                          <a:latin typeface="Arial"/>
                        </a:rPr>
                        <a:t>2011</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378,940 </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8,820 </a:t>
                      </a:r>
                    </a:p>
                  </a:txBody>
                  <a:tcPr marL="7620" marR="7620" marT="7620" marB="0" anchor="b">
                    <a:lnL>
                      <a:noFill/>
                    </a:lnL>
                    <a:lnR>
                      <a:noFill/>
                    </a:lnR>
                    <a:lnT>
                      <a:noFill/>
                    </a:lnT>
                    <a:lnB>
                      <a:noFill/>
                    </a:lnB>
                  </a:tcPr>
                </a:tc>
                <a:tc>
                  <a:txBody>
                    <a:bodyPr/>
                    <a:lstStyle/>
                    <a:p>
                      <a:pPr algn="l" fontAlgn="b"/>
                      <a:endParaRPr lang="en-US" sz="1400" b="0" i="0" u="none" strike="noStrike" dirty="0">
                        <a:latin typeface="Arial"/>
                      </a:endParaRPr>
                    </a:p>
                  </a:txBody>
                  <a:tcPr marL="7620" marR="7620" marT="7620" marB="0" anchor="b">
                    <a:lnL>
                      <a:noFill/>
                    </a:lnL>
                    <a:lnR>
                      <a:noFill/>
                    </a:lnR>
                    <a:lnT>
                      <a:noFill/>
                    </a:lnT>
                    <a:lnB>
                      <a:noFill/>
                    </a:lnB>
                  </a:tcPr>
                </a:tc>
              </a:tr>
              <a:tr h="304800">
                <a:tc>
                  <a:txBody>
                    <a:bodyPr/>
                    <a:lstStyle/>
                    <a:p>
                      <a:pPr algn="r" fontAlgn="b"/>
                      <a:r>
                        <a:rPr lang="en-US" sz="1400" b="0" i="0" u="none" strike="noStrike">
                          <a:latin typeface="Arial"/>
                        </a:rPr>
                        <a:t>2012</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373,656 </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8,850 </a:t>
                      </a: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a:txBody>
                    <a:bodyPr/>
                    <a:lstStyle/>
                    <a:p>
                      <a:pPr algn="r" fontAlgn="b"/>
                      <a:r>
                        <a:rPr lang="en-US" sz="1400" b="0" i="0" u="none" strike="noStrike">
                          <a:latin typeface="Arial"/>
                        </a:rPr>
                        <a:t>2013</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365,059 </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8,780 </a:t>
                      </a: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a:txBody>
                    <a:bodyPr/>
                    <a:lstStyle/>
                    <a:p>
                      <a:pPr algn="r" fontAlgn="b"/>
                      <a:r>
                        <a:rPr lang="en-US" sz="1400" b="0" i="0" u="none" strike="noStrike">
                          <a:latin typeface="Arial"/>
                        </a:rPr>
                        <a:t>2014</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360,243 </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8,724 </a:t>
                      </a: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a:txBody>
                    <a:bodyPr/>
                    <a:lstStyle/>
                    <a:p>
                      <a:pPr algn="r" fontAlgn="b"/>
                      <a:r>
                        <a:rPr lang="en-US" sz="1400" b="0" i="0" u="none" strike="noStrike">
                          <a:latin typeface="Arial"/>
                        </a:rPr>
                        <a:t>2015</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359,635 </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8,690 </a:t>
                      </a: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c>
                  <a:txBody>
                    <a:bodyPr/>
                    <a:lstStyle/>
                    <a:p>
                      <a:pPr algn="l" fontAlgn="b"/>
                      <a:endParaRPr lang="en-US" sz="1400" b="0" i="0" u="none" strike="noStrike">
                        <a:latin typeface="Arial"/>
                      </a:endParaRPr>
                    </a:p>
                  </a:txBody>
                  <a:tcPr marL="7620" marR="7620" marT="7620" marB="0" anchor="b">
                    <a:lnL>
                      <a:noFill/>
                    </a:lnL>
                    <a:lnR>
                      <a:noFill/>
                    </a:lnR>
                    <a:lnT>
                      <a:noFill/>
                    </a:lnT>
                    <a:lnB>
                      <a:noFill/>
                    </a:lnB>
                  </a:tcPr>
                </a:tc>
              </a:tr>
              <a:tr h="304800">
                <a:tc>
                  <a:txBody>
                    <a:bodyPr/>
                    <a:lstStyle/>
                    <a:p>
                      <a:pPr algn="r" fontAlgn="b"/>
                      <a:r>
                        <a:rPr lang="en-US" sz="1400" b="1" i="0" u="none" strike="noStrike" dirty="0">
                          <a:latin typeface="Arial"/>
                        </a:rPr>
                        <a:t>Gain/Loss</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27,668 </a:t>
                      </a:r>
                    </a:p>
                  </a:txBody>
                  <a:tcPr marL="7620" marR="7620" marT="7620" marB="0" anchor="b">
                    <a:lnL>
                      <a:noFill/>
                    </a:lnL>
                    <a:lnR>
                      <a:noFill/>
                    </a:lnR>
                    <a:lnT>
                      <a:noFill/>
                    </a:lnT>
                    <a:lnB>
                      <a:noFill/>
                    </a:lnB>
                  </a:tcPr>
                </a:tc>
                <a:tc>
                  <a:txBody>
                    <a:bodyPr/>
                    <a:lstStyle/>
                    <a:p>
                      <a:pPr algn="l" fontAlgn="b"/>
                      <a:r>
                        <a:rPr lang="en-US" sz="1400" b="0" i="0" u="none" strike="noStrike">
                          <a:latin typeface="Arial"/>
                        </a:rPr>
                        <a:t>             133 </a:t>
                      </a:r>
                    </a:p>
                  </a:txBody>
                  <a:tcPr marL="7620" marR="7620" marT="7620" marB="0" anchor="b">
                    <a:lnL>
                      <a:noFill/>
                    </a:lnL>
                    <a:lnR>
                      <a:noFill/>
                    </a:lnR>
                    <a:lnT>
                      <a:noFill/>
                    </a:lnT>
                    <a:lnB>
                      <a:noFill/>
                    </a:lnB>
                  </a:tcPr>
                </a:tc>
                <a:tc>
                  <a:txBody>
                    <a:bodyPr/>
                    <a:lstStyle/>
                    <a:p>
                      <a:pPr algn="l" fontAlgn="b"/>
                      <a:endParaRPr lang="en-US" sz="1400" b="0" i="0" u="none" strike="noStrike" dirty="0">
                        <a:latin typeface="Arial"/>
                      </a:endParaRPr>
                    </a:p>
                  </a:txBody>
                  <a:tcPr marL="7620" marR="7620" marT="7620" marB="0" anchor="b">
                    <a:lnL>
                      <a:noFill/>
                    </a:lnL>
                    <a:lnR>
                      <a:noFill/>
                    </a:lnR>
                    <a:lnT>
                      <a:noFill/>
                    </a:lnT>
                    <a:lnB>
                      <a:noFill/>
                    </a:lnB>
                  </a:tcPr>
                </a:tc>
              </a:tr>
              <a:tr h="304800">
                <a:tc>
                  <a:txBody>
                    <a:bodyPr/>
                    <a:lstStyle/>
                    <a:p>
                      <a:pPr algn="r" fontAlgn="b"/>
                      <a:r>
                        <a:rPr lang="en-US" sz="1400" b="1" i="0" u="none" strike="noStrike" dirty="0">
                          <a:latin typeface="Arial"/>
                        </a:rPr>
                        <a:t>% Gain/Loss</a:t>
                      </a:r>
                    </a:p>
                  </a:txBody>
                  <a:tcPr marL="7620" marR="7620" marT="7620" marB="0" anchor="b">
                    <a:lnL>
                      <a:noFill/>
                    </a:lnL>
                    <a:lnR>
                      <a:noFill/>
                    </a:lnR>
                    <a:lnT>
                      <a:noFill/>
                    </a:lnT>
                    <a:lnB>
                      <a:noFill/>
                    </a:lnB>
                  </a:tcPr>
                </a:tc>
                <a:tc>
                  <a:txBody>
                    <a:bodyPr/>
                    <a:lstStyle/>
                    <a:p>
                      <a:pPr algn="ctr" fontAlgn="b"/>
                      <a:r>
                        <a:rPr lang="en-US" sz="1600" b="1" i="0" u="none" strike="noStrike" dirty="0">
                          <a:solidFill>
                            <a:srgbClr val="FF0000"/>
                          </a:solidFill>
                          <a:latin typeface="Arial"/>
                        </a:rPr>
                        <a:t>-7.1%</a:t>
                      </a:r>
                    </a:p>
                  </a:txBody>
                  <a:tcPr marL="7620" marR="7620" marT="7620" marB="0" anchor="b">
                    <a:lnL>
                      <a:noFill/>
                    </a:lnL>
                    <a:lnR>
                      <a:noFill/>
                    </a:lnR>
                    <a:lnT>
                      <a:noFill/>
                    </a:lnT>
                    <a:lnB>
                      <a:noFill/>
                    </a:lnB>
                  </a:tcPr>
                </a:tc>
                <a:tc>
                  <a:txBody>
                    <a:bodyPr/>
                    <a:lstStyle/>
                    <a:p>
                      <a:pPr algn="ctr" fontAlgn="b"/>
                      <a:r>
                        <a:rPr lang="en-US" sz="1600" b="1" i="0" u="none" strike="noStrike" dirty="0">
                          <a:solidFill>
                            <a:srgbClr val="FF0000"/>
                          </a:solidFill>
                          <a:latin typeface="Arial"/>
                        </a:rPr>
                        <a:t>-1.5%</a:t>
                      </a:r>
                    </a:p>
                  </a:txBody>
                  <a:tcPr marL="7620" marR="7620" marT="7620" marB="0" anchor="b">
                    <a:lnL>
                      <a:noFill/>
                    </a:lnL>
                    <a:lnR>
                      <a:noFill/>
                    </a:lnR>
                    <a:lnT>
                      <a:noFill/>
                    </a:lnT>
                    <a:lnB>
                      <a:noFill/>
                    </a:lnB>
                  </a:tcPr>
                </a:tc>
                <a:tc>
                  <a:txBody>
                    <a:bodyPr/>
                    <a:lstStyle/>
                    <a:p>
                      <a:pPr algn="l" fontAlgn="b"/>
                      <a:endParaRPr lang="en-US" sz="1400" b="0" i="0" u="none" strike="noStrike" dirty="0">
                        <a:latin typeface="Arial"/>
                      </a:endParaRPr>
                    </a:p>
                  </a:txBody>
                  <a:tcPr marL="7620" marR="7620" marT="7620" marB="0" anchor="b">
                    <a:lnL>
                      <a:noFill/>
                    </a:lnL>
                    <a:lnR>
                      <a:noFill/>
                    </a:lnR>
                    <a:lnT>
                      <a:noFill/>
                    </a:lnT>
                    <a:lnB>
                      <a:noFill/>
                    </a:lnB>
                  </a:tcPr>
                </a:tc>
              </a:tr>
            </a:tbl>
          </a:graphicData>
        </a:graphic>
      </p:graphicFrame>
      <p:sp>
        <p:nvSpPr>
          <p:cNvPr id="18" name="TextBox 17"/>
          <p:cNvSpPr txBox="1"/>
          <p:nvPr/>
        </p:nvSpPr>
        <p:spPr>
          <a:xfrm>
            <a:off x="1371600" y="4724400"/>
            <a:ext cx="6629400" cy="923330"/>
          </a:xfrm>
          <a:prstGeom prst="rect">
            <a:avLst/>
          </a:prstGeom>
          <a:noFill/>
        </p:spPr>
        <p:txBody>
          <a:bodyPr wrap="square" rtlCol="0">
            <a:spAutoFit/>
          </a:bodyPr>
          <a:lstStyle/>
          <a:p>
            <a:r>
              <a:rPr lang="en-US" b="1" i="1" dirty="0" smtClean="0"/>
              <a:t>And, in 2007 membership stood at 406,260, so North American Rotary has declined </a:t>
            </a:r>
            <a:r>
              <a:rPr lang="en-US" b="1" i="1" dirty="0" smtClean="0">
                <a:solidFill>
                  <a:srgbClr val="FF0000"/>
                </a:solidFill>
              </a:rPr>
              <a:t>12.5%</a:t>
            </a:r>
            <a:r>
              <a:rPr lang="en-US" b="1" i="1" dirty="0" smtClean="0"/>
              <a:t> since then.   </a:t>
            </a:r>
            <a:endParaRPr lang="en-US" b="1"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4360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67400"/>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sp>
        <p:nvSpPr>
          <p:cNvPr id="12" name="TextBox 11"/>
          <p:cNvSpPr txBox="1"/>
          <p:nvPr/>
        </p:nvSpPr>
        <p:spPr>
          <a:xfrm>
            <a:off x="9372600" y="990600"/>
            <a:ext cx="7848600" cy="707886"/>
          </a:xfrm>
          <a:prstGeom prst="rect">
            <a:avLst/>
          </a:prstGeom>
          <a:noFill/>
          <a:ln>
            <a:noFill/>
          </a:ln>
        </p:spPr>
        <p:txBody>
          <a:bodyPr wrap="square" rtlCol="0">
            <a:spAutoFit/>
          </a:bodyPr>
          <a:lstStyle/>
          <a:p>
            <a:pPr>
              <a:buFont typeface="Arial" pitchFamily="34" charset="0"/>
              <a:buChar char="•"/>
            </a:pPr>
            <a:r>
              <a:rPr lang="en-US" sz="4000" b="1" dirty="0" smtClean="0">
                <a:ln>
                  <a:solidFill>
                    <a:schemeClr val="accent2">
                      <a:lumMod val="75000"/>
                    </a:schemeClr>
                  </a:solidFill>
                </a:ln>
                <a:solidFill>
                  <a:srgbClr val="FFAA71"/>
                </a:solidFill>
                <a:latin typeface="Arial" pitchFamily="34" charset="0"/>
                <a:cs typeface="Arial" pitchFamily="34" charset="0"/>
              </a:rPr>
              <a:t>Ten</a:t>
            </a:r>
            <a:endParaRPr lang="en-US" sz="4000" b="1" dirty="0">
              <a:ln>
                <a:solidFill>
                  <a:schemeClr val="accent2">
                    <a:lumMod val="75000"/>
                  </a:schemeClr>
                </a:solidFill>
              </a:ln>
              <a:solidFill>
                <a:srgbClr val="FFAA71"/>
              </a:solidFill>
              <a:latin typeface="Arial" pitchFamily="34" charset="0"/>
              <a:cs typeface="Arial" pitchFamily="34" charset="0"/>
            </a:endParaRPr>
          </a:p>
        </p:txBody>
      </p:sp>
      <p:pic>
        <p:nvPicPr>
          <p:cNvPr id="1026" name="Picture 2" descr="https://regionalcoordinatorblogen.files.wordpress.com/2014/03/membershpi-pictures.png"/>
          <p:cNvPicPr>
            <a:picLocks noChangeAspect="1" noChangeArrowheads="1"/>
          </p:cNvPicPr>
          <p:nvPr/>
        </p:nvPicPr>
        <p:blipFill>
          <a:blip r:embed="rId3" cstate="print"/>
          <a:srcRect/>
          <a:stretch>
            <a:fillRect/>
          </a:stretch>
        </p:blipFill>
        <p:spPr bwMode="auto">
          <a:xfrm>
            <a:off x="1143000" y="551140"/>
            <a:ext cx="7010400" cy="485906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283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762000"/>
            <a:ext cx="7848600" cy="5509200"/>
          </a:xfrm>
          <a:prstGeom prst="rect">
            <a:avLst/>
          </a:prstGeom>
          <a:noFill/>
          <a:ln>
            <a:noFill/>
          </a:ln>
        </p:spPr>
        <p:txBody>
          <a:bodyPr wrap="square" rtlCol="0">
            <a:spAutoFit/>
          </a:bodyPr>
          <a:lstStyle/>
          <a:p>
            <a:pPr>
              <a:buFont typeface="Arial" pitchFamily="34" charset="0"/>
              <a:buChar char="•"/>
            </a:pPr>
            <a:r>
              <a:rPr lang="en-US" sz="4000" b="1" dirty="0" smtClean="0">
                <a:ln>
                  <a:solidFill>
                    <a:schemeClr val="accent2">
                      <a:lumMod val="75000"/>
                    </a:schemeClr>
                  </a:solidFill>
                </a:ln>
                <a:solidFill>
                  <a:srgbClr val="FFAA71"/>
                </a:solidFill>
                <a:latin typeface="Arial" pitchFamily="34" charset="0"/>
                <a:cs typeface="Arial" pitchFamily="34" charset="0"/>
              </a:rPr>
              <a:t>We say that we need to “get” more members.</a:t>
            </a:r>
            <a:endParaRPr lang="en-US" sz="3200" b="1" dirty="0" smtClean="0">
              <a:ln>
                <a:solidFill>
                  <a:schemeClr val="accent2">
                    <a:lumMod val="75000"/>
                  </a:schemeClr>
                </a:solidFill>
              </a:ln>
              <a:solidFill>
                <a:srgbClr val="FFAA71"/>
              </a:solidFill>
              <a:latin typeface="Arial" pitchFamily="34" charset="0"/>
              <a:cs typeface="Arial" pitchFamily="34" charset="0"/>
            </a:endParaRPr>
          </a:p>
          <a:p>
            <a:pPr lvl="1">
              <a:lnSpc>
                <a:spcPct val="150000"/>
              </a:lnSpc>
            </a:pPr>
            <a:r>
              <a:rPr lang="en-US" sz="3200" b="1" dirty="0" smtClean="0">
                <a:ln>
                  <a:solidFill>
                    <a:schemeClr val="accent2">
                      <a:lumMod val="75000"/>
                    </a:schemeClr>
                  </a:solidFill>
                </a:ln>
                <a:solidFill>
                  <a:srgbClr val="FFAA71"/>
                </a:solidFill>
                <a:latin typeface="Arial" pitchFamily="34" charset="0"/>
                <a:cs typeface="Arial" pitchFamily="34" charset="0"/>
              </a:rPr>
              <a:t>But, the biggest problem is that about 9.5% or members just “leave” Rotary.  Some die for sure, but most just move or just leave.  This is about RETENTION.</a:t>
            </a:r>
          </a:p>
          <a:p>
            <a:pPr lvl="1">
              <a:buFont typeface="Arial" pitchFamily="34" charset="0"/>
              <a:buChar char="•"/>
            </a:pPr>
            <a:endParaRPr lang="en-US" sz="3200" b="1" dirty="0">
              <a:ln>
                <a:solidFill>
                  <a:schemeClr val="accent2">
                    <a:lumMod val="75000"/>
                  </a:schemeClr>
                </a:solidFill>
              </a:ln>
              <a:solidFill>
                <a:srgbClr val="FFAA71"/>
              </a:solidFill>
              <a:latin typeface="Arial" pitchFamily="34" charset="0"/>
              <a:cs typeface="Arial" pitchFamily="34" charset="0"/>
            </a:endParaRPr>
          </a:p>
        </p:txBody>
      </p:sp>
      <p:sp>
        <p:nvSpPr>
          <p:cNvPr id="10" name="TextBox 9"/>
          <p:cNvSpPr txBox="1"/>
          <p:nvPr/>
        </p:nvSpPr>
        <p:spPr>
          <a:xfrm>
            <a:off x="9753600" y="914400"/>
            <a:ext cx="7848600" cy="4770537"/>
          </a:xfrm>
          <a:prstGeom prst="rect">
            <a:avLst/>
          </a:prstGeom>
          <a:noFill/>
          <a:ln>
            <a:noFill/>
          </a:ln>
        </p:spPr>
        <p:txBody>
          <a:bodyPr wrap="square" rtlCol="0">
            <a:spAutoFit/>
          </a:bodyPr>
          <a:lstStyle/>
          <a:p>
            <a:pPr>
              <a:buFont typeface="Arial" pitchFamily="34" charset="0"/>
              <a:buChar char="•"/>
            </a:pPr>
            <a:r>
              <a:rPr lang="en-US" sz="4000" b="1" dirty="0" smtClean="0">
                <a:ln>
                  <a:solidFill>
                    <a:schemeClr val="accent2">
                      <a:lumMod val="75000"/>
                    </a:schemeClr>
                  </a:solidFill>
                </a:ln>
                <a:solidFill>
                  <a:srgbClr val="FFAA71"/>
                </a:solidFill>
                <a:latin typeface="Arial" pitchFamily="34" charset="0"/>
                <a:cs typeface="Arial" pitchFamily="34" charset="0"/>
              </a:rPr>
              <a:t>We say that we need to “get” more members.</a:t>
            </a:r>
          </a:p>
          <a:p>
            <a:pPr lvl="1">
              <a:buFont typeface="Arial" pitchFamily="34" charset="0"/>
              <a:buChar char="•"/>
            </a:pPr>
            <a:r>
              <a:rPr lang="en-US" sz="3200" b="1" dirty="0" smtClean="0">
                <a:ln>
                  <a:solidFill>
                    <a:schemeClr val="accent2">
                      <a:lumMod val="75000"/>
                    </a:schemeClr>
                  </a:solidFill>
                </a:ln>
                <a:solidFill>
                  <a:srgbClr val="FFAA71"/>
                </a:solidFill>
                <a:latin typeface="Arial" pitchFamily="34" charset="0"/>
                <a:cs typeface="Arial" pitchFamily="34" charset="0"/>
              </a:rPr>
              <a:t>The low hanging fruit, however, is retention.  The data shows that we are pretty good at getting new members who are just like us, but we do not effectively keep our members, especially those who are not just like us.</a:t>
            </a:r>
            <a:endParaRPr lang="en-US" sz="32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838200" y="914400"/>
            <a:ext cx="7848600" cy="4401205"/>
          </a:xfrm>
          <a:prstGeom prst="rect">
            <a:avLst/>
          </a:prstGeom>
          <a:noFill/>
          <a:ln>
            <a:noFill/>
          </a:ln>
        </p:spPr>
        <p:txBody>
          <a:bodyPr wrap="square" rtlCol="0">
            <a:spAutoFit/>
          </a:bodyPr>
          <a:lstStyle/>
          <a:p>
            <a:pPr>
              <a:buFont typeface="Arial" pitchFamily="34" charset="0"/>
              <a:buChar char="•"/>
            </a:pPr>
            <a:r>
              <a:rPr lang="en-US" sz="4000" b="1" dirty="0" smtClean="0">
                <a:ln>
                  <a:solidFill>
                    <a:schemeClr val="accent2">
                      <a:lumMod val="75000"/>
                    </a:schemeClr>
                  </a:solidFill>
                </a:ln>
                <a:solidFill>
                  <a:srgbClr val="FFAA71"/>
                </a:solidFill>
                <a:latin typeface="Arial" pitchFamily="34" charset="0"/>
                <a:cs typeface="Arial" pitchFamily="34" charset="0"/>
              </a:rPr>
              <a:t>Certainly our Clubs should be doing everything they can to retain members.</a:t>
            </a:r>
          </a:p>
          <a:p>
            <a:pPr>
              <a:buFont typeface="Arial" pitchFamily="34" charset="0"/>
              <a:buChar char="•"/>
            </a:pPr>
            <a:endParaRPr lang="en-US" sz="4000" b="1" dirty="0">
              <a:ln>
                <a:solidFill>
                  <a:schemeClr val="accent2">
                    <a:lumMod val="75000"/>
                  </a:schemeClr>
                </a:solidFill>
              </a:ln>
              <a:solidFill>
                <a:srgbClr val="FFAA71"/>
              </a:solidFill>
              <a:latin typeface="Arial" pitchFamily="34" charset="0"/>
              <a:cs typeface="Arial" pitchFamily="34" charset="0"/>
            </a:endParaRPr>
          </a:p>
          <a:p>
            <a:pPr algn="ctr"/>
            <a:r>
              <a:rPr lang="en-US" sz="4000" b="1" dirty="0" smtClean="0">
                <a:ln>
                  <a:solidFill>
                    <a:schemeClr val="accent2">
                      <a:lumMod val="75000"/>
                    </a:schemeClr>
                  </a:solidFill>
                </a:ln>
                <a:solidFill>
                  <a:srgbClr val="FFAA71"/>
                </a:solidFill>
                <a:latin typeface="Arial" pitchFamily="34" charset="0"/>
                <a:cs typeface="Arial" pitchFamily="34" charset="0"/>
              </a:rPr>
              <a:t>Over time, though, our Clubs will need to increasingly recruit new members that are…</a:t>
            </a:r>
            <a:endParaRPr lang="en-US" sz="40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990600"/>
            <a:ext cx="7848600" cy="3477875"/>
          </a:xfrm>
          <a:prstGeom prst="rect">
            <a:avLst/>
          </a:prstGeom>
          <a:noFill/>
          <a:ln>
            <a:noFill/>
          </a:ln>
        </p:spPr>
        <p:txBody>
          <a:bodyPr wrap="square" rtlCol="0">
            <a:spAutoFit/>
          </a:bodyPr>
          <a:lstStyle/>
          <a:p>
            <a:pPr algn="ctr"/>
            <a:r>
              <a:rPr lang="en-US" sz="4400" b="1" dirty="0" smtClean="0">
                <a:ln>
                  <a:solidFill>
                    <a:schemeClr val="accent2">
                      <a:lumMod val="75000"/>
                    </a:schemeClr>
                  </a:solidFill>
                </a:ln>
                <a:solidFill>
                  <a:srgbClr val="FFAA71"/>
                </a:solidFill>
                <a:latin typeface="Arial" pitchFamily="34" charset="0"/>
                <a:cs typeface="Arial" pitchFamily="34" charset="0"/>
              </a:rPr>
              <a:t>Generation X</a:t>
            </a:r>
          </a:p>
          <a:p>
            <a:pPr algn="ctr"/>
            <a:endParaRPr lang="en-US" sz="4400" b="1" dirty="0" smtClean="0">
              <a:ln>
                <a:solidFill>
                  <a:schemeClr val="accent2">
                    <a:lumMod val="75000"/>
                  </a:schemeClr>
                </a:solidFill>
              </a:ln>
              <a:solidFill>
                <a:srgbClr val="FFAA71"/>
              </a:solidFill>
              <a:latin typeface="Arial" pitchFamily="34" charset="0"/>
              <a:cs typeface="Arial" pitchFamily="34" charset="0"/>
            </a:endParaRPr>
          </a:p>
          <a:p>
            <a:pPr algn="ctr"/>
            <a:r>
              <a:rPr lang="en-US" sz="4400" b="1" dirty="0" smtClean="0">
                <a:ln>
                  <a:solidFill>
                    <a:schemeClr val="accent2">
                      <a:lumMod val="75000"/>
                    </a:schemeClr>
                  </a:solidFill>
                </a:ln>
                <a:solidFill>
                  <a:srgbClr val="FFAA71"/>
                </a:solidFill>
                <a:latin typeface="Arial" pitchFamily="34" charset="0"/>
                <a:cs typeface="Arial" pitchFamily="34" charset="0"/>
              </a:rPr>
              <a:t>Millennials</a:t>
            </a:r>
          </a:p>
          <a:p>
            <a:pPr algn="ctr"/>
            <a:endParaRPr lang="en-US" sz="4400" b="1" dirty="0" smtClean="0">
              <a:ln>
                <a:solidFill>
                  <a:schemeClr val="accent2">
                    <a:lumMod val="75000"/>
                  </a:schemeClr>
                </a:solidFill>
              </a:ln>
              <a:solidFill>
                <a:srgbClr val="FFAA71"/>
              </a:solidFill>
              <a:latin typeface="Arial" pitchFamily="34" charset="0"/>
              <a:cs typeface="Arial" pitchFamily="34" charset="0"/>
            </a:endParaRPr>
          </a:p>
          <a:p>
            <a:pPr algn="ctr"/>
            <a:r>
              <a:rPr lang="en-US" sz="4400" b="1" dirty="0" smtClean="0">
                <a:ln>
                  <a:solidFill>
                    <a:schemeClr val="accent2">
                      <a:lumMod val="75000"/>
                    </a:schemeClr>
                  </a:solidFill>
                </a:ln>
                <a:solidFill>
                  <a:srgbClr val="FFAA71"/>
                </a:solidFill>
                <a:latin typeface="Arial" pitchFamily="34" charset="0"/>
                <a:cs typeface="Arial" pitchFamily="34" charset="0"/>
              </a:rPr>
              <a:t>Young Professionals</a:t>
            </a:r>
            <a:endParaRPr lang="en-US" sz="44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283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914400"/>
            <a:ext cx="7848600" cy="1200329"/>
          </a:xfrm>
          <a:prstGeom prst="rect">
            <a:avLst/>
          </a:prstGeom>
          <a:noFill/>
          <a:ln>
            <a:noFill/>
          </a:ln>
        </p:spPr>
        <p:txBody>
          <a:bodyPr wrap="square" rtlCol="0">
            <a:spAutoFit/>
          </a:bodyPr>
          <a:lstStyle/>
          <a:p>
            <a:pPr>
              <a:buFont typeface="Arial" pitchFamily="34" charset="0"/>
              <a:buChar char="•"/>
            </a:pPr>
            <a:r>
              <a:rPr lang="en-US" sz="3600" b="1" dirty="0" smtClean="0">
                <a:ln>
                  <a:solidFill>
                    <a:schemeClr val="accent2">
                      <a:lumMod val="75000"/>
                    </a:schemeClr>
                  </a:solidFill>
                </a:ln>
                <a:solidFill>
                  <a:srgbClr val="FFAA71"/>
                </a:solidFill>
                <a:latin typeface="Arial" pitchFamily="34" charset="0"/>
                <a:cs typeface="Arial" pitchFamily="34" charset="0"/>
              </a:rPr>
              <a:t>Generation X and the Millennials are here to stay.</a:t>
            </a:r>
          </a:p>
        </p:txBody>
      </p:sp>
      <p:sp>
        <p:nvSpPr>
          <p:cNvPr id="10" name="TextBox 9"/>
          <p:cNvSpPr txBox="1"/>
          <p:nvPr/>
        </p:nvSpPr>
        <p:spPr>
          <a:xfrm>
            <a:off x="685800" y="2362200"/>
            <a:ext cx="7467600" cy="3600986"/>
          </a:xfrm>
          <a:prstGeom prst="rect">
            <a:avLst/>
          </a:prstGeom>
          <a:noFill/>
          <a:ln>
            <a:noFill/>
          </a:ln>
        </p:spPr>
        <p:txBody>
          <a:bodyPr wrap="square" rtlCol="0">
            <a:spAutoFit/>
          </a:bodyPr>
          <a:lstStyle/>
          <a:p>
            <a:pPr marL="1200150" lvl="1" indent="-742950">
              <a:buFont typeface="Arial" pitchFamily="34" charset="0"/>
              <a:buChar char="•"/>
            </a:pPr>
            <a:r>
              <a:rPr lang="en-US" sz="3600" b="1" dirty="0" smtClean="0">
                <a:ln>
                  <a:solidFill>
                    <a:schemeClr val="accent2">
                      <a:lumMod val="75000"/>
                    </a:schemeClr>
                  </a:solidFill>
                </a:ln>
                <a:solidFill>
                  <a:srgbClr val="FFAA71"/>
                </a:solidFill>
                <a:latin typeface="Arial" pitchFamily="34" charset="0"/>
                <a:cs typeface="Arial" pitchFamily="34" charset="0"/>
              </a:rPr>
              <a:t>There were 77 million Baby Boomers, </a:t>
            </a:r>
            <a:r>
              <a:rPr lang="en-US" sz="4800" b="1" dirty="0" smtClean="0">
                <a:ln>
                  <a:solidFill>
                    <a:schemeClr val="accent2">
                      <a:lumMod val="75000"/>
                    </a:schemeClr>
                  </a:solidFill>
                </a:ln>
                <a:solidFill>
                  <a:srgbClr val="FFAA71"/>
                </a:solidFill>
                <a:latin typeface="Arial" pitchFamily="34" charset="0"/>
                <a:cs typeface="Arial" pitchFamily="34" charset="0"/>
              </a:rPr>
              <a:t>but there are 51 million Gen </a:t>
            </a:r>
            <a:r>
              <a:rPr lang="en-US" sz="4800" b="1" dirty="0" err="1" smtClean="0">
                <a:ln>
                  <a:solidFill>
                    <a:schemeClr val="accent2">
                      <a:lumMod val="75000"/>
                    </a:schemeClr>
                  </a:solidFill>
                </a:ln>
                <a:solidFill>
                  <a:srgbClr val="FFAA71"/>
                </a:solidFill>
                <a:latin typeface="Arial" pitchFamily="34" charset="0"/>
                <a:cs typeface="Arial" pitchFamily="34" charset="0"/>
              </a:rPr>
              <a:t>X’ers</a:t>
            </a:r>
            <a:r>
              <a:rPr lang="en-US" sz="4800" b="1" dirty="0" smtClean="0">
                <a:ln>
                  <a:solidFill>
                    <a:schemeClr val="accent2">
                      <a:lumMod val="75000"/>
                    </a:schemeClr>
                  </a:solidFill>
                </a:ln>
                <a:solidFill>
                  <a:srgbClr val="FFAA71"/>
                </a:solidFill>
                <a:latin typeface="Arial" pitchFamily="34" charset="0"/>
                <a:cs typeface="Arial" pitchFamily="34" charset="0"/>
              </a:rPr>
              <a:t> and 75 million Millennials.  </a:t>
            </a:r>
            <a:endParaRPr lang="en-US" sz="36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7848600" cy="4770537"/>
          </a:xfrm>
          <a:prstGeom prst="rect">
            <a:avLst/>
          </a:prstGeom>
          <a:noFill/>
          <a:ln>
            <a:noFill/>
          </a:ln>
        </p:spPr>
        <p:txBody>
          <a:bodyPr wrap="square" rtlCol="0">
            <a:spAutoFit/>
          </a:bodyPr>
          <a:lstStyle/>
          <a:p>
            <a:pPr algn="ctr"/>
            <a:r>
              <a:rPr lang="en-US" sz="3800" b="1" dirty="0" smtClean="0">
                <a:ln>
                  <a:solidFill>
                    <a:schemeClr val="accent2">
                      <a:lumMod val="75000"/>
                    </a:schemeClr>
                  </a:solidFill>
                </a:ln>
                <a:solidFill>
                  <a:srgbClr val="FFAA71"/>
                </a:solidFill>
                <a:latin typeface="Arial" pitchFamily="34" charset="0"/>
                <a:cs typeface="Arial" pitchFamily="34" charset="0"/>
              </a:rPr>
              <a:t>Improved retention helps replace Rotarians who age out.</a:t>
            </a:r>
          </a:p>
          <a:p>
            <a:pPr algn="ctr"/>
            <a:endParaRPr lang="en-US" sz="3800" b="1" dirty="0">
              <a:ln>
                <a:solidFill>
                  <a:schemeClr val="accent2">
                    <a:lumMod val="75000"/>
                  </a:schemeClr>
                </a:solidFill>
              </a:ln>
              <a:solidFill>
                <a:srgbClr val="FFAA71"/>
              </a:solidFill>
              <a:latin typeface="Arial" pitchFamily="34" charset="0"/>
              <a:cs typeface="Arial" pitchFamily="34" charset="0"/>
            </a:endParaRPr>
          </a:p>
          <a:p>
            <a:pPr algn="ctr"/>
            <a:r>
              <a:rPr lang="en-US" sz="3800" b="1" dirty="0" smtClean="0">
                <a:ln w="6350">
                  <a:solidFill>
                    <a:schemeClr val="tx1">
                      <a:alpha val="69000"/>
                    </a:schemeClr>
                  </a:solidFill>
                </a:ln>
                <a:solidFill>
                  <a:srgbClr val="00B050"/>
                </a:solidFill>
                <a:latin typeface="Arial" pitchFamily="34" charset="0"/>
                <a:cs typeface="Arial" pitchFamily="34" charset="0"/>
              </a:rPr>
              <a:t>Net overall growth will come from new members, and increasingly these new members will have to come from these younger generations.</a:t>
            </a:r>
            <a:endParaRPr lang="en-US" sz="3800" b="1" dirty="0">
              <a:ln w="6350">
                <a:solidFill>
                  <a:schemeClr val="tx1">
                    <a:alpha val="69000"/>
                  </a:schemeClr>
                </a:solidFill>
              </a:ln>
              <a:solidFill>
                <a:srgbClr val="00B05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914400"/>
            <a:ext cx="7848600" cy="4401205"/>
          </a:xfrm>
          <a:prstGeom prst="rect">
            <a:avLst/>
          </a:prstGeom>
          <a:noFill/>
          <a:ln>
            <a:noFill/>
          </a:ln>
        </p:spPr>
        <p:txBody>
          <a:bodyPr wrap="square" rtlCol="0">
            <a:spAutoFit/>
          </a:bodyPr>
          <a:lstStyle/>
          <a:p>
            <a:pPr algn="ctr"/>
            <a:r>
              <a:rPr lang="en-US" sz="4000" b="1" dirty="0" smtClean="0">
                <a:ln>
                  <a:solidFill>
                    <a:schemeClr val="accent2">
                      <a:lumMod val="75000"/>
                    </a:schemeClr>
                  </a:solidFill>
                </a:ln>
                <a:solidFill>
                  <a:srgbClr val="FF0000"/>
                </a:solidFill>
                <a:latin typeface="Arial" pitchFamily="34" charset="0"/>
                <a:cs typeface="Arial" pitchFamily="34" charset="0"/>
              </a:rPr>
              <a:t>We must understand</a:t>
            </a:r>
          </a:p>
          <a:p>
            <a:pPr algn="ctr"/>
            <a:r>
              <a:rPr lang="en-US" sz="4000" b="1" dirty="0" smtClean="0">
                <a:ln>
                  <a:solidFill>
                    <a:schemeClr val="accent2">
                      <a:lumMod val="75000"/>
                    </a:schemeClr>
                  </a:solidFill>
                </a:ln>
                <a:solidFill>
                  <a:srgbClr val="FF0000"/>
                </a:solidFill>
                <a:latin typeface="Arial" pitchFamily="34" charset="0"/>
                <a:cs typeface="Arial" pitchFamily="34" charset="0"/>
              </a:rPr>
              <a:t>Generation X and</a:t>
            </a:r>
          </a:p>
          <a:p>
            <a:pPr algn="ctr"/>
            <a:r>
              <a:rPr lang="en-US" sz="4000" b="1" dirty="0" smtClean="0">
                <a:ln>
                  <a:solidFill>
                    <a:schemeClr val="accent2">
                      <a:lumMod val="75000"/>
                    </a:schemeClr>
                  </a:solidFill>
                </a:ln>
                <a:solidFill>
                  <a:srgbClr val="FF0000"/>
                </a:solidFill>
                <a:latin typeface="Arial" pitchFamily="34" charset="0"/>
                <a:cs typeface="Arial" pitchFamily="34" charset="0"/>
              </a:rPr>
              <a:t>the Millennials (Gen Y).</a:t>
            </a:r>
          </a:p>
          <a:p>
            <a:pPr algn="ctr"/>
            <a:endParaRPr lang="en-US" sz="4000" b="1" dirty="0" smtClean="0">
              <a:ln>
                <a:solidFill>
                  <a:schemeClr val="accent2">
                    <a:lumMod val="75000"/>
                  </a:schemeClr>
                </a:solidFill>
              </a:ln>
              <a:solidFill>
                <a:srgbClr val="FF0000"/>
              </a:solidFill>
              <a:latin typeface="Arial" pitchFamily="34" charset="0"/>
              <a:cs typeface="Arial" pitchFamily="34" charset="0"/>
            </a:endParaRPr>
          </a:p>
          <a:p>
            <a:pPr algn="ctr"/>
            <a:r>
              <a:rPr lang="en-US" sz="4000" b="1" dirty="0" smtClean="0">
                <a:ln>
                  <a:solidFill>
                    <a:schemeClr val="accent2">
                      <a:lumMod val="75000"/>
                    </a:schemeClr>
                  </a:solidFill>
                </a:ln>
                <a:solidFill>
                  <a:srgbClr val="FF0000"/>
                </a:solidFill>
                <a:latin typeface="Arial" pitchFamily="34" charset="0"/>
                <a:cs typeface="Arial" pitchFamily="34" charset="0"/>
              </a:rPr>
              <a:t>And, Rotary must adapt.</a:t>
            </a:r>
          </a:p>
          <a:p>
            <a:pPr algn="ctr"/>
            <a:r>
              <a:rPr lang="en-US" sz="4000" b="1" dirty="0" smtClean="0">
                <a:ln>
                  <a:solidFill>
                    <a:schemeClr val="accent2">
                      <a:lumMod val="75000"/>
                    </a:schemeClr>
                  </a:solidFill>
                </a:ln>
                <a:solidFill>
                  <a:srgbClr val="FF0000"/>
                </a:solidFill>
                <a:latin typeface="Arial" pitchFamily="34" charset="0"/>
                <a:cs typeface="Arial" pitchFamily="34" charset="0"/>
              </a:rPr>
              <a:t>Our Clubs must adapt, and our District must adapt.  </a:t>
            </a:r>
            <a:endParaRPr lang="en-US" sz="4000" b="1" dirty="0">
              <a:ln>
                <a:solidFill>
                  <a:schemeClr val="accent2">
                    <a:lumMod val="75000"/>
                  </a:schemeClr>
                </a:solidFill>
              </a:ln>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7924800" cy="4893647"/>
          </a:xfrm>
          <a:prstGeom prst="rect">
            <a:avLst/>
          </a:prstGeom>
          <a:noFill/>
          <a:ln>
            <a:noFill/>
          </a:ln>
        </p:spPr>
        <p:txBody>
          <a:bodyPr wrap="square" rtlCol="0">
            <a:spAutoFit/>
          </a:bodyPr>
          <a:lstStyle/>
          <a:p>
            <a:pPr algn="ctr"/>
            <a:r>
              <a:rPr lang="en-US" sz="4000" b="1" dirty="0" smtClean="0">
                <a:ln>
                  <a:solidFill>
                    <a:schemeClr val="accent2">
                      <a:lumMod val="75000"/>
                    </a:schemeClr>
                  </a:solidFill>
                </a:ln>
                <a:solidFill>
                  <a:srgbClr val="FFAA71"/>
                </a:solidFill>
                <a:latin typeface="Arial" pitchFamily="34" charset="0"/>
                <a:cs typeface="Arial" pitchFamily="34" charset="0"/>
              </a:rPr>
              <a:t>Who are these young professionals?</a:t>
            </a:r>
          </a:p>
          <a:p>
            <a:pPr algn="ctr"/>
            <a:endParaRPr lang="en-US" sz="4000" b="1" dirty="0" smtClean="0">
              <a:ln>
                <a:solidFill>
                  <a:schemeClr val="accent2">
                    <a:lumMod val="75000"/>
                  </a:schemeClr>
                </a:solidFill>
              </a:ln>
              <a:solidFill>
                <a:srgbClr val="FFAA71"/>
              </a:solidFill>
              <a:latin typeface="Arial" pitchFamily="34" charset="0"/>
              <a:cs typeface="Arial" pitchFamily="34" charset="0"/>
            </a:endParaRPr>
          </a:p>
          <a:p>
            <a:pPr lvl="1">
              <a:lnSpc>
                <a:spcPct val="150000"/>
              </a:lnSpc>
              <a:buFont typeface="Arial" pitchFamily="34" charset="0"/>
              <a:buChar char="•"/>
            </a:pPr>
            <a:r>
              <a:rPr lang="en-US" sz="3200" b="1" dirty="0" smtClean="0">
                <a:ln>
                  <a:solidFill>
                    <a:schemeClr val="accent2">
                      <a:lumMod val="75000"/>
                    </a:schemeClr>
                  </a:solidFill>
                </a:ln>
                <a:solidFill>
                  <a:srgbClr val="FFAA71"/>
                </a:solidFill>
                <a:latin typeface="Arial" pitchFamily="34" charset="0"/>
                <a:cs typeface="Arial" pitchFamily="34" charset="0"/>
              </a:rPr>
              <a:t>In their 20’s, 30’s and 40’s</a:t>
            </a:r>
          </a:p>
          <a:p>
            <a:pPr lvl="1">
              <a:lnSpc>
                <a:spcPct val="150000"/>
              </a:lnSpc>
              <a:buFont typeface="Arial" pitchFamily="34" charset="0"/>
              <a:buChar char="•"/>
            </a:pPr>
            <a:r>
              <a:rPr lang="en-US" sz="3200" b="1" dirty="0" smtClean="0">
                <a:ln>
                  <a:solidFill>
                    <a:schemeClr val="accent2">
                      <a:lumMod val="75000"/>
                    </a:schemeClr>
                  </a:solidFill>
                </a:ln>
                <a:solidFill>
                  <a:srgbClr val="FFAA71"/>
                </a:solidFill>
                <a:latin typeface="Arial" pitchFamily="34" charset="0"/>
                <a:cs typeface="Arial" pitchFamily="34" charset="0"/>
              </a:rPr>
              <a:t>Starting or just hitting their career 	stride</a:t>
            </a:r>
          </a:p>
          <a:p>
            <a:pPr lvl="1">
              <a:lnSpc>
                <a:spcPct val="150000"/>
              </a:lnSpc>
              <a:buFont typeface="Arial" pitchFamily="34" charset="0"/>
              <a:buChar char="•"/>
            </a:pPr>
            <a:r>
              <a:rPr lang="en-US" sz="3200" b="1" dirty="0" smtClean="0">
                <a:ln>
                  <a:solidFill>
                    <a:schemeClr val="accent2">
                      <a:lumMod val="75000"/>
                    </a:schemeClr>
                  </a:solidFill>
                </a:ln>
                <a:solidFill>
                  <a:srgbClr val="FFAA71"/>
                </a:solidFill>
                <a:latin typeface="Arial" pitchFamily="34" charset="0"/>
                <a:cs typeface="Arial" pitchFamily="34" charset="0"/>
              </a:rPr>
              <a:t>Working in white collar jobs</a:t>
            </a:r>
            <a:endParaRPr lang="en-US" sz="3200" b="1" dirty="0">
              <a:ln>
                <a:solidFill>
                  <a:schemeClr val="accent2">
                    <a:lumMod val="75000"/>
                  </a:schemeClr>
                </a:solidFill>
              </a:ln>
              <a:solidFill>
                <a:srgbClr val="FFAA71"/>
              </a:solidFill>
              <a:latin typeface="Arial" pitchFamily="34" charset="0"/>
              <a:cs typeface="Arial" pitchFamily="34" charset="0"/>
            </a:endParaRPr>
          </a:p>
        </p:txBody>
      </p:sp>
      <p:sp>
        <p:nvSpPr>
          <p:cNvPr id="9" name="TextBox 8"/>
          <p:cNvSpPr txBox="1"/>
          <p:nvPr/>
        </p:nvSpPr>
        <p:spPr>
          <a:xfrm>
            <a:off x="9906000" y="762000"/>
            <a:ext cx="7848600" cy="5262979"/>
          </a:xfrm>
          <a:prstGeom prst="rect">
            <a:avLst/>
          </a:prstGeom>
          <a:noFill/>
          <a:ln>
            <a:noFill/>
          </a:ln>
        </p:spPr>
        <p:txBody>
          <a:bodyPr wrap="square" rtlCol="0">
            <a:spAutoFit/>
          </a:bodyPr>
          <a:lstStyle/>
          <a:p>
            <a:pPr algn="ctr"/>
            <a:r>
              <a:rPr lang="en-US" sz="4000" b="1" dirty="0" smtClean="0">
                <a:ln>
                  <a:solidFill>
                    <a:schemeClr val="accent2">
                      <a:lumMod val="75000"/>
                    </a:schemeClr>
                  </a:solidFill>
                </a:ln>
                <a:solidFill>
                  <a:srgbClr val="FFAA71"/>
                </a:solidFill>
                <a:latin typeface="Arial" pitchFamily="34" charset="0"/>
                <a:cs typeface="Arial" pitchFamily="34" charset="0"/>
              </a:rPr>
              <a:t>Who are these young professionals?</a:t>
            </a:r>
          </a:p>
          <a:p>
            <a:pPr algn="ctr"/>
            <a:endParaRPr lang="en-US" sz="4000" b="1" dirty="0">
              <a:ln>
                <a:solidFill>
                  <a:schemeClr val="accent2">
                    <a:lumMod val="75000"/>
                  </a:schemeClr>
                </a:solidFill>
              </a:ln>
              <a:solidFill>
                <a:srgbClr val="FFAA71"/>
              </a:solidFill>
              <a:latin typeface="Arial" pitchFamily="34" charset="0"/>
              <a:cs typeface="Arial" pitchFamily="34" charset="0"/>
            </a:endParaRPr>
          </a:p>
          <a:p>
            <a:pPr algn="ctr"/>
            <a:r>
              <a:rPr lang="en-US" sz="3600" b="1" dirty="0" smtClean="0">
                <a:ln>
                  <a:solidFill>
                    <a:schemeClr val="accent2">
                      <a:lumMod val="75000"/>
                    </a:schemeClr>
                  </a:solidFill>
                </a:ln>
                <a:solidFill>
                  <a:srgbClr val="FFAA71"/>
                </a:solidFill>
                <a:latin typeface="Arial" pitchFamily="34" charset="0"/>
                <a:cs typeface="Arial" pitchFamily="34" charset="0"/>
              </a:rPr>
              <a:t>YP’s, also known as Millennials (Gen Y) and Generation X, are starting out in their careers, aged in their 20’s, 30’s and </a:t>
            </a:r>
            <a:r>
              <a:rPr lang="en-US" sz="3600" b="1" dirty="0">
                <a:ln>
                  <a:solidFill>
                    <a:schemeClr val="accent2">
                      <a:lumMod val="75000"/>
                    </a:schemeClr>
                  </a:solidFill>
                </a:ln>
                <a:solidFill>
                  <a:srgbClr val="FFAA71"/>
                </a:solidFill>
                <a:latin typeface="Arial" pitchFamily="34" charset="0"/>
                <a:cs typeface="Arial" pitchFamily="34" charset="0"/>
              </a:rPr>
              <a:t>4</a:t>
            </a:r>
            <a:r>
              <a:rPr lang="en-US" sz="3600" b="1" dirty="0" smtClean="0">
                <a:ln>
                  <a:solidFill>
                    <a:schemeClr val="accent2">
                      <a:lumMod val="75000"/>
                    </a:schemeClr>
                  </a:solidFill>
                </a:ln>
                <a:solidFill>
                  <a:srgbClr val="FFAA71"/>
                </a:solidFill>
                <a:latin typeface="Arial" pitchFamily="34" charset="0"/>
                <a:cs typeface="Arial" pitchFamily="34" charset="0"/>
              </a:rPr>
              <a:t>0’s, and are typically working in white collar or professional jobs.  </a:t>
            </a:r>
            <a:endParaRPr lang="en-US" sz="36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762000" y="1401901"/>
            <a:ext cx="7848600" cy="3313664"/>
          </a:xfrm>
          <a:prstGeom prst="rect">
            <a:avLst/>
          </a:prstGeom>
          <a:noFill/>
          <a:ln>
            <a:noFill/>
          </a:ln>
        </p:spPr>
        <p:txBody>
          <a:bodyPr wrap="square" rtlCol="0">
            <a:spAutoFit/>
          </a:bodyPr>
          <a:lstStyle/>
          <a:p>
            <a:pPr>
              <a:lnSpc>
                <a:spcPct val="150000"/>
              </a:lnSpc>
            </a:pPr>
            <a:r>
              <a:rPr lang="en-US" sz="3600" b="1" dirty="0" smtClean="0">
                <a:ln>
                  <a:solidFill>
                    <a:schemeClr val="accent2">
                      <a:lumMod val="75000"/>
                    </a:schemeClr>
                  </a:solidFill>
                </a:ln>
                <a:solidFill>
                  <a:srgbClr val="FFAA71"/>
                </a:solidFill>
                <a:latin typeface="Arial" pitchFamily="34" charset="0"/>
                <a:cs typeface="Arial" pitchFamily="34" charset="0"/>
              </a:rPr>
              <a:t>There are important distinctions between these groups, evidenced by distinct styles of behavior in the community and the workplace.</a:t>
            </a:r>
            <a:endParaRPr lang="en-US" sz="36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2867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nvGraphicFramePr>
        <p:xfrm>
          <a:off x="1295400" y="1828799"/>
          <a:ext cx="7086600" cy="2667001"/>
        </p:xfrm>
        <a:graphic>
          <a:graphicData uri="http://schemas.openxmlformats.org/drawingml/2006/table">
            <a:tbl>
              <a:tblPr/>
              <a:tblGrid>
                <a:gridCol w="3543300"/>
                <a:gridCol w="3543300"/>
              </a:tblGrid>
              <a:tr h="741019">
                <a:tc>
                  <a:txBody>
                    <a:bodyPr/>
                    <a:lstStyle/>
                    <a:p>
                      <a:pPr marL="0" marR="0">
                        <a:lnSpc>
                          <a:spcPct val="115000"/>
                        </a:lnSpc>
                        <a:spcBef>
                          <a:spcPts val="0"/>
                        </a:spcBef>
                        <a:spcAft>
                          <a:spcPts val="1000"/>
                        </a:spcAft>
                      </a:pPr>
                      <a:r>
                        <a:rPr lang="en-US" sz="3200" b="1" dirty="0">
                          <a:latin typeface="Arial"/>
                          <a:ea typeface="Calibri"/>
                          <a:cs typeface="Times New Roman"/>
                        </a:rPr>
                        <a:t>Generation X</a:t>
                      </a:r>
                      <a:r>
                        <a:rPr lang="en-US" sz="3200" dirty="0">
                          <a:latin typeface="Arial"/>
                          <a:ea typeface="Calibri"/>
                          <a:cs typeface="Times New Roman"/>
                        </a:rPr>
                        <a:t> </a:t>
                      </a:r>
                    </a:p>
                  </a:txBody>
                  <a:tcPr marL="16510" marR="16510" marT="16510" marB="16510" anchor="ctr">
                    <a:lnL>
                      <a:noFill/>
                    </a:lnL>
                    <a:lnR>
                      <a:noFill/>
                    </a:lnR>
                    <a:lnT>
                      <a:noFill/>
                    </a:lnT>
                    <a:lnB>
                      <a:noFill/>
                    </a:lnB>
                  </a:tcPr>
                </a:tc>
                <a:tc>
                  <a:txBody>
                    <a:bodyPr/>
                    <a:lstStyle/>
                    <a:p>
                      <a:pPr marL="0" marR="0">
                        <a:lnSpc>
                          <a:spcPct val="115000"/>
                        </a:lnSpc>
                        <a:spcBef>
                          <a:spcPts val="0"/>
                        </a:spcBef>
                        <a:spcAft>
                          <a:spcPts val="1000"/>
                        </a:spcAft>
                      </a:pPr>
                      <a:r>
                        <a:rPr lang="en-US" sz="3200" b="1">
                          <a:latin typeface="Arial"/>
                          <a:ea typeface="Calibri"/>
                          <a:cs typeface="Times New Roman"/>
                        </a:rPr>
                        <a:t>Millennials</a:t>
                      </a:r>
                      <a:r>
                        <a:rPr lang="en-US" sz="3200">
                          <a:latin typeface="Arial"/>
                          <a:ea typeface="Calibri"/>
                          <a:cs typeface="Times New Roman"/>
                        </a:rPr>
                        <a:t> </a:t>
                      </a:r>
                    </a:p>
                  </a:txBody>
                  <a:tcPr marL="16510" marR="16510" marT="16510" marB="16510" anchor="ctr">
                    <a:lnL>
                      <a:noFill/>
                    </a:lnL>
                    <a:lnR>
                      <a:noFill/>
                    </a:lnR>
                    <a:lnT>
                      <a:noFill/>
                    </a:lnT>
                    <a:lnB>
                      <a:noFill/>
                    </a:lnB>
                  </a:tcPr>
                </a:tc>
              </a:tr>
              <a:tr h="1925982">
                <a:tc>
                  <a:txBody>
                    <a:bodyPr/>
                    <a:lstStyle/>
                    <a:p>
                      <a:pPr marL="0" marR="0">
                        <a:lnSpc>
                          <a:spcPct val="115000"/>
                        </a:lnSpc>
                        <a:spcBef>
                          <a:spcPts val="0"/>
                        </a:spcBef>
                        <a:spcAft>
                          <a:spcPts val="1000"/>
                        </a:spcAft>
                      </a:pPr>
                      <a:r>
                        <a:rPr lang="en-US" sz="3200" dirty="0">
                          <a:latin typeface="Arial"/>
                          <a:ea typeface="Calibri"/>
                          <a:cs typeface="Times New Roman"/>
                        </a:rPr>
                        <a:t>Born 1965-1976</a:t>
                      </a:r>
                      <a:br>
                        <a:rPr lang="en-US" sz="3200" dirty="0">
                          <a:latin typeface="Arial"/>
                          <a:ea typeface="Calibri"/>
                          <a:cs typeface="Times New Roman"/>
                        </a:rPr>
                      </a:br>
                      <a:r>
                        <a:rPr lang="en-US" sz="3200" dirty="0">
                          <a:latin typeface="Arial"/>
                          <a:ea typeface="Calibri"/>
                          <a:cs typeface="Times New Roman"/>
                        </a:rPr>
                        <a:t>51 million </a:t>
                      </a:r>
                    </a:p>
                  </a:txBody>
                  <a:tcPr marL="16510" marR="16510" marT="16510" marB="16510">
                    <a:lnL>
                      <a:noFill/>
                    </a:lnL>
                    <a:lnR>
                      <a:noFill/>
                    </a:lnR>
                    <a:lnT>
                      <a:noFill/>
                    </a:lnT>
                    <a:lnB>
                      <a:noFill/>
                    </a:lnB>
                  </a:tcPr>
                </a:tc>
                <a:tc>
                  <a:txBody>
                    <a:bodyPr/>
                    <a:lstStyle/>
                    <a:p>
                      <a:pPr marL="0" marR="0">
                        <a:lnSpc>
                          <a:spcPct val="115000"/>
                        </a:lnSpc>
                        <a:spcBef>
                          <a:spcPts val="0"/>
                        </a:spcBef>
                        <a:spcAft>
                          <a:spcPts val="1000"/>
                        </a:spcAft>
                      </a:pPr>
                      <a:r>
                        <a:rPr lang="en-US" sz="3200" dirty="0">
                          <a:latin typeface="Arial"/>
                          <a:ea typeface="Calibri"/>
                          <a:cs typeface="Times New Roman"/>
                        </a:rPr>
                        <a:t>Born 1977 – 1998</a:t>
                      </a:r>
                      <a:br>
                        <a:rPr lang="en-US" sz="3200" dirty="0">
                          <a:latin typeface="Arial"/>
                          <a:ea typeface="Calibri"/>
                          <a:cs typeface="Times New Roman"/>
                        </a:rPr>
                      </a:br>
                      <a:r>
                        <a:rPr lang="en-US" sz="3200" dirty="0">
                          <a:latin typeface="Arial"/>
                          <a:ea typeface="Calibri"/>
                          <a:cs typeface="Times New Roman"/>
                        </a:rPr>
                        <a:t>75 million </a:t>
                      </a:r>
                    </a:p>
                  </a:txBody>
                  <a:tcPr marL="16510" marR="16510" marT="16510" marB="1651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2867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nvGraphicFramePr>
        <p:xfrm>
          <a:off x="1447801" y="1524000"/>
          <a:ext cx="6858001" cy="4069779"/>
        </p:xfrm>
        <a:graphic>
          <a:graphicData uri="http://schemas.openxmlformats.org/drawingml/2006/table">
            <a:tbl>
              <a:tblPr/>
              <a:tblGrid>
                <a:gridCol w="3543301"/>
                <a:gridCol w="3314700"/>
              </a:tblGrid>
              <a:tr h="4069779">
                <a:tc>
                  <a:txBody>
                    <a:bodyPr/>
                    <a:lstStyle/>
                    <a:p>
                      <a:pPr marL="0" marR="0">
                        <a:lnSpc>
                          <a:spcPct val="200000"/>
                        </a:lnSpc>
                        <a:spcBef>
                          <a:spcPts val="0"/>
                        </a:spcBef>
                        <a:spcAft>
                          <a:spcPts val="1000"/>
                        </a:spcAft>
                      </a:pPr>
                      <a:r>
                        <a:rPr lang="en-US" sz="2000" b="1" dirty="0" smtClean="0">
                          <a:latin typeface="Arial"/>
                          <a:ea typeface="Calibri"/>
                          <a:cs typeface="Times New Roman"/>
                        </a:rPr>
                        <a:t>Generation</a:t>
                      </a:r>
                      <a:r>
                        <a:rPr lang="en-US" sz="2000" b="1" baseline="0" dirty="0" smtClean="0">
                          <a:latin typeface="Arial"/>
                          <a:ea typeface="Calibri"/>
                          <a:cs typeface="Times New Roman"/>
                        </a:rPr>
                        <a:t> X</a:t>
                      </a:r>
                    </a:p>
                    <a:p>
                      <a:pPr marL="0" marR="0">
                        <a:lnSpc>
                          <a:spcPct val="200000"/>
                        </a:lnSpc>
                        <a:spcBef>
                          <a:spcPts val="0"/>
                        </a:spcBef>
                        <a:spcAft>
                          <a:spcPts val="1000"/>
                        </a:spcAft>
                      </a:pPr>
                      <a:r>
                        <a:rPr lang="en-US" sz="2000" dirty="0" smtClean="0">
                          <a:latin typeface="Arial"/>
                          <a:ea typeface="Calibri"/>
                          <a:cs typeface="Times New Roman"/>
                        </a:rPr>
                        <a:t>Accept </a:t>
                      </a:r>
                      <a:r>
                        <a:rPr lang="en-US" sz="2000" dirty="0">
                          <a:solidFill>
                            <a:srgbClr val="FF0000"/>
                          </a:solidFill>
                          <a:latin typeface="Arial"/>
                          <a:ea typeface="Calibri"/>
                          <a:cs typeface="Times New Roman"/>
                        </a:rPr>
                        <a:t>diversity</a:t>
                      </a:r>
                      <a:r>
                        <a:rPr lang="en-US" sz="2000" dirty="0">
                          <a:latin typeface="Arial"/>
                          <a:ea typeface="Calibri"/>
                          <a:cs typeface="Times New Roman"/>
                        </a:rPr>
                        <a:t/>
                      </a:r>
                      <a:br>
                        <a:rPr lang="en-US" sz="2000" dirty="0">
                          <a:latin typeface="Arial"/>
                          <a:ea typeface="Calibri"/>
                          <a:cs typeface="Times New Roman"/>
                        </a:rPr>
                      </a:br>
                      <a:r>
                        <a:rPr lang="en-US" sz="2000" dirty="0">
                          <a:solidFill>
                            <a:srgbClr val="FF0000"/>
                          </a:solidFill>
                          <a:latin typeface="Arial"/>
                          <a:ea typeface="Calibri"/>
                          <a:cs typeface="Times New Roman"/>
                        </a:rPr>
                        <a:t>Pragmatic</a:t>
                      </a:r>
                      <a:r>
                        <a:rPr lang="en-US" sz="2000" dirty="0">
                          <a:latin typeface="Arial"/>
                          <a:ea typeface="Calibri"/>
                          <a:cs typeface="Times New Roman"/>
                        </a:rPr>
                        <a:t>/practical</a:t>
                      </a:r>
                      <a:br>
                        <a:rPr lang="en-US" sz="2000" dirty="0">
                          <a:latin typeface="Arial"/>
                          <a:ea typeface="Calibri"/>
                          <a:cs typeface="Times New Roman"/>
                        </a:rPr>
                      </a:br>
                      <a:r>
                        <a:rPr lang="en-US" sz="2000" dirty="0">
                          <a:latin typeface="Arial"/>
                          <a:ea typeface="Calibri"/>
                          <a:cs typeface="Times New Roman"/>
                        </a:rPr>
                        <a:t>Self-reliant/individualistic</a:t>
                      </a:r>
                      <a:br>
                        <a:rPr lang="en-US" sz="2000" dirty="0">
                          <a:latin typeface="Arial"/>
                          <a:ea typeface="Calibri"/>
                          <a:cs typeface="Times New Roman"/>
                        </a:rPr>
                      </a:br>
                      <a:r>
                        <a:rPr lang="en-US" sz="2000" dirty="0">
                          <a:solidFill>
                            <a:srgbClr val="FF0000"/>
                          </a:solidFill>
                          <a:latin typeface="Arial"/>
                          <a:ea typeface="Calibri"/>
                          <a:cs typeface="Times New Roman"/>
                        </a:rPr>
                        <a:t>Reject rules</a:t>
                      </a:r>
                      <a:r>
                        <a:rPr lang="en-US" sz="2000" dirty="0">
                          <a:latin typeface="Arial"/>
                          <a:ea typeface="Calibri"/>
                          <a:cs typeface="Times New Roman"/>
                        </a:rPr>
                        <a:t/>
                      </a:r>
                      <a:br>
                        <a:rPr lang="en-US" sz="2000" dirty="0">
                          <a:latin typeface="Arial"/>
                          <a:ea typeface="Calibri"/>
                          <a:cs typeface="Times New Roman"/>
                        </a:rPr>
                      </a:br>
                      <a:endParaRPr lang="en-US" sz="2000" dirty="0">
                        <a:latin typeface="Arial"/>
                        <a:ea typeface="Calibri"/>
                        <a:cs typeface="Times New Roman"/>
                      </a:endParaRPr>
                    </a:p>
                  </a:txBody>
                  <a:tcPr marL="16510" marR="16510" marT="16510" marB="16510">
                    <a:lnL>
                      <a:noFill/>
                    </a:lnL>
                    <a:lnR>
                      <a:noFill/>
                    </a:lnR>
                    <a:lnT>
                      <a:noFill/>
                    </a:lnT>
                    <a:lnB>
                      <a:noFill/>
                    </a:lnB>
                  </a:tcPr>
                </a:tc>
                <a:tc>
                  <a:txBody>
                    <a:bodyPr/>
                    <a:lstStyle/>
                    <a:p>
                      <a:pPr marL="0" marR="0">
                        <a:lnSpc>
                          <a:spcPct val="200000"/>
                        </a:lnSpc>
                        <a:spcBef>
                          <a:spcPts val="0"/>
                        </a:spcBef>
                        <a:spcAft>
                          <a:spcPts val="1000"/>
                        </a:spcAft>
                      </a:pPr>
                      <a:r>
                        <a:rPr lang="en-US" sz="2000" b="1" dirty="0" smtClean="0">
                          <a:latin typeface="Arial"/>
                          <a:ea typeface="Calibri"/>
                          <a:cs typeface="Times New Roman"/>
                        </a:rPr>
                        <a:t>Millennials</a:t>
                      </a:r>
                    </a:p>
                    <a:p>
                      <a:pPr marL="0" marR="0">
                        <a:lnSpc>
                          <a:spcPct val="200000"/>
                        </a:lnSpc>
                        <a:spcBef>
                          <a:spcPts val="0"/>
                        </a:spcBef>
                        <a:spcAft>
                          <a:spcPts val="1000"/>
                        </a:spcAft>
                      </a:pPr>
                      <a:r>
                        <a:rPr lang="en-US" sz="2000" dirty="0" smtClean="0">
                          <a:latin typeface="Arial"/>
                          <a:ea typeface="Calibri"/>
                          <a:cs typeface="Times New Roman"/>
                        </a:rPr>
                        <a:t>Celebrate </a:t>
                      </a:r>
                      <a:r>
                        <a:rPr lang="en-US" sz="2000" dirty="0">
                          <a:solidFill>
                            <a:srgbClr val="FF0000"/>
                          </a:solidFill>
                          <a:latin typeface="Arial"/>
                          <a:ea typeface="Calibri"/>
                          <a:cs typeface="Times New Roman"/>
                        </a:rPr>
                        <a:t>diversity</a:t>
                      </a:r>
                      <a:r>
                        <a:rPr lang="en-US" sz="2000" dirty="0">
                          <a:latin typeface="Arial"/>
                          <a:ea typeface="Calibri"/>
                          <a:cs typeface="Times New Roman"/>
                        </a:rPr>
                        <a:t/>
                      </a:r>
                      <a:br>
                        <a:rPr lang="en-US" sz="2000" dirty="0">
                          <a:latin typeface="Arial"/>
                          <a:ea typeface="Calibri"/>
                          <a:cs typeface="Times New Roman"/>
                        </a:rPr>
                      </a:br>
                      <a:r>
                        <a:rPr lang="en-US" sz="2000" dirty="0">
                          <a:latin typeface="Arial"/>
                          <a:ea typeface="Calibri"/>
                          <a:cs typeface="Times New Roman"/>
                        </a:rPr>
                        <a:t>Optimistic/</a:t>
                      </a:r>
                      <a:r>
                        <a:rPr lang="en-US" sz="2000" dirty="0">
                          <a:solidFill>
                            <a:srgbClr val="FF0000"/>
                          </a:solidFill>
                          <a:latin typeface="Arial"/>
                          <a:ea typeface="Calibri"/>
                          <a:cs typeface="Times New Roman"/>
                        </a:rPr>
                        <a:t>realistic</a:t>
                      </a:r>
                      <a:r>
                        <a:rPr lang="en-US" sz="2000" dirty="0">
                          <a:latin typeface="Arial"/>
                          <a:ea typeface="Calibri"/>
                          <a:cs typeface="Times New Roman"/>
                        </a:rPr>
                        <a:t/>
                      </a:r>
                      <a:br>
                        <a:rPr lang="en-US" sz="2000" dirty="0">
                          <a:latin typeface="Arial"/>
                          <a:ea typeface="Calibri"/>
                          <a:cs typeface="Times New Roman"/>
                        </a:rPr>
                      </a:br>
                      <a:r>
                        <a:rPr lang="en-US" sz="2000" dirty="0">
                          <a:latin typeface="Arial"/>
                          <a:ea typeface="Calibri"/>
                          <a:cs typeface="Times New Roman"/>
                        </a:rPr>
                        <a:t>Self-inventive/individualistic</a:t>
                      </a:r>
                      <a:br>
                        <a:rPr lang="en-US" sz="2000" dirty="0">
                          <a:latin typeface="Arial"/>
                          <a:ea typeface="Calibri"/>
                          <a:cs typeface="Times New Roman"/>
                        </a:rPr>
                      </a:br>
                      <a:r>
                        <a:rPr lang="en-US" sz="2000" dirty="0">
                          <a:solidFill>
                            <a:srgbClr val="FF0000"/>
                          </a:solidFill>
                          <a:latin typeface="Arial"/>
                          <a:ea typeface="Calibri"/>
                          <a:cs typeface="Times New Roman"/>
                        </a:rPr>
                        <a:t>Rewrite the rules</a:t>
                      </a:r>
                      <a:r>
                        <a:rPr lang="en-US" sz="2000" dirty="0">
                          <a:latin typeface="Arial"/>
                          <a:ea typeface="Calibri"/>
                          <a:cs typeface="Times New Roman"/>
                        </a:rPr>
                        <a:t/>
                      </a:r>
                      <a:br>
                        <a:rPr lang="en-US" sz="2000" dirty="0">
                          <a:latin typeface="Arial"/>
                          <a:ea typeface="Calibri"/>
                          <a:cs typeface="Times New Roman"/>
                        </a:rPr>
                      </a:br>
                      <a:endParaRPr lang="en-US" sz="2000" dirty="0">
                        <a:latin typeface="Arial"/>
                        <a:ea typeface="Calibri"/>
                        <a:cs typeface="Times New Roman"/>
                      </a:endParaRPr>
                    </a:p>
                  </a:txBody>
                  <a:tcPr marL="16510" marR="16510" marT="16510" marB="16510">
                    <a:lnL>
                      <a:noFill/>
                    </a:lnL>
                    <a:lnR>
                      <a:noFill/>
                    </a:lnR>
                    <a:lnT>
                      <a:noFill/>
                    </a:lnT>
                    <a:lnB>
                      <a:noFill/>
                    </a:lnB>
                  </a:tcPr>
                </a:tc>
              </a:tr>
            </a:tbl>
          </a:graphicData>
        </a:graphic>
      </p:graphicFrame>
      <p:sp>
        <p:nvSpPr>
          <p:cNvPr id="10" name="TextBox 9"/>
          <p:cNvSpPr txBox="1"/>
          <p:nvPr/>
        </p:nvSpPr>
        <p:spPr>
          <a:xfrm>
            <a:off x="2286000" y="533400"/>
            <a:ext cx="5257800" cy="954107"/>
          </a:xfrm>
          <a:prstGeom prst="rect">
            <a:avLst/>
          </a:prstGeom>
          <a:noFill/>
        </p:spPr>
        <p:txBody>
          <a:bodyPr wrap="square" rtlCol="0">
            <a:spAutoFit/>
          </a:bodyPr>
          <a:lstStyle/>
          <a:p>
            <a:r>
              <a:rPr lang="en-US" sz="2800" dirty="0" smtClean="0"/>
              <a:t>How do they behave, and what do they believe?</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2867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nvGraphicFramePr>
        <p:xfrm>
          <a:off x="1447801" y="1524000"/>
          <a:ext cx="6858001" cy="4073589"/>
        </p:xfrm>
        <a:graphic>
          <a:graphicData uri="http://schemas.openxmlformats.org/drawingml/2006/table">
            <a:tbl>
              <a:tblPr/>
              <a:tblGrid>
                <a:gridCol w="3543301"/>
                <a:gridCol w="3314700"/>
              </a:tblGrid>
              <a:tr h="4069779">
                <a:tc>
                  <a:txBody>
                    <a:bodyPr/>
                    <a:lstStyle/>
                    <a:p>
                      <a:pPr marL="0" marR="0">
                        <a:lnSpc>
                          <a:spcPct val="115000"/>
                        </a:lnSpc>
                        <a:spcBef>
                          <a:spcPts val="0"/>
                        </a:spcBef>
                        <a:spcAft>
                          <a:spcPts val="1000"/>
                        </a:spcAft>
                      </a:pPr>
                      <a:r>
                        <a:rPr lang="en-US" sz="2000" b="1" dirty="0" smtClean="0">
                          <a:latin typeface="Arial"/>
                          <a:ea typeface="Calibri"/>
                          <a:cs typeface="Times New Roman"/>
                        </a:rPr>
                        <a:t>Generation</a:t>
                      </a:r>
                      <a:r>
                        <a:rPr lang="en-US" sz="2000" b="1" baseline="0" dirty="0" smtClean="0">
                          <a:latin typeface="Arial"/>
                          <a:ea typeface="Calibri"/>
                          <a:cs typeface="Times New Roman"/>
                        </a:rPr>
                        <a:t> X</a:t>
                      </a:r>
                    </a:p>
                    <a:p>
                      <a:pPr marL="0" marR="0">
                        <a:lnSpc>
                          <a:spcPct val="200000"/>
                        </a:lnSpc>
                        <a:spcBef>
                          <a:spcPts val="0"/>
                        </a:spcBef>
                        <a:spcAft>
                          <a:spcPts val="1000"/>
                        </a:spcAft>
                      </a:pPr>
                      <a:r>
                        <a:rPr lang="en-US" sz="2000" dirty="0" smtClean="0">
                          <a:solidFill>
                            <a:srgbClr val="FF0000"/>
                          </a:solidFill>
                          <a:latin typeface="Arial"/>
                          <a:ea typeface="Calibri"/>
                          <a:cs typeface="Times New Roman"/>
                        </a:rPr>
                        <a:t>Mistrust </a:t>
                      </a:r>
                      <a:r>
                        <a:rPr lang="en-US" sz="2000" dirty="0">
                          <a:solidFill>
                            <a:srgbClr val="FF0000"/>
                          </a:solidFill>
                          <a:latin typeface="Arial"/>
                          <a:ea typeface="Calibri"/>
                          <a:cs typeface="Times New Roman"/>
                        </a:rPr>
                        <a:t>institutions</a:t>
                      </a:r>
                      <a:r>
                        <a:rPr lang="en-US" sz="2000" dirty="0">
                          <a:latin typeface="Arial"/>
                          <a:ea typeface="Calibri"/>
                          <a:cs typeface="Times New Roman"/>
                        </a:rPr>
                        <a:t/>
                      </a:r>
                      <a:br>
                        <a:rPr lang="en-US" sz="2000" dirty="0">
                          <a:latin typeface="Arial"/>
                          <a:ea typeface="Calibri"/>
                          <a:cs typeface="Times New Roman"/>
                        </a:rPr>
                      </a:br>
                      <a:r>
                        <a:rPr lang="en-US" sz="2000" dirty="0">
                          <a:latin typeface="Arial"/>
                          <a:ea typeface="Calibri"/>
                          <a:cs typeface="Times New Roman"/>
                        </a:rPr>
                        <a:t>PC</a:t>
                      </a:r>
                      <a:br>
                        <a:rPr lang="en-US" sz="2000" dirty="0">
                          <a:latin typeface="Arial"/>
                          <a:ea typeface="Calibri"/>
                          <a:cs typeface="Times New Roman"/>
                        </a:rPr>
                      </a:br>
                      <a:r>
                        <a:rPr lang="en-US" sz="2000" dirty="0">
                          <a:solidFill>
                            <a:srgbClr val="FF0000"/>
                          </a:solidFill>
                          <a:latin typeface="Arial"/>
                          <a:ea typeface="Calibri"/>
                          <a:cs typeface="Times New Roman"/>
                        </a:rPr>
                        <a:t>Use technology</a:t>
                      </a:r>
                      <a:r>
                        <a:rPr lang="en-US" sz="2000" dirty="0">
                          <a:latin typeface="Arial"/>
                          <a:ea typeface="Calibri"/>
                          <a:cs typeface="Times New Roman"/>
                        </a:rPr>
                        <a:t/>
                      </a:r>
                      <a:br>
                        <a:rPr lang="en-US" sz="2000" dirty="0">
                          <a:latin typeface="Arial"/>
                          <a:ea typeface="Calibri"/>
                          <a:cs typeface="Times New Roman"/>
                        </a:rPr>
                      </a:br>
                      <a:r>
                        <a:rPr lang="en-US" sz="2000" dirty="0">
                          <a:latin typeface="Arial"/>
                          <a:ea typeface="Calibri"/>
                          <a:cs typeface="Times New Roman"/>
                        </a:rPr>
                        <a:t>Multitask</a:t>
                      </a:r>
                      <a:br>
                        <a:rPr lang="en-US" sz="2000" dirty="0">
                          <a:latin typeface="Arial"/>
                          <a:ea typeface="Calibri"/>
                          <a:cs typeface="Times New Roman"/>
                        </a:rPr>
                      </a:br>
                      <a:r>
                        <a:rPr lang="en-US" sz="2000" dirty="0">
                          <a:latin typeface="Arial"/>
                          <a:ea typeface="Calibri"/>
                          <a:cs typeface="Times New Roman"/>
                        </a:rPr>
                        <a:t>Latch-key kids</a:t>
                      </a:r>
                      <a:br>
                        <a:rPr lang="en-US" sz="2000" dirty="0">
                          <a:latin typeface="Arial"/>
                          <a:ea typeface="Calibri"/>
                          <a:cs typeface="Times New Roman"/>
                        </a:rPr>
                      </a:br>
                      <a:r>
                        <a:rPr lang="en-US" sz="2000" dirty="0" smtClean="0">
                          <a:latin typeface="Arial"/>
                          <a:ea typeface="Calibri"/>
                          <a:cs typeface="Times New Roman"/>
                        </a:rPr>
                        <a:t>Friend</a:t>
                      </a:r>
                      <a:r>
                        <a:rPr lang="en-US" sz="2000" baseline="0" dirty="0" smtClean="0">
                          <a:latin typeface="Arial"/>
                          <a:ea typeface="Calibri"/>
                          <a:cs typeface="Times New Roman"/>
                        </a:rPr>
                        <a:t> are </a:t>
                      </a:r>
                      <a:r>
                        <a:rPr lang="en-US" sz="2000" dirty="0" smtClean="0">
                          <a:latin typeface="Arial"/>
                          <a:ea typeface="Calibri"/>
                          <a:cs typeface="Times New Roman"/>
                        </a:rPr>
                        <a:t>not </a:t>
                      </a:r>
                      <a:r>
                        <a:rPr lang="en-US" sz="2000" dirty="0">
                          <a:latin typeface="Arial"/>
                          <a:ea typeface="Calibri"/>
                          <a:cs typeface="Times New Roman"/>
                        </a:rPr>
                        <a:t>family </a:t>
                      </a:r>
                    </a:p>
                  </a:txBody>
                  <a:tcPr marL="16510" marR="16510" marT="16510" marB="16510">
                    <a:lnL>
                      <a:noFill/>
                    </a:lnL>
                    <a:lnR>
                      <a:noFill/>
                    </a:lnR>
                    <a:lnT>
                      <a:noFill/>
                    </a:lnT>
                    <a:lnB>
                      <a:noFill/>
                    </a:lnB>
                  </a:tcPr>
                </a:tc>
                <a:tc>
                  <a:txBody>
                    <a:bodyPr/>
                    <a:lstStyle/>
                    <a:p>
                      <a:pPr marL="0" marR="0">
                        <a:lnSpc>
                          <a:spcPct val="115000"/>
                        </a:lnSpc>
                        <a:spcBef>
                          <a:spcPts val="0"/>
                        </a:spcBef>
                        <a:spcAft>
                          <a:spcPts val="1000"/>
                        </a:spcAft>
                      </a:pPr>
                      <a:r>
                        <a:rPr lang="en-US" sz="2000" b="1" dirty="0" smtClean="0">
                          <a:latin typeface="Arial"/>
                          <a:ea typeface="Calibri"/>
                          <a:cs typeface="Times New Roman"/>
                        </a:rPr>
                        <a:t>Millennials</a:t>
                      </a:r>
                    </a:p>
                    <a:p>
                      <a:pPr marL="0" marR="0">
                        <a:lnSpc>
                          <a:spcPct val="200000"/>
                        </a:lnSpc>
                        <a:spcBef>
                          <a:spcPts val="0"/>
                        </a:spcBef>
                        <a:spcAft>
                          <a:spcPts val="1000"/>
                        </a:spcAft>
                      </a:pPr>
                      <a:r>
                        <a:rPr lang="en-US" sz="2000" dirty="0" smtClean="0">
                          <a:solidFill>
                            <a:srgbClr val="FF0000"/>
                          </a:solidFill>
                          <a:latin typeface="Arial"/>
                          <a:ea typeface="Calibri"/>
                          <a:cs typeface="Times New Roman"/>
                        </a:rPr>
                        <a:t>Irrelevance </a:t>
                      </a:r>
                      <a:r>
                        <a:rPr lang="en-US" sz="2000" dirty="0">
                          <a:solidFill>
                            <a:srgbClr val="FF0000"/>
                          </a:solidFill>
                          <a:latin typeface="Arial"/>
                          <a:ea typeface="Calibri"/>
                          <a:cs typeface="Times New Roman"/>
                        </a:rPr>
                        <a:t>of institutions</a:t>
                      </a:r>
                      <a:r>
                        <a:rPr lang="en-US" sz="2000" dirty="0">
                          <a:latin typeface="Arial"/>
                          <a:ea typeface="Calibri"/>
                          <a:cs typeface="Times New Roman"/>
                        </a:rPr>
                        <a:t/>
                      </a:r>
                      <a:br>
                        <a:rPr lang="en-US" sz="2000" dirty="0">
                          <a:latin typeface="Arial"/>
                          <a:ea typeface="Calibri"/>
                          <a:cs typeface="Times New Roman"/>
                        </a:rPr>
                      </a:br>
                      <a:r>
                        <a:rPr lang="en-US" sz="2000" dirty="0">
                          <a:latin typeface="Arial"/>
                          <a:ea typeface="Calibri"/>
                          <a:cs typeface="Times New Roman"/>
                        </a:rPr>
                        <a:t>Internet</a:t>
                      </a:r>
                      <a:br>
                        <a:rPr lang="en-US" sz="2000" dirty="0">
                          <a:latin typeface="Arial"/>
                          <a:ea typeface="Calibri"/>
                          <a:cs typeface="Times New Roman"/>
                        </a:rPr>
                      </a:br>
                      <a:r>
                        <a:rPr lang="en-US" sz="2000" dirty="0">
                          <a:solidFill>
                            <a:srgbClr val="FF0000"/>
                          </a:solidFill>
                          <a:latin typeface="Arial"/>
                          <a:ea typeface="Calibri"/>
                          <a:cs typeface="Times New Roman"/>
                        </a:rPr>
                        <a:t>Assume technology</a:t>
                      </a:r>
                      <a:r>
                        <a:rPr lang="en-US" sz="2000" dirty="0">
                          <a:latin typeface="Arial"/>
                          <a:ea typeface="Calibri"/>
                          <a:cs typeface="Times New Roman"/>
                        </a:rPr>
                        <a:t/>
                      </a:r>
                      <a:br>
                        <a:rPr lang="en-US" sz="2000" dirty="0">
                          <a:latin typeface="Arial"/>
                          <a:ea typeface="Calibri"/>
                          <a:cs typeface="Times New Roman"/>
                        </a:rPr>
                      </a:br>
                      <a:r>
                        <a:rPr lang="en-US" sz="2000" dirty="0">
                          <a:latin typeface="Arial"/>
                          <a:ea typeface="Calibri"/>
                          <a:cs typeface="Times New Roman"/>
                        </a:rPr>
                        <a:t>Multitask fast</a:t>
                      </a:r>
                      <a:br>
                        <a:rPr lang="en-US" sz="2000" dirty="0">
                          <a:latin typeface="Arial"/>
                          <a:ea typeface="Calibri"/>
                          <a:cs typeface="Times New Roman"/>
                        </a:rPr>
                      </a:br>
                      <a:r>
                        <a:rPr lang="en-US" sz="2000" dirty="0">
                          <a:latin typeface="Arial"/>
                          <a:ea typeface="Calibri"/>
                          <a:cs typeface="Times New Roman"/>
                        </a:rPr>
                        <a:t>Nurtured</a:t>
                      </a:r>
                      <a:br>
                        <a:rPr lang="en-US" sz="2000" dirty="0">
                          <a:latin typeface="Arial"/>
                          <a:ea typeface="Calibri"/>
                          <a:cs typeface="Times New Roman"/>
                        </a:rPr>
                      </a:br>
                      <a:r>
                        <a:rPr lang="en-US" sz="2000" dirty="0">
                          <a:latin typeface="Arial"/>
                          <a:ea typeface="Calibri"/>
                          <a:cs typeface="Times New Roman"/>
                        </a:rPr>
                        <a:t>Friends = family </a:t>
                      </a:r>
                    </a:p>
                  </a:txBody>
                  <a:tcPr marL="16510" marR="16510" marT="16510" marB="16510">
                    <a:lnL>
                      <a:noFill/>
                    </a:lnL>
                    <a:lnR>
                      <a:noFill/>
                    </a:lnR>
                    <a:lnT>
                      <a:noFill/>
                    </a:lnT>
                    <a:lnB>
                      <a:noFill/>
                    </a:lnB>
                  </a:tcPr>
                </a:tc>
              </a:tr>
            </a:tbl>
          </a:graphicData>
        </a:graphic>
      </p:graphicFrame>
      <p:sp>
        <p:nvSpPr>
          <p:cNvPr id="10" name="TextBox 9"/>
          <p:cNvSpPr txBox="1"/>
          <p:nvPr/>
        </p:nvSpPr>
        <p:spPr>
          <a:xfrm>
            <a:off x="2286000" y="533400"/>
            <a:ext cx="5257800" cy="954107"/>
          </a:xfrm>
          <a:prstGeom prst="rect">
            <a:avLst/>
          </a:prstGeom>
          <a:noFill/>
        </p:spPr>
        <p:txBody>
          <a:bodyPr wrap="square" rtlCol="0">
            <a:spAutoFit/>
          </a:bodyPr>
          <a:lstStyle/>
          <a:p>
            <a:r>
              <a:rPr lang="en-US" sz="2800" dirty="0" smtClean="0"/>
              <a:t>How do they behave, and what do they believe?</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4524315"/>
          </a:xfrm>
          <a:prstGeom prst="rect">
            <a:avLst/>
          </a:prstGeom>
          <a:noFill/>
          <a:ln>
            <a:noFill/>
          </a:ln>
        </p:spPr>
        <p:txBody>
          <a:bodyPr wrap="square" rtlCol="0">
            <a:spAutoFit/>
          </a:bodyPr>
          <a:lstStyle/>
          <a:p>
            <a:pPr algn="ctr"/>
            <a:r>
              <a:rPr lang="en-US" sz="3600" b="1" dirty="0" smtClean="0">
                <a:ln>
                  <a:solidFill>
                    <a:schemeClr val="accent2">
                      <a:lumMod val="75000"/>
                      <a:alpha val="56000"/>
                    </a:schemeClr>
                  </a:solidFill>
                </a:ln>
                <a:solidFill>
                  <a:srgbClr val="00B050"/>
                </a:solidFill>
                <a:latin typeface="Arial" pitchFamily="34" charset="0"/>
                <a:cs typeface="Arial" pitchFamily="34" charset="0"/>
              </a:rPr>
              <a:t>With these behavioral profiles, why does Rotary have a hard time attracting Gen X/Millennials?</a:t>
            </a:r>
          </a:p>
          <a:p>
            <a:pPr algn="ctr"/>
            <a:endParaRPr lang="en-US" sz="24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a:pPr>
            <a:r>
              <a:rPr lang="en-US" sz="2600" dirty="0" smtClean="0">
                <a:ln>
                  <a:solidFill>
                    <a:schemeClr val="tx1"/>
                  </a:solidFill>
                </a:ln>
                <a:solidFill>
                  <a:srgbClr val="FF0000"/>
                </a:solidFill>
                <a:latin typeface="Arial" pitchFamily="34" charset="0"/>
                <a:cs typeface="Arial" pitchFamily="34" charset="0"/>
              </a:rPr>
              <a:t>They mistrust institutions or find them to be irrelevant.  We are an institution.</a:t>
            </a:r>
          </a:p>
          <a:p>
            <a:pPr marL="1200150" lvl="1" indent="-742950">
              <a:buFont typeface="+mj-lt"/>
              <a:buAutoNum type="arabicPeriod"/>
            </a:pPr>
            <a:r>
              <a:rPr lang="en-US" sz="2600" dirty="0" smtClean="0">
                <a:ln>
                  <a:solidFill>
                    <a:schemeClr val="tx1"/>
                  </a:solidFill>
                </a:ln>
                <a:solidFill>
                  <a:srgbClr val="FF0000"/>
                </a:solidFill>
                <a:latin typeface="Arial" pitchFamily="34" charset="0"/>
                <a:cs typeface="Arial" pitchFamily="34" charset="0"/>
              </a:rPr>
              <a:t>We do not use technology</a:t>
            </a:r>
            <a:r>
              <a:rPr lang="en-US" sz="2600" dirty="0">
                <a:ln>
                  <a:solidFill>
                    <a:schemeClr val="tx1"/>
                  </a:solidFill>
                </a:ln>
                <a:solidFill>
                  <a:srgbClr val="FF0000"/>
                </a:solidFill>
                <a:latin typeface="Arial" pitchFamily="34" charset="0"/>
                <a:cs typeface="Arial" pitchFamily="34" charset="0"/>
              </a:rPr>
              <a:t> </a:t>
            </a:r>
            <a:r>
              <a:rPr lang="en-US" sz="2600" dirty="0" smtClean="0">
                <a:ln>
                  <a:solidFill>
                    <a:schemeClr val="tx1"/>
                  </a:solidFill>
                </a:ln>
                <a:solidFill>
                  <a:srgbClr val="FF0000"/>
                </a:solidFill>
                <a:latin typeface="Arial" pitchFamily="34" charset="0"/>
                <a:cs typeface="Arial" pitchFamily="34" charset="0"/>
              </a:rPr>
              <a:t>well.</a:t>
            </a:r>
          </a:p>
          <a:p>
            <a:pPr marL="1200150" lvl="1" indent="-742950">
              <a:buFont typeface="+mj-lt"/>
              <a:buAutoNum type="arabicPeriod"/>
            </a:pPr>
            <a:r>
              <a:rPr lang="en-US" sz="2600" dirty="0" smtClean="0">
                <a:ln>
                  <a:solidFill>
                    <a:schemeClr val="tx1"/>
                  </a:solidFill>
                </a:ln>
                <a:solidFill>
                  <a:srgbClr val="FF0000"/>
                </a:solidFill>
                <a:latin typeface="Arial" pitchFamily="34" charset="0"/>
                <a:cs typeface="Arial" pitchFamily="34" charset="0"/>
              </a:rPr>
              <a:t>We struggle with diversity.</a:t>
            </a:r>
          </a:p>
          <a:p>
            <a:pPr marL="1200150" lvl="1" indent="-742950">
              <a:buFont typeface="+mj-lt"/>
              <a:buAutoNum type="arabicPeriod"/>
            </a:pPr>
            <a:r>
              <a:rPr lang="en-US" sz="2600" dirty="0" smtClean="0">
                <a:ln>
                  <a:solidFill>
                    <a:schemeClr val="tx1"/>
                  </a:solidFill>
                </a:ln>
                <a:solidFill>
                  <a:srgbClr val="FF0000"/>
                </a:solidFill>
                <a:latin typeface="Arial" pitchFamily="34" charset="0"/>
                <a:cs typeface="Arial" pitchFamily="34" charset="0"/>
              </a:rPr>
              <a:t>We have lots of “rules” that seem entrenched.</a:t>
            </a:r>
          </a:p>
          <a:p>
            <a:pPr marL="1200150" lvl="1" indent="-742950">
              <a:buFont typeface="+mj-lt"/>
              <a:buAutoNum type="arabicPeriod"/>
            </a:pPr>
            <a:r>
              <a:rPr lang="en-US" sz="2600" dirty="0" smtClean="0">
                <a:ln>
                  <a:solidFill>
                    <a:schemeClr val="tx1"/>
                  </a:solidFill>
                </a:ln>
                <a:solidFill>
                  <a:srgbClr val="FF0000"/>
                </a:solidFill>
                <a:latin typeface="Arial" pitchFamily="34" charset="0"/>
                <a:cs typeface="Arial" pitchFamily="34" charset="0"/>
              </a:rPr>
              <a:t>We engage in group oriented behavior.</a:t>
            </a:r>
            <a:endParaRPr lang="en-US" sz="2600" dirty="0">
              <a:ln>
                <a:solidFill>
                  <a:schemeClr val="tx1"/>
                </a:solidFill>
              </a:ln>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381000" y="609600"/>
            <a:ext cx="8305800" cy="5663089"/>
          </a:xfrm>
          <a:prstGeom prst="rect">
            <a:avLst/>
          </a:prstGeom>
          <a:noFill/>
          <a:ln>
            <a:noFill/>
          </a:ln>
        </p:spPr>
        <p:txBody>
          <a:bodyPr wrap="square" rtlCol="0">
            <a:spAutoFit/>
          </a:bodyPr>
          <a:lstStyle/>
          <a:p>
            <a:pPr algn="ctr"/>
            <a:r>
              <a:rPr lang="en-US" sz="3800" b="1" dirty="0" smtClean="0">
                <a:ln>
                  <a:solidFill>
                    <a:schemeClr val="accent2">
                      <a:lumMod val="75000"/>
                    </a:schemeClr>
                  </a:solidFill>
                </a:ln>
                <a:solidFill>
                  <a:srgbClr val="3C744B"/>
                </a:solidFill>
                <a:latin typeface="Arial" pitchFamily="34" charset="0"/>
                <a:cs typeface="Arial" pitchFamily="34" charset="0"/>
              </a:rPr>
              <a:t>Look at what Rotary does offer that is appealing to the </a:t>
            </a:r>
          </a:p>
          <a:p>
            <a:pPr algn="ctr"/>
            <a:r>
              <a:rPr lang="en-US" sz="3800" b="1" dirty="0" smtClean="0">
                <a:ln>
                  <a:solidFill>
                    <a:schemeClr val="accent2">
                      <a:lumMod val="75000"/>
                    </a:schemeClr>
                  </a:solidFill>
                </a:ln>
                <a:solidFill>
                  <a:srgbClr val="3C744B"/>
                </a:solidFill>
                <a:latin typeface="Arial" pitchFamily="34" charset="0"/>
                <a:cs typeface="Arial" pitchFamily="34" charset="0"/>
              </a:rPr>
              <a:t>Generation X/Millennial:</a:t>
            </a:r>
            <a:endParaRPr lang="en-US" sz="3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lnSpc>
                <a:spcPct val="150000"/>
              </a:lnSpc>
              <a:buFont typeface="+mj-lt"/>
              <a:buAutoNum type="arabicPeriod"/>
            </a:pPr>
            <a:r>
              <a:rPr lang="en-US" sz="2800" dirty="0" smtClean="0">
                <a:ln>
                  <a:solidFill>
                    <a:schemeClr val="accent2">
                      <a:lumMod val="75000"/>
                    </a:schemeClr>
                  </a:solidFill>
                </a:ln>
                <a:solidFill>
                  <a:srgbClr val="FFAA71"/>
                </a:solidFill>
                <a:latin typeface="Arial" pitchFamily="34" charset="0"/>
                <a:cs typeface="Arial" pitchFamily="34" charset="0"/>
              </a:rPr>
              <a:t>We are pragmatic and optimistic.</a:t>
            </a:r>
          </a:p>
          <a:p>
            <a:pPr marL="1200150" lvl="1" indent="-742950">
              <a:lnSpc>
                <a:spcPct val="150000"/>
              </a:lnSpc>
              <a:buFont typeface="+mj-lt"/>
              <a:buAutoNum type="arabicPeriod"/>
            </a:pPr>
            <a:r>
              <a:rPr lang="en-US" sz="2800" dirty="0" smtClean="0">
                <a:ln>
                  <a:solidFill>
                    <a:schemeClr val="accent2">
                      <a:lumMod val="75000"/>
                    </a:schemeClr>
                  </a:solidFill>
                </a:ln>
                <a:solidFill>
                  <a:srgbClr val="FFAA71"/>
                </a:solidFill>
                <a:latin typeface="Arial" pitchFamily="34" charset="0"/>
                <a:cs typeface="Arial" pitchFamily="34" charset="0"/>
              </a:rPr>
              <a:t>We offer a friend oriented experience which </a:t>
            </a:r>
            <a:r>
              <a:rPr lang="en-US" sz="2800" u="sng" dirty="0" smtClean="0">
                <a:ln>
                  <a:solidFill>
                    <a:schemeClr val="accent2">
                      <a:lumMod val="75000"/>
                    </a:schemeClr>
                  </a:solidFill>
                </a:ln>
                <a:solidFill>
                  <a:srgbClr val="FFAA71"/>
                </a:solidFill>
                <a:latin typeface="Arial" pitchFamily="34" charset="0"/>
                <a:cs typeface="Arial" pitchFamily="34" charset="0"/>
              </a:rPr>
              <a:t>can be </a:t>
            </a:r>
            <a:r>
              <a:rPr lang="en-US" sz="2800" dirty="0" smtClean="0">
                <a:ln>
                  <a:solidFill>
                    <a:schemeClr val="accent2">
                      <a:lumMod val="75000"/>
                    </a:schemeClr>
                  </a:solidFill>
                </a:ln>
                <a:solidFill>
                  <a:srgbClr val="FFAA71"/>
                </a:solidFill>
                <a:latin typeface="Arial" pitchFamily="34" charset="0"/>
                <a:cs typeface="Arial" pitchFamily="34" charset="0"/>
              </a:rPr>
              <a:t>structured and supportive.</a:t>
            </a:r>
          </a:p>
          <a:p>
            <a:pPr marL="1200150" lvl="1" indent="-742950">
              <a:lnSpc>
                <a:spcPct val="150000"/>
              </a:lnSpc>
              <a:buFont typeface="+mj-lt"/>
              <a:buAutoNum type="arabicPeriod"/>
            </a:pPr>
            <a:r>
              <a:rPr lang="en-US" sz="2800" dirty="0" smtClean="0">
                <a:ln>
                  <a:solidFill>
                    <a:schemeClr val="accent2">
                      <a:lumMod val="75000"/>
                    </a:schemeClr>
                  </a:solidFill>
                </a:ln>
                <a:solidFill>
                  <a:srgbClr val="FFAA71"/>
                </a:solidFill>
                <a:latin typeface="Arial" pitchFamily="34" charset="0"/>
                <a:cs typeface="Arial" pitchFamily="34" charset="0"/>
              </a:rPr>
              <a:t>We offer a place to learn and to both witness and practice “life”.</a:t>
            </a: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533400" y="1421011"/>
            <a:ext cx="8077200" cy="2769989"/>
          </a:xfrm>
          <a:prstGeom prst="rect">
            <a:avLst/>
          </a:prstGeom>
          <a:noFill/>
          <a:ln>
            <a:noFill/>
          </a:ln>
        </p:spPr>
        <p:txBody>
          <a:bodyPr wrap="square" rtlCol="0">
            <a:spAutoFit/>
          </a:bodyPr>
          <a:lstStyle/>
          <a:p>
            <a:pPr algn="ctr"/>
            <a:r>
              <a:rPr lang="en-US" sz="3800" b="1" dirty="0" smtClean="0">
                <a:ln>
                  <a:solidFill>
                    <a:schemeClr val="accent2">
                      <a:lumMod val="75000"/>
                      <a:alpha val="56000"/>
                    </a:schemeClr>
                  </a:solidFill>
                </a:ln>
                <a:solidFill>
                  <a:srgbClr val="FFAA71"/>
                </a:solidFill>
                <a:latin typeface="Arial" pitchFamily="34" charset="0"/>
                <a:cs typeface="Arial" pitchFamily="34" charset="0"/>
              </a:rPr>
              <a:t>And, we have a core value which can be the instrument of our future membership success:</a:t>
            </a:r>
          </a:p>
          <a:p>
            <a:pPr algn="ctr"/>
            <a:r>
              <a:rPr lang="en-US" sz="6000" b="1" i="1" dirty="0" smtClean="0">
                <a:ln>
                  <a:solidFill>
                    <a:schemeClr val="accent2">
                      <a:lumMod val="75000"/>
                    </a:schemeClr>
                  </a:solidFill>
                </a:ln>
                <a:solidFill>
                  <a:srgbClr val="FF0000"/>
                </a:solidFill>
                <a:latin typeface="Arial" pitchFamily="34" charset="0"/>
                <a:cs typeface="Arial" pitchFamily="34" charset="0"/>
              </a:rPr>
              <a:t>Service To Others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3323987"/>
          </a:xfrm>
          <a:prstGeom prst="rect">
            <a:avLst/>
          </a:prstGeom>
          <a:noFill/>
          <a:ln>
            <a:noFill/>
          </a:ln>
        </p:spPr>
        <p:txBody>
          <a:bodyPr wrap="square" rtlCol="0">
            <a:spAutoFit/>
          </a:bodyPr>
          <a:lstStyle/>
          <a:p>
            <a:pPr algn="ctr"/>
            <a:r>
              <a:rPr lang="en-US" sz="4800" b="1" dirty="0" smtClean="0">
                <a:ln>
                  <a:solidFill>
                    <a:schemeClr val="accent2">
                      <a:lumMod val="75000"/>
                    </a:schemeClr>
                  </a:solidFill>
                </a:ln>
                <a:solidFill>
                  <a:srgbClr val="FFAA71"/>
                </a:solidFill>
                <a:latin typeface="Arial" pitchFamily="34" charset="0"/>
                <a:cs typeface="Arial" pitchFamily="34" charset="0"/>
              </a:rPr>
              <a:t>Gen X and Millennials believe in service…</a:t>
            </a:r>
          </a:p>
          <a:p>
            <a:pPr algn="ctr"/>
            <a:endParaRPr lang="en-US" sz="3800" b="1" dirty="0" smtClean="0">
              <a:ln>
                <a:solidFill>
                  <a:schemeClr val="accent2">
                    <a:lumMod val="75000"/>
                  </a:schemeClr>
                </a:solidFill>
              </a:ln>
              <a:solidFill>
                <a:srgbClr val="FFAA71"/>
              </a:solidFill>
              <a:latin typeface="Arial" pitchFamily="34" charset="0"/>
              <a:cs typeface="Arial" pitchFamily="34" charset="0"/>
            </a:endParaRPr>
          </a:p>
          <a:p>
            <a:pPr algn="ctr"/>
            <a:endParaRPr lang="en-US" sz="3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533400" y="1371600"/>
            <a:ext cx="8077200" cy="3323987"/>
          </a:xfrm>
          <a:prstGeom prst="rect">
            <a:avLst/>
          </a:prstGeom>
          <a:noFill/>
          <a:ln>
            <a:noFill/>
          </a:ln>
        </p:spPr>
        <p:txBody>
          <a:bodyPr wrap="square" rtlCol="0">
            <a:spAutoFit/>
          </a:bodyPr>
          <a:lstStyle/>
          <a:p>
            <a:pPr algn="ctr"/>
            <a:r>
              <a:rPr lang="en-US" sz="4800" b="1" dirty="0" smtClean="0">
                <a:ln>
                  <a:solidFill>
                    <a:schemeClr val="accent2">
                      <a:lumMod val="75000"/>
                    </a:schemeClr>
                  </a:solidFill>
                </a:ln>
                <a:solidFill>
                  <a:srgbClr val="FFAA71"/>
                </a:solidFill>
                <a:latin typeface="Arial" pitchFamily="34" charset="0"/>
                <a:cs typeface="Arial" pitchFamily="34" charset="0"/>
              </a:rPr>
              <a:t>Gen X and Millennials believe in service…</a:t>
            </a:r>
          </a:p>
          <a:p>
            <a:pPr algn="ctr"/>
            <a:endParaRPr lang="en-US" sz="3800" b="1" dirty="0" smtClean="0">
              <a:ln>
                <a:solidFill>
                  <a:schemeClr val="accent2">
                    <a:lumMod val="75000"/>
                  </a:schemeClr>
                </a:solidFill>
              </a:ln>
              <a:solidFill>
                <a:srgbClr val="FFAA71"/>
              </a:solidFill>
              <a:latin typeface="Arial" pitchFamily="34" charset="0"/>
              <a:cs typeface="Arial" pitchFamily="34" charset="0"/>
            </a:endParaRPr>
          </a:p>
          <a:p>
            <a:pPr algn="ctr"/>
            <a:r>
              <a:rPr lang="en-US" sz="3800" b="1" dirty="0" smtClean="0">
                <a:ln>
                  <a:solidFill>
                    <a:schemeClr val="accent2">
                      <a:lumMod val="75000"/>
                    </a:schemeClr>
                  </a:solidFill>
                </a:ln>
                <a:solidFill>
                  <a:srgbClr val="FF0000"/>
                </a:solidFill>
                <a:latin typeface="Arial" pitchFamily="34" charset="0"/>
                <a:cs typeface="Arial" pitchFamily="34" charset="0"/>
              </a:rPr>
              <a:t>…but not the way we offer it.</a:t>
            </a:r>
            <a:endParaRPr lang="en-US" sz="2800" b="1" dirty="0" smtClean="0">
              <a:ln>
                <a:solidFill>
                  <a:schemeClr val="accent2">
                    <a:lumMod val="75000"/>
                  </a:schemeClr>
                </a:solidFill>
              </a:ln>
              <a:solidFill>
                <a:srgbClr val="FF0000"/>
              </a:solidFill>
              <a:latin typeface="Arial" pitchFamily="34" charset="0"/>
              <a:cs typeface="Arial" pitchFamily="34" charset="0"/>
            </a:endParaRP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4770537"/>
          </a:xfrm>
          <a:prstGeom prst="rect">
            <a:avLst/>
          </a:prstGeom>
          <a:noFill/>
          <a:ln>
            <a:noFill/>
          </a:ln>
        </p:spPr>
        <p:txBody>
          <a:bodyPr wrap="square" rtlCol="0">
            <a:spAutoFit/>
          </a:bodyPr>
          <a:lstStyle/>
          <a:p>
            <a:pPr marL="742950" indent="-742950" algn="ctr"/>
            <a:r>
              <a:rPr lang="en-US" sz="3800" b="1" dirty="0" smtClean="0">
                <a:ln>
                  <a:solidFill>
                    <a:schemeClr val="accent2">
                      <a:lumMod val="75000"/>
                    </a:schemeClr>
                  </a:solidFill>
                </a:ln>
                <a:solidFill>
                  <a:srgbClr val="FFAA71"/>
                </a:solidFill>
                <a:latin typeface="Arial" pitchFamily="34" charset="0"/>
                <a:cs typeface="Arial" pitchFamily="34" charset="0"/>
              </a:rPr>
              <a:t>Gen X, Millennials, and Service</a:t>
            </a:r>
          </a:p>
          <a:p>
            <a:pPr marL="742950" indent="-742950" algn="ctr"/>
            <a:endParaRPr lang="en-US" sz="3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a:pPr>
            <a:r>
              <a:rPr lang="en-US" sz="2800" b="1" dirty="0" smtClean="0">
                <a:ln>
                  <a:solidFill>
                    <a:schemeClr val="accent2">
                      <a:lumMod val="75000"/>
                      <a:alpha val="42000"/>
                    </a:schemeClr>
                  </a:solidFill>
                </a:ln>
                <a:solidFill>
                  <a:schemeClr val="accent2"/>
                </a:solidFill>
                <a:latin typeface="Arial" pitchFamily="34" charset="0"/>
                <a:cs typeface="Arial" pitchFamily="34" charset="0"/>
              </a:rPr>
              <a:t>In 2012, 73% of Millennials volunteered for an NFP.</a:t>
            </a:r>
          </a:p>
          <a:p>
            <a:pPr marL="1200150" lvl="1" indent="-742950">
              <a:buFont typeface="+mj-lt"/>
              <a:buAutoNum type="arabicPeriod"/>
            </a:pPr>
            <a:r>
              <a:rPr lang="en-US" sz="2800" b="1" dirty="0" smtClean="0">
                <a:ln>
                  <a:solidFill>
                    <a:schemeClr val="accent2">
                      <a:lumMod val="75000"/>
                      <a:alpha val="42000"/>
                    </a:schemeClr>
                  </a:solidFill>
                </a:ln>
                <a:solidFill>
                  <a:schemeClr val="accent2"/>
                </a:solidFill>
                <a:latin typeface="Arial" pitchFamily="34" charset="0"/>
                <a:cs typeface="Arial" pitchFamily="34" charset="0"/>
              </a:rPr>
              <a:t>4 of 5 said they did so for “the cause”.</a:t>
            </a:r>
          </a:p>
          <a:p>
            <a:pPr marL="1200150" lvl="1" indent="-742950">
              <a:buFont typeface="+mj-lt"/>
              <a:buAutoNum type="arabicPeriod"/>
            </a:pPr>
            <a:r>
              <a:rPr lang="en-US" sz="2800" b="1" dirty="0" smtClean="0">
                <a:ln>
                  <a:solidFill>
                    <a:schemeClr val="accent2">
                      <a:lumMod val="75000"/>
                      <a:alpha val="42000"/>
                    </a:schemeClr>
                  </a:solidFill>
                </a:ln>
                <a:solidFill>
                  <a:schemeClr val="accent2"/>
                </a:solidFill>
                <a:latin typeface="Arial" pitchFamily="34" charset="0"/>
                <a:cs typeface="Arial" pitchFamily="34" charset="0"/>
              </a:rPr>
              <a:t>More than half said they were motivated in part by the chance to meet “like minded” volunteers.</a:t>
            </a:r>
          </a:p>
          <a:p>
            <a:pPr marL="1200150" lvl="1" indent="-742950">
              <a:buFont typeface="+mj-lt"/>
              <a:buAutoNum type="arabicPeriod"/>
            </a:pPr>
            <a:r>
              <a:rPr lang="en-US" sz="2800" b="1" dirty="0" smtClean="0">
                <a:ln>
                  <a:solidFill>
                    <a:schemeClr val="accent2">
                      <a:lumMod val="75000"/>
                      <a:alpha val="42000"/>
                    </a:schemeClr>
                  </a:solidFill>
                </a:ln>
                <a:solidFill>
                  <a:schemeClr val="accent2"/>
                </a:solidFill>
                <a:latin typeface="Arial" pitchFamily="34" charset="0"/>
                <a:cs typeface="Arial" pitchFamily="34" charset="0"/>
              </a:rPr>
              <a:t>83% donated to an NFP in 2012.</a:t>
            </a:r>
          </a:p>
          <a:p>
            <a:pPr marL="1200150" lvl="1" indent="-742950">
              <a:buFont typeface="+mj-lt"/>
              <a:buAutoNum type="arabicPeriod"/>
            </a:pPr>
            <a:endParaRPr lang="en-US" sz="32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6155531"/>
          </a:xfrm>
          <a:prstGeom prst="rect">
            <a:avLst/>
          </a:prstGeom>
          <a:noFill/>
          <a:ln>
            <a:noFill/>
          </a:ln>
        </p:spPr>
        <p:txBody>
          <a:bodyPr wrap="square" rtlCol="0">
            <a:spAutoFit/>
          </a:bodyPr>
          <a:lstStyle/>
          <a:p>
            <a:pPr>
              <a:lnSpc>
                <a:spcPct val="150000"/>
              </a:lnSpc>
            </a:pPr>
            <a:r>
              <a:rPr lang="en-US" sz="2800" dirty="0" smtClean="0"/>
              <a:t>“Young </a:t>
            </a:r>
            <a:r>
              <a:rPr lang="en-US" sz="2800" dirty="0"/>
              <a:t>people value </a:t>
            </a:r>
            <a:r>
              <a:rPr lang="en-US" sz="2800" b="1" dirty="0">
                <a:solidFill>
                  <a:srgbClr val="FF0000"/>
                </a:solidFill>
              </a:rPr>
              <a:t>causes</a:t>
            </a:r>
            <a:r>
              <a:rPr lang="en-US" sz="2800" dirty="0"/>
              <a:t> over specific organizations. They want to be involved in eradicating global poverty, combating human trafficking, or cleaning up a local watershed. It’s not just about joining the Kiwanis Club or the Elks </a:t>
            </a:r>
            <a:r>
              <a:rPr lang="en-US" sz="2800" dirty="0" smtClean="0"/>
              <a:t>Lodge…</a:t>
            </a:r>
          </a:p>
          <a:p>
            <a:pPr>
              <a:lnSpc>
                <a:spcPct val="150000"/>
              </a:lnSpc>
            </a:pPr>
            <a:endParaRPr lang="en-US" sz="2800" b="1" dirty="0" smtClean="0">
              <a:solidFill>
                <a:srgbClr val="FF0000"/>
              </a:solidFill>
            </a:endParaRPr>
          </a:p>
          <a:p>
            <a:pPr>
              <a:lnSpc>
                <a:spcPct val="150000"/>
              </a:lnSpc>
            </a:pPr>
            <a:r>
              <a:rPr lang="en-US" sz="1600" b="1" dirty="0" smtClean="0"/>
              <a:t>*Case Foundation, 2013 Millennial Impact Report, fourth annual</a:t>
            </a:r>
            <a:endParaRPr lang="en-US" sz="1600" b="1" dirty="0"/>
          </a:p>
          <a:p>
            <a:endParaRPr lang="en-US" sz="3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5509200"/>
          </a:xfrm>
          <a:prstGeom prst="rect">
            <a:avLst/>
          </a:prstGeom>
          <a:noFill/>
          <a:ln>
            <a:noFill/>
          </a:ln>
        </p:spPr>
        <p:txBody>
          <a:bodyPr wrap="square" rtlCol="0">
            <a:spAutoFit/>
          </a:bodyPr>
          <a:lstStyle/>
          <a:p>
            <a:pPr>
              <a:lnSpc>
                <a:spcPct val="150000"/>
              </a:lnSpc>
            </a:pPr>
            <a:r>
              <a:rPr lang="en-US" sz="2800" dirty="0" smtClean="0"/>
              <a:t>…</a:t>
            </a:r>
            <a:r>
              <a:rPr lang="en-US" sz="2800" b="1" dirty="0" smtClean="0">
                <a:solidFill>
                  <a:srgbClr val="FF0000"/>
                </a:solidFill>
              </a:rPr>
              <a:t>While </a:t>
            </a:r>
            <a:r>
              <a:rPr lang="en-US" sz="2800" b="1" dirty="0">
                <a:solidFill>
                  <a:srgbClr val="FF0000"/>
                </a:solidFill>
              </a:rPr>
              <a:t>previous generations joined clubs and organizations first, and only then discovered ways to serve, today’s young Americans see a problem first and then look for a way to solve it</a:t>
            </a:r>
            <a:r>
              <a:rPr lang="en-US" sz="2800" b="1" dirty="0" smtClean="0">
                <a:solidFill>
                  <a:srgbClr val="FF0000"/>
                </a:solidFill>
              </a:rPr>
              <a:t>.”*</a:t>
            </a:r>
          </a:p>
          <a:p>
            <a:pPr>
              <a:lnSpc>
                <a:spcPct val="150000"/>
              </a:lnSpc>
            </a:pPr>
            <a:endParaRPr lang="en-US" sz="2800" b="1" dirty="0" smtClean="0">
              <a:solidFill>
                <a:srgbClr val="FF0000"/>
              </a:solidFill>
            </a:endParaRPr>
          </a:p>
          <a:p>
            <a:pPr>
              <a:lnSpc>
                <a:spcPct val="150000"/>
              </a:lnSpc>
            </a:pPr>
            <a:r>
              <a:rPr lang="en-US" sz="1600" b="1" dirty="0" smtClean="0"/>
              <a:t>*Case Foundation, 2013 Millennial Impact Report, fourth annual</a:t>
            </a:r>
            <a:endParaRPr lang="en-US" sz="1600" b="1" dirty="0"/>
          </a:p>
          <a:p>
            <a:endParaRPr lang="en-US" sz="3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4185761"/>
          </a:xfrm>
          <a:prstGeom prst="rect">
            <a:avLst/>
          </a:prstGeom>
          <a:noFill/>
          <a:ln>
            <a:noFill/>
          </a:ln>
        </p:spPr>
        <p:txBody>
          <a:bodyPr wrap="square" rtlCol="0">
            <a:spAutoFit/>
          </a:bodyPr>
          <a:lstStyle/>
          <a:p>
            <a:r>
              <a:rPr lang="en-US" sz="3800" b="1" dirty="0" smtClean="0">
                <a:ln>
                  <a:solidFill>
                    <a:schemeClr val="accent2">
                      <a:lumMod val="75000"/>
                      <a:alpha val="51000"/>
                    </a:schemeClr>
                  </a:solidFill>
                </a:ln>
                <a:solidFill>
                  <a:srgbClr val="FFAA71"/>
                </a:solidFill>
                <a:latin typeface="Arial" pitchFamily="34" charset="0"/>
                <a:cs typeface="Arial" pitchFamily="34" charset="0"/>
              </a:rPr>
              <a:t>How do these generations seek and find the problem solving organizations of their choice?</a:t>
            </a:r>
          </a:p>
          <a:p>
            <a:endParaRPr lang="en-US" sz="3800" b="1" dirty="0" smtClean="0">
              <a:ln>
                <a:solidFill>
                  <a:schemeClr val="accent2">
                    <a:lumMod val="75000"/>
                  </a:schemeClr>
                </a:solidFill>
              </a:ln>
              <a:solidFill>
                <a:srgbClr val="FFAA71"/>
              </a:solidFill>
              <a:latin typeface="Arial" pitchFamily="34" charset="0"/>
              <a:cs typeface="Arial" pitchFamily="34" charset="0"/>
            </a:endParaRPr>
          </a:p>
          <a:p>
            <a:r>
              <a:rPr lang="en-US" sz="3800" b="1" dirty="0" smtClean="0">
                <a:ln>
                  <a:solidFill>
                    <a:schemeClr val="tx1">
                      <a:alpha val="50000"/>
                    </a:schemeClr>
                  </a:solidFill>
                </a:ln>
                <a:solidFill>
                  <a:srgbClr val="00B050"/>
                </a:solidFill>
                <a:latin typeface="Arial" pitchFamily="34" charset="0"/>
                <a:cs typeface="Arial" pitchFamily="34" charset="0"/>
              </a:rPr>
              <a:t>Of course… through the palm of their hand… the internet!</a:t>
            </a:r>
            <a:endParaRPr lang="en-US" sz="2800" b="1" dirty="0" smtClean="0">
              <a:ln>
                <a:solidFill>
                  <a:schemeClr val="tx1">
                    <a:alpha val="50000"/>
                  </a:schemeClr>
                </a:solidFill>
              </a:ln>
              <a:solidFill>
                <a:srgbClr val="00B050"/>
              </a:solidFill>
              <a:latin typeface="Arial" pitchFamily="34" charset="0"/>
              <a:cs typeface="Arial" pitchFamily="34" charset="0"/>
            </a:endParaRP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5201424"/>
          </a:xfrm>
          <a:prstGeom prst="rect">
            <a:avLst/>
          </a:prstGeom>
          <a:noFill/>
          <a:ln>
            <a:noFill/>
          </a:ln>
        </p:spPr>
        <p:txBody>
          <a:bodyPr wrap="square" rtlCol="0">
            <a:spAutoFit/>
          </a:bodyPr>
          <a:lstStyle/>
          <a:p>
            <a:pPr lvl="1">
              <a:lnSpc>
                <a:spcPct val="150000"/>
              </a:lnSpc>
              <a:buFont typeface="Arial" pitchFamily="34" charset="0"/>
              <a:buChar char="•"/>
            </a:pPr>
            <a:r>
              <a:rPr lang="en-US" sz="2800" b="1" dirty="0" smtClean="0">
                <a:ln>
                  <a:solidFill>
                    <a:schemeClr val="tx1">
                      <a:alpha val="49000"/>
                    </a:schemeClr>
                  </a:solidFill>
                </a:ln>
                <a:solidFill>
                  <a:srgbClr val="00B050"/>
                </a:solidFill>
                <a:latin typeface="Arial" pitchFamily="34" charset="0"/>
                <a:cs typeface="Arial" pitchFamily="34" charset="0"/>
              </a:rPr>
              <a:t>More than half follow 1-5 organizations 	through social media.</a:t>
            </a:r>
          </a:p>
          <a:p>
            <a:pPr lvl="1">
              <a:lnSpc>
                <a:spcPct val="150000"/>
              </a:lnSpc>
              <a:buFont typeface="Arial" pitchFamily="34" charset="0"/>
              <a:buChar char="•"/>
            </a:pPr>
            <a:r>
              <a:rPr lang="en-US" sz="2800" b="1" dirty="0" smtClean="0">
                <a:ln>
                  <a:solidFill>
                    <a:schemeClr val="tx1">
                      <a:alpha val="49000"/>
                    </a:schemeClr>
                  </a:solidFill>
                </a:ln>
                <a:solidFill>
                  <a:srgbClr val="00B050"/>
                </a:solidFill>
                <a:latin typeface="Arial" pitchFamily="34" charset="0"/>
                <a:cs typeface="Arial" pitchFamily="34" charset="0"/>
              </a:rPr>
              <a:t>2/3 subscribe to email newsletters.</a:t>
            </a:r>
          </a:p>
          <a:p>
            <a:pPr lvl="1">
              <a:lnSpc>
                <a:spcPct val="150000"/>
              </a:lnSpc>
              <a:buFont typeface="Arial" pitchFamily="34" charset="0"/>
              <a:buChar char="•"/>
            </a:pPr>
            <a:r>
              <a:rPr lang="en-US" sz="2800" b="1" dirty="0" smtClean="0">
                <a:ln>
                  <a:solidFill>
                    <a:schemeClr val="tx1">
                      <a:alpha val="49000"/>
                    </a:schemeClr>
                  </a:solidFill>
                </a:ln>
                <a:solidFill>
                  <a:srgbClr val="00B050"/>
                </a:solidFill>
                <a:latin typeface="Arial" pitchFamily="34" charset="0"/>
                <a:cs typeface="Arial" pitchFamily="34" charset="0"/>
              </a:rPr>
              <a:t>Relevancy to “the cause” is the how social 	media content is judged.  </a:t>
            </a:r>
          </a:p>
          <a:p>
            <a:pPr lvl="1">
              <a:lnSpc>
                <a:spcPct val="150000"/>
              </a:lnSpc>
              <a:buFont typeface="Arial" pitchFamily="34" charset="0"/>
              <a:buChar char="•"/>
            </a:pPr>
            <a:r>
              <a:rPr lang="en-US" sz="2800" b="1" dirty="0" smtClean="0">
                <a:ln>
                  <a:solidFill>
                    <a:schemeClr val="tx1">
                      <a:alpha val="49000"/>
                    </a:schemeClr>
                  </a:solidFill>
                </a:ln>
                <a:solidFill>
                  <a:srgbClr val="00B050"/>
                </a:solidFill>
                <a:latin typeface="Arial" pitchFamily="34" charset="0"/>
                <a:cs typeface="Arial" pitchFamily="34" charset="0"/>
              </a:rPr>
              <a:t>71% say that the primary email annoyance 	is irrelevance and too many solicitations.    </a:t>
            </a:r>
          </a:p>
          <a:p>
            <a:pPr marL="1200150" lvl="1" indent="-742950"/>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5940088"/>
          </a:xfrm>
          <a:prstGeom prst="rect">
            <a:avLst/>
          </a:prstGeom>
          <a:noFill/>
          <a:ln>
            <a:noFill/>
          </a:ln>
        </p:spPr>
        <p:txBody>
          <a:bodyPr wrap="square" rtlCol="0">
            <a:spAutoFit/>
          </a:bodyPr>
          <a:lstStyle/>
          <a:p>
            <a:pPr>
              <a:lnSpc>
                <a:spcPct val="150000"/>
              </a:lnSpc>
            </a:pPr>
            <a:r>
              <a:rPr lang="en-US" sz="2800" dirty="0"/>
              <a:t>For Millennials, the internet is a far wider portal to the community than service clubs and fraternal groups, but young volunteers </a:t>
            </a:r>
            <a:r>
              <a:rPr lang="en-US" sz="2800" b="1" dirty="0">
                <a:solidFill>
                  <a:srgbClr val="FF0000"/>
                </a:solidFill>
              </a:rPr>
              <a:t>do value networking in the midst of </a:t>
            </a:r>
            <a:r>
              <a:rPr lang="en-US" sz="2800" b="1" dirty="0" smtClean="0">
                <a:solidFill>
                  <a:srgbClr val="FF0000"/>
                </a:solidFill>
              </a:rPr>
              <a:t>service</a:t>
            </a:r>
            <a:r>
              <a:rPr lang="en-US" sz="2800" dirty="0" smtClean="0"/>
              <a:t>….</a:t>
            </a:r>
          </a:p>
          <a:p>
            <a:pPr>
              <a:lnSpc>
                <a:spcPct val="150000"/>
              </a:lnSpc>
            </a:pPr>
            <a:endParaRPr lang="en-US" sz="2800" dirty="0" smtClean="0"/>
          </a:p>
          <a:p>
            <a:pPr>
              <a:lnSpc>
                <a:spcPct val="150000"/>
              </a:lnSpc>
            </a:pPr>
            <a:r>
              <a:rPr lang="en-US" sz="1600" b="1" dirty="0" smtClean="0"/>
              <a:t>*Case Foundation, 2013 Millennial Impact Report, fourth annual</a:t>
            </a:r>
          </a:p>
          <a:p>
            <a:endParaRPr lang="en-US" sz="2800" dirty="0"/>
          </a:p>
          <a:p>
            <a:endParaRPr lang="en-US" sz="3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381000"/>
            <a:ext cx="8077200" cy="7232749"/>
          </a:xfrm>
          <a:prstGeom prst="rect">
            <a:avLst/>
          </a:prstGeom>
          <a:noFill/>
          <a:ln>
            <a:noFill/>
          </a:ln>
        </p:spPr>
        <p:txBody>
          <a:bodyPr wrap="square" rtlCol="0">
            <a:spAutoFit/>
          </a:bodyPr>
          <a:lstStyle/>
          <a:p>
            <a:pPr>
              <a:lnSpc>
                <a:spcPct val="150000"/>
              </a:lnSpc>
            </a:pPr>
            <a:r>
              <a:rPr lang="en-US" sz="2800" dirty="0" smtClean="0"/>
              <a:t>Almost </a:t>
            </a:r>
            <a:r>
              <a:rPr lang="en-US" sz="2800" dirty="0"/>
              <a:t>72 percent of respondents expressed interest in joining a young nonprofit professional group. Chambers of Commerce, United Ways, and </a:t>
            </a:r>
            <a:r>
              <a:rPr lang="en-US" sz="2800" dirty="0">
                <a:solidFill>
                  <a:srgbClr val="FF0000"/>
                </a:solidFill>
              </a:rPr>
              <a:t>Rotary Clubs </a:t>
            </a:r>
            <a:r>
              <a:rPr lang="en-US" sz="2800" dirty="0"/>
              <a:t>should look to engage young people in combined service and networking activities</a:t>
            </a:r>
            <a:r>
              <a:rPr lang="en-US" sz="2800" dirty="0" smtClean="0"/>
              <a:t>.*</a:t>
            </a:r>
          </a:p>
          <a:p>
            <a:pPr>
              <a:lnSpc>
                <a:spcPct val="150000"/>
              </a:lnSpc>
            </a:pPr>
            <a:endParaRPr lang="en-US" sz="2800" dirty="0" smtClean="0"/>
          </a:p>
          <a:p>
            <a:pPr>
              <a:lnSpc>
                <a:spcPct val="150000"/>
              </a:lnSpc>
            </a:pPr>
            <a:r>
              <a:rPr lang="en-US" sz="1600" b="1" dirty="0" smtClean="0"/>
              <a:t>*Case Foundation, 2013 Millennial Impact Report, fourth annual</a:t>
            </a:r>
          </a:p>
          <a:p>
            <a:endParaRPr lang="en-US" sz="2800" dirty="0"/>
          </a:p>
          <a:p>
            <a:endParaRPr lang="en-US" sz="3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4862870"/>
          </a:xfrm>
          <a:prstGeom prst="rect">
            <a:avLst/>
          </a:prstGeom>
          <a:noFill/>
          <a:ln>
            <a:noFill/>
          </a:ln>
        </p:spPr>
        <p:txBody>
          <a:bodyPr wrap="square" rtlCol="0">
            <a:spAutoFit/>
          </a:bodyPr>
          <a:lstStyle/>
          <a:p>
            <a:r>
              <a:rPr lang="en-US" sz="3800" b="1" dirty="0" smtClean="0">
                <a:ln>
                  <a:solidFill>
                    <a:schemeClr val="tx1">
                      <a:alpha val="48000"/>
                    </a:schemeClr>
                  </a:solidFill>
                </a:ln>
                <a:solidFill>
                  <a:srgbClr val="FFAA71"/>
                </a:solidFill>
                <a:latin typeface="Arial" pitchFamily="34" charset="0"/>
                <a:cs typeface="Arial" pitchFamily="34" charset="0"/>
              </a:rPr>
              <a:t>When it comes to our service projects, let’s match young professionals by their skills!</a:t>
            </a:r>
          </a:p>
          <a:p>
            <a:endParaRPr lang="en-US" sz="3800" b="1" dirty="0" smtClean="0">
              <a:ln>
                <a:solidFill>
                  <a:schemeClr val="tx1">
                    <a:alpha val="48000"/>
                  </a:schemeClr>
                </a:solidFill>
              </a:ln>
              <a:solidFill>
                <a:srgbClr val="FFAA71"/>
              </a:solidFill>
              <a:latin typeface="Arial" pitchFamily="34" charset="0"/>
              <a:cs typeface="Arial" pitchFamily="34" charset="0"/>
            </a:endParaRPr>
          </a:p>
          <a:p>
            <a:pPr marL="1200150" lvl="1" indent="-742950">
              <a:buFont typeface="Arial" pitchFamily="34" charset="0"/>
              <a:buChar char="•"/>
            </a:pPr>
            <a:r>
              <a:rPr lang="en-US" sz="3000" b="1" dirty="0" smtClean="0">
                <a:ln>
                  <a:solidFill>
                    <a:schemeClr val="tx1">
                      <a:alpha val="48000"/>
                    </a:schemeClr>
                  </a:solidFill>
                </a:ln>
                <a:solidFill>
                  <a:srgbClr val="FFAA71"/>
                </a:solidFill>
                <a:latin typeface="Arial" pitchFamily="34" charset="0"/>
                <a:cs typeface="Arial" pitchFamily="34" charset="0"/>
              </a:rPr>
              <a:t>42% of those surveyed said their motivation for getting involved with an organization was the chance to share their skills and expertise.</a:t>
            </a: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4216539"/>
          </a:xfrm>
          <a:prstGeom prst="rect">
            <a:avLst/>
          </a:prstGeom>
          <a:noFill/>
          <a:ln>
            <a:noFill/>
          </a:ln>
        </p:spPr>
        <p:txBody>
          <a:bodyPr wrap="square" rtlCol="0">
            <a:spAutoFit/>
          </a:bodyPr>
          <a:lstStyle/>
          <a:p>
            <a:r>
              <a:rPr lang="en-US" sz="3800" b="1" dirty="0" smtClean="0">
                <a:ln>
                  <a:solidFill>
                    <a:schemeClr val="accent2">
                      <a:lumMod val="75000"/>
                      <a:alpha val="45000"/>
                    </a:schemeClr>
                  </a:solidFill>
                </a:ln>
                <a:solidFill>
                  <a:srgbClr val="00B050"/>
                </a:solidFill>
                <a:latin typeface="Arial" pitchFamily="34" charset="0"/>
                <a:cs typeface="Arial" pitchFamily="34" charset="0"/>
              </a:rPr>
              <a:t>And, let’s organize our service projects to reflect the WAY that YP’s prefer to engage in service:</a:t>
            </a:r>
          </a:p>
          <a:p>
            <a:endParaRPr lang="en-US" sz="1400" b="1" dirty="0" smtClean="0">
              <a:ln>
                <a:solidFill>
                  <a:schemeClr val="accent2">
                    <a:lumMod val="75000"/>
                    <a:alpha val="45000"/>
                  </a:schemeClr>
                </a:solidFill>
              </a:ln>
              <a:solidFill>
                <a:srgbClr val="00B050"/>
              </a:solidFill>
              <a:latin typeface="Arial" pitchFamily="34" charset="0"/>
              <a:cs typeface="Arial" pitchFamily="34" charset="0"/>
            </a:endParaRPr>
          </a:p>
          <a:p>
            <a:pPr marL="1200150" lvl="1" indent="-742950">
              <a:buFont typeface="Arial" pitchFamily="34" charset="0"/>
              <a:buChar char="•"/>
            </a:pPr>
            <a:r>
              <a:rPr lang="en-US" sz="2800" b="1" dirty="0" smtClean="0">
                <a:ln>
                  <a:solidFill>
                    <a:schemeClr val="accent2">
                      <a:lumMod val="75000"/>
                      <a:alpha val="45000"/>
                    </a:schemeClr>
                  </a:solidFill>
                </a:ln>
                <a:solidFill>
                  <a:srgbClr val="00B050"/>
                </a:solidFill>
                <a:latin typeface="Arial" pitchFamily="34" charset="0"/>
                <a:cs typeface="Arial" pitchFamily="34" charset="0"/>
              </a:rPr>
              <a:t>77% prefer working with groups of fellow employees rather than performing independent service projects.  62% prefer to volunteer with people in their own department.</a:t>
            </a:r>
            <a:endParaRPr lang="en-US" sz="2800" b="1" dirty="0">
              <a:ln>
                <a:solidFill>
                  <a:schemeClr val="accent2">
                    <a:lumMod val="75000"/>
                    <a:alpha val="45000"/>
                  </a:schemeClr>
                </a:solidFill>
              </a:ln>
              <a:solidFill>
                <a:srgbClr val="00B05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3785652"/>
          </a:xfrm>
          <a:prstGeom prst="rect">
            <a:avLst/>
          </a:prstGeom>
          <a:noFill/>
          <a:ln>
            <a:noFill/>
          </a:ln>
        </p:spPr>
        <p:txBody>
          <a:bodyPr wrap="square" rtlCol="0">
            <a:spAutoFit/>
          </a:bodyPr>
          <a:lstStyle/>
          <a:p>
            <a:pPr marL="742950" indent="-742950"/>
            <a:endParaRPr lang="en-US" sz="4800" b="1" dirty="0" smtClean="0">
              <a:ln>
                <a:solidFill>
                  <a:schemeClr val="accent2">
                    <a:lumMod val="75000"/>
                    <a:alpha val="45000"/>
                  </a:schemeClr>
                </a:solidFill>
              </a:ln>
              <a:solidFill>
                <a:srgbClr val="00B050"/>
              </a:solidFill>
              <a:latin typeface="Arial" pitchFamily="34" charset="0"/>
              <a:cs typeface="Arial" pitchFamily="34" charset="0"/>
            </a:endParaRPr>
          </a:p>
          <a:p>
            <a:pPr marL="742950" indent="-742950"/>
            <a:endParaRPr lang="en-US" sz="4800" b="1" dirty="0" smtClean="0">
              <a:ln>
                <a:solidFill>
                  <a:schemeClr val="accent2">
                    <a:lumMod val="75000"/>
                    <a:alpha val="45000"/>
                  </a:schemeClr>
                </a:solidFill>
              </a:ln>
              <a:solidFill>
                <a:srgbClr val="00B050"/>
              </a:solidFill>
              <a:latin typeface="Arial" pitchFamily="34" charset="0"/>
              <a:cs typeface="Arial" pitchFamily="34" charset="0"/>
            </a:endParaRPr>
          </a:p>
          <a:p>
            <a:pPr marL="742950" indent="-742950" algn="ctr"/>
            <a:r>
              <a:rPr lang="en-US" sz="4800" b="1" dirty="0" smtClean="0">
                <a:ln>
                  <a:solidFill>
                    <a:schemeClr val="accent2">
                      <a:lumMod val="75000"/>
                      <a:alpha val="45000"/>
                    </a:schemeClr>
                  </a:solidFill>
                </a:ln>
                <a:solidFill>
                  <a:srgbClr val="00B050"/>
                </a:solidFill>
                <a:latin typeface="Arial" pitchFamily="34" charset="0"/>
                <a:cs typeface="Arial" pitchFamily="34" charset="0"/>
              </a:rPr>
              <a:t>This is an opportunity to organize corporate</a:t>
            </a:r>
          </a:p>
          <a:p>
            <a:pPr marL="742950" indent="-742950" algn="ctr"/>
            <a:r>
              <a:rPr lang="en-US" sz="4800" b="1" dirty="0" smtClean="0">
                <a:ln>
                  <a:solidFill>
                    <a:schemeClr val="accent2">
                      <a:lumMod val="75000"/>
                      <a:alpha val="45000"/>
                    </a:schemeClr>
                  </a:solidFill>
                </a:ln>
                <a:solidFill>
                  <a:srgbClr val="00B050"/>
                </a:solidFill>
                <a:latin typeface="Arial" pitchFamily="34" charset="0"/>
                <a:cs typeface="Arial" pitchFamily="34" charset="0"/>
              </a:rPr>
              <a:t>service days.</a:t>
            </a:r>
            <a:endParaRPr lang="en-US" sz="4800" b="1" dirty="0">
              <a:ln>
                <a:solidFill>
                  <a:schemeClr val="accent2">
                    <a:lumMod val="75000"/>
                    <a:alpha val="45000"/>
                  </a:schemeClr>
                </a:solidFill>
              </a:ln>
              <a:solidFill>
                <a:srgbClr val="00B05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4493538"/>
          </a:xfrm>
          <a:prstGeom prst="rect">
            <a:avLst/>
          </a:prstGeom>
          <a:noFill/>
          <a:ln>
            <a:noFill/>
          </a:ln>
        </p:spPr>
        <p:txBody>
          <a:bodyPr wrap="square" rtlCol="0">
            <a:spAutoFit/>
          </a:bodyPr>
          <a:lstStyle/>
          <a:p>
            <a:r>
              <a:rPr lang="en-US" sz="3800" b="1" dirty="0" smtClean="0">
                <a:ln>
                  <a:solidFill>
                    <a:schemeClr val="tx1">
                      <a:alpha val="46000"/>
                    </a:schemeClr>
                  </a:solidFill>
                </a:ln>
                <a:solidFill>
                  <a:srgbClr val="FFAA71"/>
                </a:solidFill>
                <a:latin typeface="Arial" pitchFamily="34" charset="0"/>
                <a:cs typeface="Arial" pitchFamily="34" charset="0"/>
              </a:rPr>
              <a:t>Further, these generations indicated a strong interest in entrepreneurship, and 27% of Millennials are already self employed.</a:t>
            </a:r>
            <a:endParaRPr lang="en-US" sz="1200" b="1" dirty="0" smtClean="0">
              <a:ln>
                <a:solidFill>
                  <a:schemeClr val="tx1">
                    <a:alpha val="46000"/>
                  </a:schemeClr>
                </a:solidFill>
              </a:ln>
              <a:solidFill>
                <a:srgbClr val="FFAA71"/>
              </a:solidFill>
              <a:latin typeface="Arial" pitchFamily="34" charset="0"/>
              <a:cs typeface="Arial" pitchFamily="34" charset="0"/>
            </a:endParaRPr>
          </a:p>
          <a:p>
            <a:endParaRPr lang="en-US" sz="1200" b="1" dirty="0" smtClean="0">
              <a:ln>
                <a:solidFill>
                  <a:schemeClr val="accent2">
                    <a:lumMod val="75000"/>
                  </a:schemeClr>
                </a:solidFill>
              </a:ln>
              <a:solidFill>
                <a:srgbClr val="FFAA71"/>
              </a:solidFill>
              <a:latin typeface="Arial" pitchFamily="34" charset="0"/>
              <a:cs typeface="Arial" pitchFamily="34" charset="0"/>
            </a:endParaRPr>
          </a:p>
          <a:p>
            <a:pPr lvl="1">
              <a:buFont typeface="Arial" pitchFamily="34" charset="0"/>
              <a:buChar char="•"/>
            </a:pPr>
            <a:r>
              <a:rPr lang="en-US" sz="2800" b="1" dirty="0" smtClean="0">
                <a:ln>
                  <a:solidFill>
                    <a:schemeClr val="accent2">
                      <a:lumMod val="75000"/>
                    </a:schemeClr>
                  </a:solidFill>
                </a:ln>
                <a:solidFill>
                  <a:srgbClr val="FFAA71"/>
                </a:solidFill>
                <a:latin typeface="Arial" pitchFamily="34" charset="0"/>
                <a:cs typeface="Arial" pitchFamily="34" charset="0"/>
              </a:rPr>
              <a:t>Integrating entrepreneurial opportunity and behavior into service projects creates a link to this interest.</a:t>
            </a:r>
            <a:endParaRPr lang="en-US" sz="2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3970318"/>
          </a:xfrm>
          <a:prstGeom prst="rect">
            <a:avLst/>
          </a:prstGeom>
          <a:noFill/>
          <a:ln>
            <a:noFill/>
          </a:ln>
        </p:spPr>
        <p:txBody>
          <a:bodyPr wrap="square" rtlCol="0">
            <a:spAutoFit/>
          </a:bodyPr>
          <a:lstStyle/>
          <a:p>
            <a:endParaRPr lang="en-US" sz="1200" b="1" dirty="0" smtClean="0">
              <a:ln>
                <a:solidFill>
                  <a:schemeClr val="accent2">
                    <a:lumMod val="75000"/>
                  </a:schemeClr>
                </a:solidFill>
              </a:ln>
              <a:solidFill>
                <a:srgbClr val="FFAA71"/>
              </a:solidFill>
              <a:latin typeface="Arial" pitchFamily="34" charset="0"/>
              <a:cs typeface="Arial" pitchFamily="34" charset="0"/>
            </a:endParaRPr>
          </a:p>
          <a:p>
            <a:pPr lvl="1">
              <a:lnSpc>
                <a:spcPct val="150000"/>
              </a:lnSpc>
            </a:pPr>
            <a:r>
              <a:rPr lang="en-US" sz="4000" b="1" dirty="0" smtClean="0">
                <a:ln>
                  <a:solidFill>
                    <a:schemeClr val="accent2">
                      <a:lumMod val="75000"/>
                      <a:alpha val="49000"/>
                    </a:schemeClr>
                  </a:solidFill>
                </a:ln>
                <a:solidFill>
                  <a:srgbClr val="00B050"/>
                </a:solidFill>
                <a:latin typeface="Arial" pitchFamily="34" charset="0"/>
                <a:cs typeface="Arial" pitchFamily="34" charset="0"/>
              </a:rPr>
              <a:t>Let’s integrate entrepreneurial opportunity and behavior into service projects to create a link to this interest.  </a:t>
            </a:r>
            <a:endParaRPr lang="en-US" sz="2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5355312"/>
          </a:xfrm>
          <a:prstGeom prst="rect">
            <a:avLst/>
          </a:prstGeom>
          <a:noFill/>
          <a:ln>
            <a:noFill/>
          </a:ln>
        </p:spPr>
        <p:txBody>
          <a:bodyPr wrap="square" rtlCol="0">
            <a:spAutoFit/>
          </a:bodyPr>
          <a:lstStyle/>
          <a:p>
            <a:r>
              <a:rPr lang="en-US" sz="3800" b="1" dirty="0" smtClean="0">
                <a:ln>
                  <a:solidFill>
                    <a:schemeClr val="accent2">
                      <a:lumMod val="75000"/>
                      <a:alpha val="70000"/>
                    </a:schemeClr>
                  </a:solidFill>
                </a:ln>
                <a:solidFill>
                  <a:srgbClr val="FF8837"/>
                </a:solidFill>
                <a:latin typeface="Arial" pitchFamily="34" charset="0"/>
                <a:cs typeface="Arial" pitchFamily="34" charset="0"/>
              </a:rPr>
              <a:t>Service can be our primary magnet, and the way to connect is our belief that service to others in intrinsic to a meaningful life.</a:t>
            </a:r>
          </a:p>
          <a:p>
            <a:endParaRPr lang="en-US" sz="3800" b="1" dirty="0" smtClean="0">
              <a:ln>
                <a:solidFill>
                  <a:schemeClr val="accent2">
                    <a:lumMod val="75000"/>
                    <a:alpha val="70000"/>
                  </a:schemeClr>
                </a:solidFill>
              </a:ln>
              <a:solidFill>
                <a:srgbClr val="FF8837"/>
              </a:solidFill>
              <a:latin typeface="Arial" pitchFamily="34" charset="0"/>
              <a:cs typeface="Arial" pitchFamily="34" charset="0"/>
            </a:endParaRPr>
          </a:p>
          <a:p>
            <a:r>
              <a:rPr lang="en-US" sz="3800" b="1" dirty="0" smtClean="0">
                <a:ln>
                  <a:solidFill>
                    <a:schemeClr val="accent2">
                      <a:lumMod val="75000"/>
                      <a:alpha val="70000"/>
                    </a:schemeClr>
                  </a:solidFill>
                </a:ln>
                <a:solidFill>
                  <a:srgbClr val="00B050"/>
                </a:solidFill>
                <a:latin typeface="Arial" pitchFamily="34" charset="0"/>
                <a:cs typeface="Arial" pitchFamily="34" charset="0"/>
              </a:rPr>
              <a:t>Gen </a:t>
            </a:r>
            <a:r>
              <a:rPr lang="en-US" sz="3800" b="1" dirty="0" err="1" smtClean="0">
                <a:ln>
                  <a:solidFill>
                    <a:schemeClr val="accent2">
                      <a:lumMod val="75000"/>
                      <a:alpha val="70000"/>
                    </a:schemeClr>
                  </a:solidFill>
                </a:ln>
                <a:solidFill>
                  <a:srgbClr val="00B050"/>
                </a:solidFill>
                <a:latin typeface="Arial" pitchFamily="34" charset="0"/>
                <a:cs typeface="Arial" pitchFamily="34" charset="0"/>
              </a:rPr>
              <a:t>X’ers</a:t>
            </a:r>
            <a:r>
              <a:rPr lang="en-US" sz="3800" b="1" dirty="0" smtClean="0">
                <a:ln>
                  <a:solidFill>
                    <a:schemeClr val="accent2">
                      <a:lumMod val="75000"/>
                      <a:alpha val="70000"/>
                    </a:schemeClr>
                  </a:solidFill>
                </a:ln>
                <a:solidFill>
                  <a:srgbClr val="00B050"/>
                </a:solidFill>
                <a:latin typeface="Arial" pitchFamily="34" charset="0"/>
                <a:cs typeface="Arial" pitchFamily="34" charset="0"/>
              </a:rPr>
              <a:t> believe in friends, not family, and Millennials believe that friends are their family.   </a:t>
            </a: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381000" y="2590800"/>
            <a:ext cx="8305800" cy="1200329"/>
          </a:xfrm>
          <a:prstGeom prst="rect">
            <a:avLst/>
          </a:prstGeom>
          <a:noFill/>
          <a:ln>
            <a:noFill/>
          </a:ln>
        </p:spPr>
        <p:txBody>
          <a:bodyPr wrap="square" rtlCol="0">
            <a:spAutoFit/>
          </a:bodyPr>
          <a:lstStyle/>
          <a:p>
            <a:pPr marL="1200150" lvl="1" indent="-742950" algn="ctr"/>
            <a:r>
              <a:rPr lang="en-US" sz="7200" b="1" dirty="0" smtClean="0">
                <a:ln>
                  <a:solidFill>
                    <a:schemeClr val="accent2">
                      <a:lumMod val="75000"/>
                    </a:schemeClr>
                  </a:solidFill>
                </a:ln>
                <a:solidFill>
                  <a:srgbClr val="00B050"/>
                </a:solidFill>
                <a:latin typeface="Arial" pitchFamily="34" charset="0"/>
                <a:cs typeface="Arial" pitchFamily="34" charset="0"/>
              </a:rPr>
              <a:t>We Can Do This!</a:t>
            </a:r>
            <a:endParaRPr lang="en-US" sz="7200" b="1" dirty="0">
              <a:ln>
                <a:solidFill>
                  <a:schemeClr val="accent2">
                    <a:lumMod val="75000"/>
                  </a:schemeClr>
                </a:solidFill>
              </a:ln>
              <a:solidFill>
                <a:srgbClr val="00B05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5355312"/>
          </a:xfrm>
          <a:prstGeom prst="rect">
            <a:avLst/>
          </a:prstGeom>
          <a:noFill/>
          <a:ln>
            <a:noFill/>
          </a:ln>
        </p:spPr>
        <p:txBody>
          <a:bodyPr wrap="square" rtlCol="0">
            <a:spAutoFit/>
          </a:bodyPr>
          <a:lstStyle/>
          <a:p>
            <a:r>
              <a:rPr lang="en-US" sz="3800" b="1" dirty="0" smtClean="0">
                <a:ln>
                  <a:solidFill>
                    <a:schemeClr val="accent2">
                      <a:lumMod val="75000"/>
                      <a:alpha val="62000"/>
                    </a:schemeClr>
                  </a:solidFill>
                </a:ln>
                <a:solidFill>
                  <a:srgbClr val="00B050"/>
                </a:solidFill>
                <a:latin typeface="Arial" pitchFamily="34" charset="0"/>
                <a:cs typeface="Arial" pitchFamily="34" charset="0"/>
              </a:rPr>
              <a:t>We must meet the coming generations where they are, not where we are.  They will not come to us; we must find paths into </a:t>
            </a:r>
            <a:r>
              <a:rPr lang="en-US" sz="3800" b="1" i="1" u="sng" dirty="0" smtClean="0">
                <a:ln>
                  <a:solidFill>
                    <a:schemeClr val="accent2">
                      <a:lumMod val="75000"/>
                      <a:alpha val="62000"/>
                    </a:schemeClr>
                  </a:solidFill>
                </a:ln>
                <a:solidFill>
                  <a:srgbClr val="00B050"/>
                </a:solidFill>
                <a:latin typeface="Arial" pitchFamily="34" charset="0"/>
                <a:cs typeface="Arial" pitchFamily="34" charset="0"/>
              </a:rPr>
              <a:t>their</a:t>
            </a:r>
            <a:r>
              <a:rPr lang="en-US" sz="3800" b="1" dirty="0" smtClean="0">
                <a:ln>
                  <a:solidFill>
                    <a:schemeClr val="accent2">
                      <a:lumMod val="75000"/>
                      <a:alpha val="62000"/>
                    </a:schemeClr>
                  </a:solidFill>
                </a:ln>
                <a:solidFill>
                  <a:srgbClr val="00B050"/>
                </a:solidFill>
                <a:latin typeface="Arial" pitchFamily="34" charset="0"/>
                <a:cs typeface="Arial" pitchFamily="34" charset="0"/>
              </a:rPr>
              <a:t> lives, taking into account their need for relevance, flexibility, friendship and opportunity to personally grow AS THEY SERVE.  </a:t>
            </a: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5232202"/>
          </a:xfrm>
          <a:prstGeom prst="rect">
            <a:avLst/>
          </a:prstGeom>
          <a:noFill/>
          <a:ln>
            <a:noFill/>
          </a:ln>
        </p:spPr>
        <p:txBody>
          <a:bodyPr wrap="square" rtlCol="0">
            <a:spAutoFit/>
          </a:bodyPr>
          <a:lstStyle/>
          <a:p>
            <a:r>
              <a:rPr lang="en-US" sz="3200" b="1" dirty="0" smtClean="0">
                <a:ln>
                  <a:solidFill>
                    <a:schemeClr val="accent2">
                      <a:lumMod val="75000"/>
                      <a:alpha val="45000"/>
                    </a:schemeClr>
                  </a:solidFill>
                </a:ln>
                <a:solidFill>
                  <a:srgbClr val="FF8837"/>
                </a:solidFill>
                <a:latin typeface="Arial" pitchFamily="34" charset="0"/>
                <a:cs typeface="Arial" pitchFamily="34" charset="0"/>
              </a:rPr>
              <a:t>So, when your Club considers service…</a:t>
            </a:r>
          </a:p>
          <a:p>
            <a:pPr marL="971550" lvl="1" indent="-514350">
              <a:buFont typeface="+mj-lt"/>
              <a:buAutoNum type="arabicPeriod"/>
            </a:pPr>
            <a:endParaRPr lang="en-US" sz="2600" b="1" dirty="0" smtClean="0">
              <a:ln>
                <a:solidFill>
                  <a:schemeClr val="accent2">
                    <a:lumMod val="75000"/>
                    <a:alpha val="45000"/>
                  </a:schemeClr>
                </a:solidFill>
              </a:ln>
              <a:solidFill>
                <a:srgbClr val="FF8837"/>
              </a:solidFill>
              <a:latin typeface="Arial" pitchFamily="34" charset="0"/>
              <a:cs typeface="Arial" pitchFamily="34" charset="0"/>
            </a:endParaRPr>
          </a:p>
          <a:p>
            <a:pPr marL="971550" lvl="1" indent="-514350">
              <a:lnSpc>
                <a:spcPct val="150000"/>
              </a:lnSpc>
              <a:buFont typeface="+mj-lt"/>
              <a:buAutoNum type="arabicPeriod"/>
            </a:pPr>
            <a:r>
              <a:rPr lang="en-US" sz="2600" b="1" dirty="0" smtClean="0">
                <a:ln>
                  <a:solidFill>
                    <a:schemeClr val="accent2">
                      <a:lumMod val="75000"/>
                      <a:alpha val="45000"/>
                    </a:schemeClr>
                  </a:solidFill>
                </a:ln>
                <a:solidFill>
                  <a:srgbClr val="FF8837"/>
                </a:solidFill>
                <a:latin typeface="Arial" pitchFamily="34" charset="0"/>
                <a:cs typeface="Arial" pitchFamily="34" charset="0"/>
              </a:rPr>
              <a:t>What is your cause?</a:t>
            </a:r>
          </a:p>
          <a:p>
            <a:pPr marL="971550" lvl="1" indent="-514350">
              <a:lnSpc>
                <a:spcPct val="150000"/>
              </a:lnSpc>
              <a:buFont typeface="+mj-lt"/>
              <a:buAutoNum type="arabicPeriod"/>
            </a:pPr>
            <a:r>
              <a:rPr lang="en-US" sz="2600" b="1" dirty="0" smtClean="0">
                <a:ln>
                  <a:solidFill>
                    <a:schemeClr val="accent2">
                      <a:lumMod val="75000"/>
                      <a:alpha val="45000"/>
                    </a:schemeClr>
                  </a:solidFill>
                </a:ln>
                <a:solidFill>
                  <a:srgbClr val="FF8837"/>
                </a:solidFill>
                <a:latin typeface="Arial" pitchFamily="34" charset="0"/>
                <a:cs typeface="Arial" pitchFamily="34" charset="0"/>
              </a:rPr>
              <a:t>How is your service activity organized to take advantage of the talent and skills of young professionals?  </a:t>
            </a:r>
          </a:p>
          <a:p>
            <a:pPr marL="971550" lvl="1" indent="-514350"/>
            <a:endParaRPr lang="en-US" sz="2600" b="1" dirty="0" smtClean="0">
              <a:ln>
                <a:solidFill>
                  <a:schemeClr val="accent2">
                    <a:lumMod val="75000"/>
                  </a:schemeClr>
                </a:solidFill>
              </a:ln>
              <a:solidFill>
                <a:srgbClr val="FFAA71"/>
              </a:solidFill>
              <a:latin typeface="Arial" pitchFamily="34" charset="0"/>
              <a:cs typeface="Arial" pitchFamily="34" charset="0"/>
            </a:endParaRPr>
          </a:p>
          <a:p>
            <a:pPr marL="971550" lvl="1" indent="-514350">
              <a:buFont typeface="+mj-lt"/>
              <a:buAutoNum type="arabicPeriod"/>
            </a:pPr>
            <a:endParaRPr lang="en-US" sz="2800" b="1" dirty="0" smtClean="0">
              <a:ln>
                <a:solidFill>
                  <a:schemeClr val="accent2">
                    <a:lumMod val="75000"/>
                  </a:schemeClr>
                </a:solidFill>
              </a:ln>
              <a:solidFill>
                <a:srgbClr val="FFAA71"/>
              </a:solidFill>
              <a:latin typeface="Arial" pitchFamily="34" charset="0"/>
              <a:cs typeface="Arial" pitchFamily="34" charset="0"/>
            </a:endParaRPr>
          </a:p>
          <a:p>
            <a:pPr marL="971550" lvl="1" indent="-514350">
              <a:buFont typeface="+mj-lt"/>
              <a:buAutoNum type="arabicPeriod"/>
            </a:pPr>
            <a:endParaRPr lang="en-US" sz="2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6432530"/>
          </a:xfrm>
          <a:prstGeom prst="rect">
            <a:avLst/>
          </a:prstGeom>
          <a:noFill/>
          <a:ln>
            <a:noFill/>
          </a:ln>
        </p:spPr>
        <p:txBody>
          <a:bodyPr wrap="square" rtlCol="0">
            <a:spAutoFit/>
          </a:bodyPr>
          <a:lstStyle/>
          <a:p>
            <a:r>
              <a:rPr lang="en-US" sz="3200" b="1" dirty="0" smtClean="0">
                <a:ln>
                  <a:solidFill>
                    <a:schemeClr val="accent2">
                      <a:lumMod val="75000"/>
                      <a:alpha val="43000"/>
                    </a:schemeClr>
                  </a:solidFill>
                </a:ln>
                <a:solidFill>
                  <a:srgbClr val="FF8837"/>
                </a:solidFill>
                <a:latin typeface="Arial" pitchFamily="34" charset="0"/>
                <a:cs typeface="Arial" pitchFamily="34" charset="0"/>
              </a:rPr>
              <a:t>So, when your Club considers service…</a:t>
            </a:r>
          </a:p>
          <a:p>
            <a:pPr marL="971550" lvl="1" indent="-514350">
              <a:buFont typeface="+mj-lt"/>
              <a:buAutoNum type="arabicPeriod"/>
            </a:pPr>
            <a:endParaRPr lang="en-US" sz="2600" b="1" dirty="0" smtClean="0">
              <a:ln>
                <a:solidFill>
                  <a:schemeClr val="accent2">
                    <a:lumMod val="75000"/>
                    <a:alpha val="43000"/>
                  </a:schemeClr>
                </a:solidFill>
              </a:ln>
              <a:solidFill>
                <a:srgbClr val="FF8837"/>
              </a:solidFill>
              <a:latin typeface="Arial" pitchFamily="34" charset="0"/>
              <a:cs typeface="Arial" pitchFamily="34" charset="0"/>
            </a:endParaRPr>
          </a:p>
          <a:p>
            <a:pPr marL="971550" lvl="1" indent="-514350">
              <a:lnSpc>
                <a:spcPct val="150000"/>
              </a:lnSpc>
              <a:buFont typeface="+mj-lt"/>
              <a:buAutoNum type="arabicPeriod" startAt="3"/>
            </a:pPr>
            <a:r>
              <a:rPr lang="en-US" sz="2600" b="1" dirty="0" smtClean="0">
                <a:ln>
                  <a:solidFill>
                    <a:schemeClr val="accent2">
                      <a:lumMod val="75000"/>
                      <a:alpha val="43000"/>
                    </a:schemeClr>
                  </a:solidFill>
                </a:ln>
                <a:solidFill>
                  <a:srgbClr val="FF8837"/>
                </a:solidFill>
                <a:latin typeface="Arial" pitchFamily="34" charset="0"/>
                <a:cs typeface="Arial" pitchFamily="34" charset="0"/>
              </a:rPr>
              <a:t>Does your service opportunity offer a networking component?</a:t>
            </a:r>
          </a:p>
          <a:p>
            <a:pPr marL="971550" lvl="1" indent="-514350">
              <a:lnSpc>
                <a:spcPct val="150000"/>
              </a:lnSpc>
              <a:buFont typeface="+mj-lt"/>
              <a:buAutoNum type="arabicPeriod" startAt="3"/>
            </a:pPr>
            <a:r>
              <a:rPr lang="en-US" sz="2600" b="1" dirty="0" smtClean="0">
                <a:ln>
                  <a:solidFill>
                    <a:schemeClr val="accent2">
                      <a:lumMod val="75000"/>
                      <a:alpha val="43000"/>
                    </a:schemeClr>
                  </a:solidFill>
                </a:ln>
                <a:solidFill>
                  <a:srgbClr val="FF8837"/>
                </a:solidFill>
                <a:latin typeface="Arial" pitchFamily="34" charset="0"/>
                <a:cs typeface="Arial" pitchFamily="34" charset="0"/>
              </a:rPr>
              <a:t>Is your cause relevant?  How do you know?</a:t>
            </a:r>
          </a:p>
          <a:p>
            <a:pPr marL="971550" lvl="1" indent="-514350">
              <a:lnSpc>
                <a:spcPct val="150000"/>
              </a:lnSpc>
              <a:buFont typeface="+mj-lt"/>
              <a:buAutoNum type="arabicPeriod" startAt="3"/>
            </a:pPr>
            <a:r>
              <a:rPr lang="en-US" sz="2600" b="1" dirty="0" smtClean="0">
                <a:ln>
                  <a:solidFill>
                    <a:schemeClr val="accent2">
                      <a:lumMod val="75000"/>
                      <a:alpha val="43000"/>
                    </a:schemeClr>
                  </a:solidFill>
                </a:ln>
                <a:solidFill>
                  <a:srgbClr val="FF8837"/>
                </a:solidFill>
                <a:latin typeface="Arial" pitchFamily="34" charset="0"/>
                <a:cs typeface="Arial" pitchFamily="34" charset="0"/>
              </a:rPr>
              <a:t>Does your service project contain a substantial social media element – before, during and after?</a:t>
            </a:r>
          </a:p>
          <a:p>
            <a:pPr marL="971550" lvl="1" indent="-514350">
              <a:buFont typeface="+mj-lt"/>
              <a:buAutoNum type="arabicPeriod" startAt="3"/>
            </a:pPr>
            <a:endParaRPr lang="en-US" sz="2600" b="1" dirty="0" smtClean="0">
              <a:ln>
                <a:solidFill>
                  <a:schemeClr val="accent2">
                    <a:lumMod val="75000"/>
                  </a:schemeClr>
                </a:solidFill>
              </a:ln>
              <a:solidFill>
                <a:srgbClr val="FFAA71"/>
              </a:solidFill>
              <a:latin typeface="Arial" pitchFamily="34" charset="0"/>
              <a:cs typeface="Arial" pitchFamily="34" charset="0"/>
            </a:endParaRPr>
          </a:p>
          <a:p>
            <a:pPr marL="971550" lvl="1" indent="-514350">
              <a:buFont typeface="+mj-lt"/>
              <a:buAutoNum type="arabicPeriod" startAt="3"/>
            </a:pPr>
            <a:endParaRPr lang="en-US" sz="2800" b="1" dirty="0" smtClean="0">
              <a:ln>
                <a:solidFill>
                  <a:schemeClr val="accent2">
                    <a:lumMod val="75000"/>
                  </a:schemeClr>
                </a:solidFill>
              </a:ln>
              <a:solidFill>
                <a:srgbClr val="FFAA71"/>
              </a:solidFill>
              <a:latin typeface="Arial" pitchFamily="34" charset="0"/>
              <a:cs typeface="Arial" pitchFamily="34" charset="0"/>
            </a:endParaRPr>
          </a:p>
          <a:p>
            <a:pPr marL="971550" lvl="1" indent="-514350">
              <a:buFont typeface="+mj-lt"/>
              <a:buAutoNum type="arabicPeriod" startAt="3"/>
            </a:pPr>
            <a:endParaRPr lang="en-US" sz="2800" b="1" dirty="0" smtClean="0">
              <a:ln>
                <a:solidFill>
                  <a:schemeClr val="accent2">
                    <a:lumMod val="75000"/>
                  </a:schemeClr>
                </a:solidFill>
              </a:ln>
              <a:solidFill>
                <a:srgbClr val="FFAA71"/>
              </a:solidFill>
              <a:latin typeface="Arial" pitchFamily="34" charset="0"/>
              <a:cs typeface="Arial" pitchFamily="34" charset="0"/>
            </a:endParaRPr>
          </a:p>
          <a:p>
            <a:pPr marL="1200150" lvl="1" indent="-742950">
              <a:buFont typeface="+mj-lt"/>
              <a:buAutoNum type="arabicPeriod" startAt="3"/>
            </a:pPr>
            <a:endParaRPr lang="en-US" sz="3800" b="1" dirty="0">
              <a:ln>
                <a:solidFill>
                  <a:schemeClr val="accent2">
                    <a:lumMod val="75000"/>
                  </a:schemeClr>
                </a:solidFill>
              </a:ln>
              <a:solidFill>
                <a:srgbClr val="FFAA7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609600" y="609600"/>
            <a:ext cx="8077200" cy="5355312"/>
          </a:xfrm>
          <a:prstGeom prst="rect">
            <a:avLst/>
          </a:prstGeom>
          <a:noFill/>
          <a:ln>
            <a:noFill/>
          </a:ln>
        </p:spPr>
        <p:txBody>
          <a:bodyPr wrap="square" rtlCol="0">
            <a:spAutoFit/>
          </a:bodyPr>
          <a:lstStyle/>
          <a:p>
            <a:r>
              <a:rPr lang="en-US" sz="3800" b="1" dirty="0" smtClean="0">
                <a:ln>
                  <a:solidFill>
                    <a:schemeClr val="accent2">
                      <a:lumMod val="75000"/>
                      <a:alpha val="48000"/>
                    </a:schemeClr>
                  </a:solidFill>
                </a:ln>
                <a:solidFill>
                  <a:srgbClr val="FF8837"/>
                </a:solidFill>
                <a:latin typeface="Arial" pitchFamily="34" charset="0"/>
                <a:cs typeface="Arial" pitchFamily="34" charset="0"/>
              </a:rPr>
              <a:t>Here’s the simple truth:  these generations are coming through the pipeline.  They want to serve, and we want them to serve as Rotarians…</a:t>
            </a:r>
          </a:p>
          <a:p>
            <a:endParaRPr lang="en-US" sz="3800" b="1" dirty="0">
              <a:ln>
                <a:solidFill>
                  <a:schemeClr val="accent2">
                    <a:lumMod val="75000"/>
                    <a:alpha val="48000"/>
                  </a:schemeClr>
                </a:solidFill>
              </a:ln>
              <a:solidFill>
                <a:srgbClr val="FFAA71"/>
              </a:solidFill>
              <a:latin typeface="Arial" pitchFamily="34" charset="0"/>
              <a:cs typeface="Arial" pitchFamily="34" charset="0"/>
            </a:endParaRPr>
          </a:p>
          <a:p>
            <a:r>
              <a:rPr lang="en-US" sz="3800" b="1" dirty="0" smtClean="0">
                <a:ln>
                  <a:solidFill>
                    <a:schemeClr val="accent2">
                      <a:lumMod val="75000"/>
                      <a:alpha val="48000"/>
                    </a:schemeClr>
                  </a:solidFill>
                </a:ln>
                <a:solidFill>
                  <a:srgbClr val="FF0000"/>
                </a:solidFill>
                <a:latin typeface="Arial" pitchFamily="34" charset="0"/>
                <a:cs typeface="Arial" pitchFamily="34" charset="0"/>
              </a:rPr>
              <a:t>And, every other service organization and non-profit wants them too.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457200" y="762000"/>
            <a:ext cx="8077200" cy="4770537"/>
          </a:xfrm>
          <a:prstGeom prst="rect">
            <a:avLst/>
          </a:prstGeom>
          <a:noFill/>
          <a:ln>
            <a:noFill/>
          </a:ln>
        </p:spPr>
        <p:txBody>
          <a:bodyPr wrap="square" rtlCol="0">
            <a:spAutoFit/>
          </a:bodyPr>
          <a:lstStyle/>
          <a:p>
            <a:pPr algn="ctr"/>
            <a:r>
              <a:rPr lang="en-US" sz="3800" b="1" i="1" dirty="0" smtClean="0">
                <a:ln>
                  <a:solidFill>
                    <a:schemeClr val="accent2">
                      <a:lumMod val="75000"/>
                    </a:schemeClr>
                  </a:solidFill>
                </a:ln>
                <a:solidFill>
                  <a:srgbClr val="00B050"/>
                </a:solidFill>
                <a:latin typeface="Arial" pitchFamily="34" charset="0"/>
                <a:cs typeface="Arial" pitchFamily="34" charset="0"/>
              </a:rPr>
              <a:t>Whoever does the best job of attracting them will benefit for years to come.  Whether there are only a few or many YP’s for whom the Rotary ideals are meaningful, we need to make sure that we attract a </a:t>
            </a:r>
            <a:r>
              <a:rPr lang="en-US" sz="3800" b="1" i="1" dirty="0" smtClean="0">
                <a:ln>
                  <a:solidFill>
                    <a:schemeClr val="accent2">
                      <a:lumMod val="75000"/>
                    </a:schemeClr>
                  </a:solidFill>
                </a:ln>
                <a:solidFill>
                  <a:srgbClr val="FF0000"/>
                </a:solidFill>
                <a:latin typeface="Arial" pitchFamily="34" charset="0"/>
                <a:cs typeface="Arial" pitchFamily="34" charset="0"/>
              </a:rPr>
              <a:t>hugely disproportionate majority of them </a:t>
            </a:r>
            <a:r>
              <a:rPr lang="en-US" sz="3800" b="1" i="1" dirty="0" smtClean="0">
                <a:ln>
                  <a:solidFill>
                    <a:schemeClr val="accent2">
                      <a:lumMod val="75000"/>
                    </a:schemeClr>
                  </a:solidFill>
                </a:ln>
                <a:solidFill>
                  <a:srgbClr val="00B050"/>
                </a:solidFill>
                <a:latin typeface="Arial" pitchFamily="34" charset="0"/>
                <a:cs typeface="Arial" pitchFamily="34" charset="0"/>
              </a:rPr>
              <a:t>to join Rotary…</a:t>
            </a:r>
            <a:endParaRPr lang="en-US" sz="3800" b="1" i="1" dirty="0">
              <a:ln>
                <a:solidFill>
                  <a:schemeClr val="accent2">
                    <a:lumMod val="75000"/>
                  </a:schemeClr>
                </a:solidFill>
              </a:ln>
              <a:solidFill>
                <a:srgbClr val="00B05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533400" y="1143000"/>
            <a:ext cx="8077200" cy="3785652"/>
          </a:xfrm>
          <a:prstGeom prst="rect">
            <a:avLst/>
          </a:prstGeom>
          <a:noFill/>
          <a:ln>
            <a:noFill/>
          </a:ln>
        </p:spPr>
        <p:txBody>
          <a:bodyPr wrap="square" rtlCol="0">
            <a:spAutoFit/>
          </a:bodyPr>
          <a:lstStyle/>
          <a:p>
            <a:pPr algn="ctr"/>
            <a:r>
              <a:rPr lang="en-US" sz="8000" b="1" i="1" dirty="0" smtClean="0">
                <a:ln>
                  <a:solidFill>
                    <a:schemeClr val="accent2">
                      <a:lumMod val="75000"/>
                    </a:schemeClr>
                  </a:solidFill>
                </a:ln>
                <a:solidFill>
                  <a:srgbClr val="00B050"/>
                </a:solidFill>
                <a:latin typeface="Arial" pitchFamily="34" charset="0"/>
                <a:cs typeface="Arial" pitchFamily="34" charset="0"/>
              </a:rPr>
              <a:t>… and then become Rotarians</a:t>
            </a:r>
            <a:r>
              <a:rPr lang="en-US" sz="3800" b="1" i="1" dirty="0" smtClean="0">
                <a:ln>
                  <a:solidFill>
                    <a:schemeClr val="accent2">
                      <a:lumMod val="75000"/>
                    </a:schemeClr>
                  </a:solidFill>
                </a:ln>
                <a:solidFill>
                  <a:srgbClr val="00B050"/>
                </a:solidFill>
                <a:latin typeface="Arial" pitchFamily="34" charset="0"/>
                <a:cs typeface="Arial" pitchFamily="34" charset="0"/>
              </a:rPr>
              <a:t>.</a:t>
            </a:r>
            <a:endParaRPr lang="en-US" sz="3800" b="1" i="1" dirty="0">
              <a:ln>
                <a:solidFill>
                  <a:schemeClr val="accent2">
                    <a:lumMod val="75000"/>
                  </a:schemeClr>
                </a:solidFill>
              </a:ln>
              <a:solidFill>
                <a:srgbClr val="00B05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533400" y="914400"/>
            <a:ext cx="8077200" cy="4154984"/>
          </a:xfrm>
          <a:prstGeom prst="rect">
            <a:avLst/>
          </a:prstGeom>
          <a:noFill/>
          <a:ln>
            <a:noFill/>
          </a:ln>
        </p:spPr>
        <p:txBody>
          <a:bodyPr wrap="square" rtlCol="0">
            <a:spAutoFit/>
          </a:bodyPr>
          <a:lstStyle/>
          <a:p>
            <a:pPr algn="ctr"/>
            <a:r>
              <a:rPr lang="en-US" sz="6600" b="1" i="1" dirty="0" smtClean="0">
                <a:ln>
                  <a:solidFill>
                    <a:schemeClr val="accent2">
                      <a:lumMod val="75000"/>
                    </a:schemeClr>
                  </a:solidFill>
                </a:ln>
                <a:solidFill>
                  <a:srgbClr val="00B050"/>
                </a:solidFill>
                <a:latin typeface="Arial" pitchFamily="34" charset="0"/>
                <a:cs typeface="Arial" pitchFamily="34" charset="0"/>
              </a:rPr>
              <a:t>The future of Rotary </a:t>
            </a:r>
          </a:p>
          <a:p>
            <a:pPr algn="ctr"/>
            <a:r>
              <a:rPr lang="en-US" sz="6600" b="1" i="1" dirty="0" smtClean="0">
                <a:ln>
                  <a:solidFill>
                    <a:schemeClr val="accent2">
                      <a:lumMod val="75000"/>
                    </a:schemeClr>
                  </a:solidFill>
                </a:ln>
                <a:solidFill>
                  <a:srgbClr val="00B050"/>
                </a:solidFill>
                <a:latin typeface="Arial" pitchFamily="34" charset="0"/>
                <a:cs typeface="Arial" pitchFamily="34" charset="0"/>
              </a:rPr>
              <a:t>depends on our success.  </a:t>
            </a:r>
            <a:endParaRPr lang="en-US" sz="6600" b="1" i="1" dirty="0">
              <a:ln>
                <a:solidFill>
                  <a:schemeClr val="accent2">
                    <a:lumMod val="75000"/>
                  </a:schemeClr>
                </a:solidFill>
              </a:ln>
              <a:solidFill>
                <a:srgbClr val="00B05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852160"/>
            <a:ext cx="8183880" cy="624840"/>
          </a:xfrm>
        </p:spPr>
        <p:txBody>
          <a:bodyPr>
            <a:normAutofit fontScale="90000"/>
          </a:bodyPr>
          <a:lstStyle/>
          <a:p>
            <a:r>
              <a:rPr lang="en-US" dirty="0" smtClean="0">
                <a:latin typeface="LilyUPC" pitchFamily="34" charset="-34"/>
                <a:cs typeface="LilyUPC" pitchFamily="34" charset="-34"/>
              </a:rPr>
              <a:t>Rotary Next Gen</a:t>
            </a:r>
            <a:endParaRPr lang="en-US" dirty="0">
              <a:latin typeface="LilyUPC" pitchFamily="34" charset="-34"/>
              <a:cs typeface="LilyUPC" pitchFamily="34" charset="-34"/>
            </a:endParaRPr>
          </a:p>
        </p:txBody>
      </p:sp>
      <p:pic>
        <p:nvPicPr>
          <p:cNvPr id="8" name="Content Placeholder 7" descr="District 7190 logo tramsparent.png"/>
          <p:cNvPicPr>
            <a:picLocks noGrp="1" noChangeAspect="1"/>
          </p:cNvPicPr>
          <p:nvPr>
            <p:ph idx="1"/>
          </p:nvPr>
        </p:nvPicPr>
        <p:blipFill>
          <a:blip r:embed="rId2" cstate="print"/>
          <a:stretch>
            <a:fillRect/>
          </a:stretch>
        </p:blipFill>
        <p:spPr>
          <a:xfrm>
            <a:off x="6934200" y="5853745"/>
            <a:ext cx="1410723" cy="775655"/>
          </a:xfrm>
        </p:spPr>
      </p:pic>
      <p:sp>
        <p:nvSpPr>
          <p:cNvPr id="11" name="TextBox 10"/>
          <p:cNvSpPr txBox="1"/>
          <p:nvPr/>
        </p:nvSpPr>
        <p:spPr>
          <a:xfrm>
            <a:off x="685800" y="762000"/>
            <a:ext cx="7848600" cy="646331"/>
          </a:xfrm>
          <a:prstGeom prst="rect">
            <a:avLst/>
          </a:prstGeom>
          <a:noFill/>
        </p:spPr>
        <p:txBody>
          <a:bodyPr wrap="square" rtlCol="0">
            <a:spAutoFit/>
          </a:bodyPr>
          <a:lstStyle/>
          <a:p>
            <a:pPr>
              <a:buFont typeface="Arial" pitchFamily="34" charset="0"/>
              <a:buChar char="•"/>
            </a:pPr>
            <a:endParaRPr lang="en-US" sz="3600" b="1">
              <a:solidFill>
                <a:srgbClr val="FFAA71"/>
              </a:solidFill>
              <a:latin typeface="LilyUPC" pitchFamily="34" charset="-34"/>
              <a:cs typeface="LilyUPC" pitchFamily="34" charset="-34"/>
            </a:endParaRPr>
          </a:p>
        </p:txBody>
      </p:sp>
      <p:pic>
        <p:nvPicPr>
          <p:cNvPr id="16386" name="Picture 2" descr="http://4.bp.blogspot.com/-BQ0CW7JukGY/UQKaOB0Qq2I/AAAAAAAAAv8/qZJ2m80ozNw/s320/Annual+Themes.jpg"/>
          <p:cNvPicPr>
            <a:picLocks noChangeAspect="1" noChangeArrowheads="1"/>
          </p:cNvPicPr>
          <p:nvPr/>
        </p:nvPicPr>
        <p:blipFill>
          <a:blip r:embed="rId3" cstate="print"/>
          <a:srcRect/>
          <a:stretch>
            <a:fillRect/>
          </a:stretch>
        </p:blipFill>
        <p:spPr bwMode="auto">
          <a:xfrm>
            <a:off x="-3581400" y="2057399"/>
            <a:ext cx="3236815" cy="2286001"/>
          </a:xfrm>
          <a:prstGeom prst="rect">
            <a:avLst/>
          </a:prstGeom>
          <a:noFill/>
        </p:spPr>
      </p:pic>
      <p:sp>
        <p:nvSpPr>
          <p:cNvPr id="7" name="TextBox 6"/>
          <p:cNvSpPr txBox="1"/>
          <p:nvPr/>
        </p:nvSpPr>
        <p:spPr>
          <a:xfrm>
            <a:off x="533400" y="2286000"/>
            <a:ext cx="8077200" cy="1107996"/>
          </a:xfrm>
          <a:prstGeom prst="rect">
            <a:avLst/>
          </a:prstGeom>
          <a:noFill/>
          <a:ln>
            <a:noFill/>
          </a:ln>
        </p:spPr>
        <p:txBody>
          <a:bodyPr wrap="square" rtlCol="0">
            <a:spAutoFit/>
          </a:bodyPr>
          <a:lstStyle/>
          <a:p>
            <a:pPr algn="ctr"/>
            <a:r>
              <a:rPr lang="en-US" sz="6600" b="1" i="1" dirty="0" smtClean="0">
                <a:ln>
                  <a:solidFill>
                    <a:schemeClr val="accent2">
                      <a:lumMod val="75000"/>
                    </a:schemeClr>
                  </a:solidFill>
                </a:ln>
                <a:solidFill>
                  <a:srgbClr val="00B050"/>
                </a:solidFill>
                <a:latin typeface="Arial" pitchFamily="34" charset="0"/>
                <a:cs typeface="Arial" pitchFamily="34" charset="0"/>
              </a:rPr>
              <a:t>We CAN do this!</a:t>
            </a:r>
            <a:endParaRPr lang="en-US" sz="6600" b="1" i="1" dirty="0">
              <a:ln>
                <a:solidFill>
                  <a:schemeClr val="accent2">
                    <a:lumMod val="75000"/>
                  </a:schemeClr>
                </a:solidFill>
              </a:ln>
              <a:solidFill>
                <a:srgbClr val="00B05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5593</TotalTime>
  <Words>1479</Words>
  <Application>Microsoft Office PowerPoint</Application>
  <PresentationFormat>On-screen Show (4:3)</PresentationFormat>
  <Paragraphs>215</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Aspect</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lpstr>Rotary Next Gen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Rotary Next Gen</dc:title>
  <dc:creator>Fred</dc:creator>
  <cp:lastModifiedBy>Fred laptop</cp:lastModifiedBy>
  <cp:revision>29</cp:revision>
  <dcterms:created xsi:type="dcterms:W3CDTF">2015-12-18T18:41:22Z</dcterms:created>
  <dcterms:modified xsi:type="dcterms:W3CDTF">2016-06-23T22:12:30Z</dcterms:modified>
</cp:coreProperties>
</file>