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3"/>
  </p:notesMasterIdLst>
  <p:sldIdLst>
    <p:sldId id="256" r:id="rId2"/>
    <p:sldId id="257" r:id="rId3"/>
    <p:sldId id="258" r:id="rId4"/>
    <p:sldId id="290" r:id="rId5"/>
    <p:sldId id="291" r:id="rId6"/>
    <p:sldId id="366" r:id="rId7"/>
    <p:sldId id="367" r:id="rId8"/>
    <p:sldId id="368" r:id="rId9"/>
    <p:sldId id="369" r:id="rId10"/>
    <p:sldId id="430" r:id="rId11"/>
    <p:sldId id="370" r:id="rId12"/>
    <p:sldId id="372" r:id="rId13"/>
    <p:sldId id="373" r:id="rId14"/>
    <p:sldId id="374" r:id="rId15"/>
    <p:sldId id="375" r:id="rId16"/>
    <p:sldId id="376" r:id="rId17"/>
    <p:sldId id="377" r:id="rId18"/>
    <p:sldId id="378" r:id="rId19"/>
    <p:sldId id="379" r:id="rId20"/>
    <p:sldId id="380" r:id="rId21"/>
    <p:sldId id="381" r:id="rId22"/>
    <p:sldId id="382" r:id="rId23"/>
    <p:sldId id="383" r:id="rId24"/>
    <p:sldId id="384" r:id="rId25"/>
    <p:sldId id="385" r:id="rId26"/>
    <p:sldId id="386" r:id="rId27"/>
    <p:sldId id="387" r:id="rId28"/>
    <p:sldId id="388" r:id="rId29"/>
    <p:sldId id="389" r:id="rId30"/>
    <p:sldId id="390" r:id="rId31"/>
    <p:sldId id="391" r:id="rId32"/>
    <p:sldId id="393" r:id="rId33"/>
    <p:sldId id="392" r:id="rId34"/>
    <p:sldId id="394" r:id="rId35"/>
    <p:sldId id="395" r:id="rId36"/>
    <p:sldId id="396" r:id="rId37"/>
    <p:sldId id="397" r:id="rId38"/>
    <p:sldId id="423" r:id="rId39"/>
    <p:sldId id="398" r:id="rId40"/>
    <p:sldId id="399" r:id="rId41"/>
    <p:sldId id="400" r:id="rId42"/>
    <p:sldId id="401" r:id="rId43"/>
    <p:sldId id="402" r:id="rId44"/>
    <p:sldId id="403" r:id="rId45"/>
    <p:sldId id="404" r:id="rId46"/>
    <p:sldId id="405" r:id="rId47"/>
    <p:sldId id="406" r:id="rId48"/>
    <p:sldId id="407" r:id="rId49"/>
    <p:sldId id="408" r:id="rId50"/>
    <p:sldId id="431" r:id="rId51"/>
    <p:sldId id="409" r:id="rId52"/>
    <p:sldId id="411" r:id="rId53"/>
    <p:sldId id="412" r:id="rId54"/>
    <p:sldId id="414" r:id="rId55"/>
    <p:sldId id="413" r:id="rId56"/>
    <p:sldId id="415" r:id="rId57"/>
    <p:sldId id="416" r:id="rId58"/>
    <p:sldId id="417" r:id="rId59"/>
    <p:sldId id="418" r:id="rId60"/>
    <p:sldId id="419" r:id="rId61"/>
    <p:sldId id="420" r:id="rId62"/>
    <p:sldId id="421" r:id="rId63"/>
    <p:sldId id="422" r:id="rId64"/>
    <p:sldId id="348" r:id="rId65"/>
    <p:sldId id="424" r:id="rId66"/>
    <p:sldId id="425" r:id="rId67"/>
    <p:sldId id="426" r:id="rId68"/>
    <p:sldId id="427" r:id="rId69"/>
    <p:sldId id="428" r:id="rId70"/>
    <p:sldId id="429" r:id="rId71"/>
    <p:sldId id="358"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780" autoAdjust="0"/>
    <p:restoredTop sz="94621"/>
  </p:normalViewPr>
  <p:slideViewPr>
    <p:cSldViewPr snapToGrid="0" snapToObjects="1">
      <p:cViewPr>
        <p:scale>
          <a:sx n="100" d="100"/>
          <a:sy n="100" d="100"/>
        </p:scale>
        <p:origin x="736"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notesMaster" Target="notesMasters/notesMaster1.xml"/><Relationship Id="rId74" Type="http://schemas.openxmlformats.org/officeDocument/2006/relationships/presProps" Target="presProps.xml"/><Relationship Id="rId75" Type="http://schemas.openxmlformats.org/officeDocument/2006/relationships/viewProps" Target="viewProps.xml"/><Relationship Id="rId76" Type="http://schemas.openxmlformats.org/officeDocument/2006/relationships/theme" Target="theme/theme1.xml"/><Relationship Id="rId77"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CF1945-238E-B44B-A90D-4EFF39132A18}" type="datetimeFigureOut">
              <a:rPr lang="en-US" smtClean="0"/>
              <a:t>5/12/17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A22279-849C-AA46-960C-F9BFEC0A5C8E}" type="slidenum">
              <a:rPr lang="en-US" smtClean="0"/>
              <a:t>‹#›</a:t>
            </a:fld>
            <a:endParaRPr lang="en-US"/>
          </a:p>
        </p:txBody>
      </p:sp>
    </p:spTree>
    <p:extLst>
      <p:ext uri="{BB962C8B-B14F-4D97-AF65-F5344CB8AC3E}">
        <p14:creationId xmlns:p14="http://schemas.microsoft.com/office/powerpoint/2010/main" val="1685675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A22279-849C-AA46-960C-F9BFEC0A5C8E}" type="slidenum">
              <a:rPr lang="en-US" smtClean="0"/>
              <a:t>41</a:t>
            </a:fld>
            <a:endParaRPr lang="en-US"/>
          </a:p>
        </p:txBody>
      </p:sp>
    </p:spTree>
    <p:extLst>
      <p:ext uri="{BB962C8B-B14F-4D97-AF65-F5344CB8AC3E}">
        <p14:creationId xmlns:p14="http://schemas.microsoft.com/office/powerpoint/2010/main" val="1549017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B7C3F878-F5E8-489B-AC8A-64F2A7E22C28}" type="datetimeFigureOut">
              <a:rPr lang="en-US" smtClean="0"/>
              <a:pPr/>
              <a:t>5/12/17</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dirty="0"/>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5/12/17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C3F878-F5E8-489B-AC8A-64F2A7E22C28}" type="datetimeFigureOut">
              <a:rPr lang="en-US" smtClean="0"/>
              <a:pPr/>
              <a:t>5/12/17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B7C3F878-F5E8-489B-AC8A-64F2A7E22C28}" type="datetimeFigureOut">
              <a:rPr lang="en-US" smtClean="0"/>
              <a:pPr/>
              <a:t>5/12/17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B7C3F878-F5E8-489B-AC8A-64F2A7E22C28}" type="datetimeFigureOut">
              <a:rPr lang="en-US" smtClean="0"/>
              <a:pPr/>
              <a:t>5/12/17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1FC063-5EA9-49AF-AFAF-D68C9E82B23B}" type="slidenum">
              <a:rPr lang="en-US" smtClean="0"/>
              <a:pPr/>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C3F878-F5E8-489B-AC8A-64F2A7E22C28}" type="datetimeFigureOut">
              <a:rPr lang="en-US" smtClean="0"/>
              <a:pPr/>
              <a:t>5/12/17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C3F878-F5E8-489B-AC8A-64F2A7E22C28}" type="datetimeFigureOut">
              <a:rPr lang="en-US" smtClean="0"/>
              <a:pPr/>
              <a:t>5/12/17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B7C3F878-F5E8-489B-AC8A-64F2A7E22C28}" type="datetimeFigureOut">
              <a:rPr lang="en-US" smtClean="0"/>
              <a:pPr/>
              <a:t>5/12/17</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dirty="0"/>
          </a:p>
        </p:txBody>
      </p:sp>
      <p:sp>
        <p:nvSpPr>
          <p:cNvPr id="7" name="Slide Number Placeholder 6"/>
          <p:cNvSpPr>
            <a:spLocks noGrp="1"/>
          </p:cNvSpPr>
          <p:nvPr>
            <p:ph type="sldNum" sz="quarter" idx="12"/>
          </p:nvPr>
        </p:nvSpPr>
        <p:spPr>
          <a:xfrm rot="60000">
            <a:off x="7557313" y="5896961"/>
            <a:ext cx="554023" cy="365125"/>
          </a:xfrm>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B7C3F878-F5E8-489B-AC8A-64F2A7E22C28}" type="datetimeFigureOut">
              <a:rPr lang="en-US" smtClean="0"/>
              <a:pPr/>
              <a:t>5/12/17</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dirty="0"/>
          </a:p>
        </p:txBody>
      </p:sp>
      <p:sp>
        <p:nvSpPr>
          <p:cNvPr id="7" name="Slide Number Placeholder 6"/>
          <p:cNvSpPr>
            <a:spLocks noGrp="1"/>
          </p:cNvSpPr>
          <p:nvPr>
            <p:ph type="sldNum" sz="quarter" idx="12"/>
          </p:nvPr>
        </p:nvSpPr>
        <p:spPr>
          <a:xfrm rot="60000">
            <a:off x="7562089" y="5900026"/>
            <a:ext cx="554023" cy="365125"/>
          </a:xfrm>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5/12/17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5/12/17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jpeg"/><Relationship Id="rId1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B7C3F878-F5E8-489B-AC8A-64F2A7E22C28}" type="datetimeFigureOut">
              <a:rPr lang="en-US" smtClean="0"/>
              <a:pPr/>
              <a:t>5/12/17</a:t>
            </a:fld>
            <a:endParaRPr lang="en-US" dirty="0"/>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dirty="0"/>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651FC063-5EA9-49AF-AFAF-D68C9E82B23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34144" y="2159000"/>
            <a:ext cx="7293428" cy="2449286"/>
          </a:xfrm>
        </p:spPr>
        <p:txBody>
          <a:bodyPr>
            <a:normAutofit/>
          </a:bodyPr>
          <a:lstStyle/>
          <a:p>
            <a:r>
              <a:rPr lang="en-US" sz="4000" dirty="0" smtClean="0">
                <a:latin typeface="American Typewriter"/>
                <a:cs typeface="American Typewriter"/>
              </a:rPr>
              <a:t>The ^ </a:t>
            </a:r>
            <a:r>
              <a:rPr lang="en-US" sz="4000" dirty="0" smtClean="0">
                <a:solidFill>
                  <a:srgbClr val="FF0000"/>
                </a:solidFill>
                <a:latin typeface="American Typewriter"/>
                <a:cs typeface="American Typewriter"/>
              </a:rPr>
              <a:t>Great</a:t>
            </a:r>
            <a:r>
              <a:rPr lang="en-US" sz="4000" dirty="0" smtClean="0">
                <a:latin typeface="American Typewriter"/>
                <a:cs typeface="American Typewriter"/>
              </a:rPr>
              <a:t> </a:t>
            </a:r>
            <a:r>
              <a:rPr lang="en-US" sz="4000" dirty="0" smtClean="0">
                <a:solidFill>
                  <a:srgbClr val="008000"/>
                </a:solidFill>
                <a:latin typeface="American Typewriter"/>
                <a:cs typeface="American Typewriter"/>
              </a:rPr>
              <a:t>North American </a:t>
            </a:r>
            <a:r>
              <a:rPr lang="en-US" sz="4000" dirty="0" err="1" smtClean="0">
                <a:solidFill>
                  <a:srgbClr val="0000FF"/>
                </a:solidFill>
                <a:latin typeface="American Typewriter"/>
                <a:cs typeface="American Typewriter"/>
              </a:rPr>
              <a:t>Whizbang</a:t>
            </a:r>
            <a:r>
              <a:rPr lang="en-US" sz="4000" dirty="0" smtClean="0">
                <a:latin typeface="American Typewriter"/>
                <a:cs typeface="American Typewriter"/>
              </a:rPr>
              <a:t> Trivia </a:t>
            </a:r>
            <a:r>
              <a:rPr lang="en-US" sz="4000" dirty="0" smtClean="0">
                <a:solidFill>
                  <a:srgbClr val="FF6600"/>
                </a:solidFill>
                <a:latin typeface="American Typewriter"/>
                <a:cs typeface="American Typewriter"/>
              </a:rPr>
              <a:t>Test</a:t>
            </a:r>
            <a:r>
              <a:rPr lang="en-US" sz="4000" dirty="0" smtClean="0">
                <a:latin typeface="American Typewriter"/>
                <a:cs typeface="American Typewriter"/>
              </a:rPr>
              <a:t> </a:t>
            </a:r>
            <a:br>
              <a:rPr lang="en-US" sz="4000" dirty="0" smtClean="0">
                <a:latin typeface="American Typewriter"/>
                <a:cs typeface="American Typewriter"/>
              </a:rPr>
            </a:br>
            <a:endParaRPr lang="en-US" sz="4000" dirty="0">
              <a:solidFill>
                <a:srgbClr val="FF0000"/>
              </a:solidFill>
              <a:latin typeface="American Typewriter"/>
              <a:cs typeface="American Typewriter"/>
            </a:endParaRPr>
          </a:p>
        </p:txBody>
      </p:sp>
      <p:sp>
        <p:nvSpPr>
          <p:cNvPr id="3" name="Subtitle 2"/>
          <p:cNvSpPr>
            <a:spLocks noGrp="1"/>
          </p:cNvSpPr>
          <p:nvPr>
            <p:ph type="subTitle" idx="1"/>
          </p:nvPr>
        </p:nvSpPr>
        <p:spPr>
          <a:xfrm flipV="1">
            <a:off x="1727200" y="5260621"/>
            <a:ext cx="5712179" cy="45719"/>
          </a:xfrm>
        </p:spPr>
        <p:txBody>
          <a:bodyPr>
            <a:normAutofit fontScale="25000" lnSpcReduction="20000"/>
          </a:bodyPr>
          <a:lstStyle/>
          <a:p>
            <a:endParaRPr lang="en-US" dirty="0" smtClean="0"/>
          </a:p>
          <a:p>
            <a:endParaRPr lang="en-US" dirty="0"/>
          </a:p>
        </p:txBody>
      </p:sp>
      <p:sp>
        <p:nvSpPr>
          <p:cNvPr id="4" name="TextBox 3"/>
          <p:cNvSpPr txBox="1"/>
          <p:nvPr/>
        </p:nvSpPr>
        <p:spPr>
          <a:xfrm rot="693902">
            <a:off x="2163919" y="1944449"/>
            <a:ext cx="1752599" cy="738664"/>
          </a:xfrm>
          <a:prstGeom prst="rect">
            <a:avLst/>
          </a:prstGeom>
          <a:noFill/>
        </p:spPr>
        <p:txBody>
          <a:bodyPr wrap="square" rtlCol="0">
            <a:spAutoFit/>
          </a:bodyPr>
          <a:lstStyle/>
          <a:p>
            <a:r>
              <a:rPr lang="en-US" sz="2400" dirty="0" smtClean="0">
                <a:latin typeface="Marker Felt"/>
                <a:cs typeface="Marker Felt"/>
              </a:rPr>
              <a:t>3r</a:t>
            </a:r>
            <a:r>
              <a:rPr lang="en-US" sz="2400" baseline="30000" dirty="0" smtClean="0">
                <a:latin typeface="Marker Felt"/>
                <a:cs typeface="Marker Felt"/>
              </a:rPr>
              <a:t>d</a:t>
            </a:r>
            <a:r>
              <a:rPr lang="en-US" sz="2400" dirty="0" smtClean="0">
                <a:latin typeface="Marker Felt"/>
                <a:cs typeface="Marker Felt"/>
              </a:rPr>
              <a:t> </a:t>
            </a:r>
            <a:r>
              <a:rPr lang="en-US" sz="2400" dirty="0">
                <a:latin typeface="Marker Felt"/>
                <a:cs typeface="Marker Felt"/>
              </a:rPr>
              <a:t>annual</a:t>
            </a:r>
            <a:r>
              <a:rPr lang="en-US" dirty="0">
                <a:latin typeface="American Typewriter"/>
                <a:cs typeface="American Typewriter"/>
              </a:rPr>
              <a:t/>
            </a:r>
            <a:br>
              <a:rPr lang="en-US" dirty="0">
                <a:latin typeface="American Typewriter"/>
                <a:cs typeface="American Typewriter"/>
              </a:rPr>
            </a:br>
            <a:endParaRPr lang="en-US" dirty="0"/>
          </a:p>
        </p:txBody>
      </p:sp>
    </p:spTree>
    <p:extLst>
      <p:ext uri="{BB962C8B-B14F-4D97-AF65-F5344CB8AC3E}">
        <p14:creationId xmlns:p14="http://schemas.microsoft.com/office/powerpoint/2010/main" val="314500847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American Typewriter"/>
                <a:cs typeface="American Typewriter"/>
              </a:rPr>
              <a:t>Them’s</a:t>
            </a:r>
            <a:r>
              <a:rPr lang="en-US" dirty="0" smtClean="0">
                <a:latin typeface="American Typewriter"/>
                <a:cs typeface="American Typewriter"/>
              </a:rPr>
              <a:t> the Rules</a:t>
            </a:r>
            <a:endParaRPr lang="en-US" dirty="0">
              <a:latin typeface="American Typewriter"/>
              <a:cs typeface="American Typewriter"/>
            </a:endParaRPr>
          </a:p>
        </p:txBody>
      </p:sp>
      <p:sp>
        <p:nvSpPr>
          <p:cNvPr id="3" name="Content Placeholder 2"/>
          <p:cNvSpPr>
            <a:spLocks noGrp="1"/>
          </p:cNvSpPr>
          <p:nvPr>
            <p:ph idx="1"/>
          </p:nvPr>
        </p:nvSpPr>
        <p:spPr>
          <a:xfrm>
            <a:off x="1463040" y="2020068"/>
            <a:ext cx="6196405" cy="3703002"/>
          </a:xfrm>
        </p:spPr>
        <p:txBody>
          <a:bodyPr>
            <a:normAutofit/>
          </a:bodyPr>
          <a:lstStyle/>
          <a:p>
            <a:pPr marL="0" indent="0">
              <a:buNone/>
            </a:pPr>
            <a:r>
              <a:rPr lang="en-US" sz="2000" dirty="0" smtClean="0">
                <a:latin typeface="American Typewriter"/>
                <a:cs typeface="American Typewriter"/>
              </a:rPr>
              <a:t>• The test is self-scored on the honor system.</a:t>
            </a:r>
          </a:p>
          <a:p>
            <a:pPr marL="0" indent="0">
              <a:buNone/>
            </a:pPr>
            <a:r>
              <a:rPr lang="en-US" sz="2000" dirty="0" smtClean="0">
                <a:latin typeface="American Typewriter"/>
                <a:cs typeface="American Typewriter"/>
              </a:rPr>
              <a:t>• There are five categories, each consisting of five regular questions and one bonus question. </a:t>
            </a:r>
          </a:p>
          <a:p>
            <a:pPr marL="0" indent="0">
              <a:buNone/>
            </a:pPr>
            <a:r>
              <a:rPr lang="en-US" sz="2000" dirty="0" smtClean="0">
                <a:latin typeface="American Typewriter"/>
                <a:cs typeface="American Typewriter"/>
              </a:rPr>
              <a:t>• Each of the regular questions is worth 1 point. Each of the bonus questions is worth 3 points. Thus, a perfect score is 40.</a:t>
            </a:r>
          </a:p>
          <a:p>
            <a:pPr marL="0" indent="0">
              <a:buNone/>
            </a:pPr>
            <a:r>
              <a:rPr lang="en-US" sz="2000" dirty="0" smtClean="0">
                <a:latin typeface="American Typewriter"/>
                <a:cs typeface="American Typewriter"/>
              </a:rPr>
              <a:t>• Should the game end in a tie, we have three tiebreaker questions. Miss one and you’re out. </a:t>
            </a:r>
          </a:p>
          <a:p>
            <a:pPr marL="0" indent="0">
              <a:buNone/>
            </a:pPr>
            <a:r>
              <a:rPr lang="en-US" sz="2000" dirty="0" smtClean="0">
                <a:latin typeface="American Typewriter"/>
                <a:cs typeface="American Typewriter"/>
              </a:rPr>
              <a:t>• Should the score remain tied after the tiebreaker questions, the test will be declared a draw.</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2435690247"/>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American Typewriter"/>
                <a:cs typeface="American Typewriter"/>
              </a:rPr>
              <a:t>Them’s</a:t>
            </a:r>
            <a:r>
              <a:rPr lang="en-US" dirty="0" smtClean="0">
                <a:latin typeface="American Typewriter"/>
                <a:cs typeface="American Typewriter"/>
              </a:rPr>
              <a:t> the categories</a:t>
            </a:r>
            <a:endParaRPr lang="en-US" dirty="0">
              <a:latin typeface="American Typewriter"/>
              <a:cs typeface="American Typewriter"/>
            </a:endParaRPr>
          </a:p>
        </p:txBody>
      </p:sp>
      <p:sp>
        <p:nvSpPr>
          <p:cNvPr id="3" name="Content Placeholder 2"/>
          <p:cNvSpPr>
            <a:spLocks noGrp="1"/>
          </p:cNvSpPr>
          <p:nvPr>
            <p:ph idx="1"/>
          </p:nvPr>
        </p:nvSpPr>
        <p:spPr>
          <a:xfrm>
            <a:off x="1463040" y="2740971"/>
            <a:ext cx="6196405" cy="2982097"/>
          </a:xfrm>
        </p:spPr>
        <p:txBody>
          <a:bodyPr/>
          <a:lstStyle/>
          <a:p>
            <a:pPr marL="0" indent="0">
              <a:buNone/>
            </a:pPr>
            <a:r>
              <a:rPr lang="en-US" sz="2000" dirty="0" smtClean="0">
                <a:latin typeface="American Typewriter"/>
                <a:cs typeface="American Typewriter"/>
              </a:rPr>
              <a:t>• Television</a:t>
            </a:r>
          </a:p>
          <a:p>
            <a:pPr marL="0" indent="0">
              <a:buNone/>
            </a:pPr>
            <a:r>
              <a:rPr lang="en-US" sz="2000" dirty="0" smtClean="0">
                <a:latin typeface="American Typewriter"/>
                <a:cs typeface="American Typewriter"/>
              </a:rPr>
              <a:t>• Food &amp; Drink</a:t>
            </a:r>
            <a:endParaRPr lang="en-US" sz="2000" dirty="0">
              <a:latin typeface="American Typewriter"/>
              <a:cs typeface="American Typewriter"/>
            </a:endParaRPr>
          </a:p>
          <a:p>
            <a:pPr marL="0" indent="0">
              <a:buNone/>
            </a:pPr>
            <a:r>
              <a:rPr lang="en-US" sz="2000" dirty="0" smtClean="0">
                <a:latin typeface="American Typewriter"/>
                <a:cs typeface="American Typewriter"/>
              </a:rPr>
              <a:t>• American History</a:t>
            </a:r>
          </a:p>
          <a:p>
            <a:pPr marL="0" indent="0">
              <a:buNone/>
            </a:pPr>
            <a:r>
              <a:rPr lang="en-US" sz="2000" dirty="0" smtClean="0">
                <a:latin typeface="American Typewriter"/>
                <a:cs typeface="American Typewriter"/>
              </a:rPr>
              <a:t>• Sports</a:t>
            </a:r>
          </a:p>
          <a:p>
            <a:pPr marL="0" indent="0">
              <a:buNone/>
            </a:pPr>
            <a:r>
              <a:rPr lang="en-US" sz="2000" dirty="0" smtClean="0">
                <a:latin typeface="American Typewriter"/>
                <a:cs typeface="American Typewriter"/>
              </a:rPr>
              <a:t>• Geography</a:t>
            </a:r>
          </a:p>
          <a:p>
            <a:pPr marL="0" indent="0">
              <a:buNone/>
            </a:pPr>
            <a:endParaRPr lang="en-US" sz="2000" dirty="0" smtClean="0">
              <a:latin typeface="American Typewriter"/>
              <a:cs typeface="American Typewriter"/>
            </a:endParaRPr>
          </a:p>
          <a:p>
            <a:endParaRPr lang="en-US" sz="2000" dirty="0">
              <a:latin typeface="American Typewriter"/>
              <a:cs typeface="American Typewriter"/>
            </a:endParaRPr>
          </a:p>
          <a:p>
            <a:endParaRPr lang="en-US" dirty="0"/>
          </a:p>
        </p:txBody>
      </p:sp>
      <p:sp>
        <p:nvSpPr>
          <p:cNvPr id="4" name="TextBox 3"/>
          <p:cNvSpPr txBox="1"/>
          <p:nvPr/>
        </p:nvSpPr>
        <p:spPr>
          <a:xfrm>
            <a:off x="3164052" y="4412296"/>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190867211"/>
      </p:ext>
    </p:extLst>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merican Typewriter"/>
                <a:cs typeface="American Typewriter"/>
              </a:rPr>
              <a:t>Television:1</a:t>
            </a:r>
            <a:endParaRPr lang="en-US" dirty="0">
              <a:latin typeface="American Typewriter"/>
              <a:cs typeface="American Typewriter"/>
            </a:endParaRPr>
          </a:p>
        </p:txBody>
      </p:sp>
      <p:sp>
        <p:nvSpPr>
          <p:cNvPr id="3" name="Content Placeholder 2"/>
          <p:cNvSpPr>
            <a:spLocks noGrp="1"/>
          </p:cNvSpPr>
          <p:nvPr>
            <p:ph idx="1"/>
          </p:nvPr>
        </p:nvSpPr>
        <p:spPr>
          <a:xfrm>
            <a:off x="1463040" y="2514599"/>
            <a:ext cx="6196405" cy="3208469"/>
          </a:xfrm>
        </p:spPr>
        <p:txBody>
          <a:bodyPr>
            <a:normAutofit fontScale="92500" lnSpcReduction="10000"/>
          </a:bodyPr>
          <a:lstStyle/>
          <a:p>
            <a:pPr marL="0" lvl="0" indent="0">
              <a:spcBef>
                <a:spcPts val="0"/>
              </a:spcBef>
              <a:buClrTx/>
              <a:buSzTx/>
              <a:buNone/>
              <a:defRPr/>
            </a:pPr>
            <a:r>
              <a:rPr lang="en-US" sz="2000" dirty="0">
                <a:latin typeface="American Typewriter" charset="0"/>
                <a:ea typeface="American Typewriter" charset="0"/>
                <a:cs typeface="American Typewriter" charset="0"/>
              </a:rPr>
              <a:t>The word “television” was first used in:</a:t>
            </a:r>
          </a:p>
          <a:p>
            <a:pPr marL="0" lvl="0" indent="0">
              <a:spcBef>
                <a:spcPts val="0"/>
              </a:spcBef>
              <a:buClrTx/>
              <a:buSzTx/>
              <a:buNone/>
              <a:defRPr/>
            </a:pPr>
            <a:endParaRPr lang="en-US" sz="2000" dirty="0">
              <a:latin typeface="American Typewriter" charset="0"/>
              <a:ea typeface="American Typewriter" charset="0"/>
              <a:cs typeface="American Typewriter" charset="0"/>
            </a:endParaRPr>
          </a:p>
          <a:p>
            <a:pPr marL="0" lvl="0" indent="0">
              <a:spcBef>
                <a:spcPts val="0"/>
              </a:spcBef>
              <a:buClrTx/>
              <a:buSzTx/>
              <a:buNone/>
              <a:defRPr/>
            </a:pPr>
            <a:r>
              <a:rPr lang="en-US" sz="2000" dirty="0">
                <a:latin typeface="American Typewriter" charset="0"/>
                <a:ea typeface="American Typewriter" charset="0"/>
                <a:cs typeface="American Typewriter" charset="0"/>
              </a:rPr>
              <a:t>• The sci-fi novel “The Bridge of Light,” published in the Fall 1929 edition of Amazing Stories Quarterly</a:t>
            </a:r>
          </a:p>
          <a:p>
            <a:pPr marL="0" lvl="0" indent="0">
              <a:spcBef>
                <a:spcPts val="0"/>
              </a:spcBef>
              <a:buClrTx/>
              <a:buSzTx/>
              <a:buNone/>
              <a:defRPr/>
            </a:pPr>
            <a:endParaRPr lang="en-US" sz="2000" dirty="0">
              <a:latin typeface="American Typewriter" charset="0"/>
              <a:ea typeface="American Typewriter" charset="0"/>
              <a:cs typeface="American Typewriter" charset="0"/>
            </a:endParaRPr>
          </a:p>
          <a:p>
            <a:pPr marL="0" lvl="0" indent="0">
              <a:spcBef>
                <a:spcPts val="0"/>
              </a:spcBef>
              <a:buClrTx/>
              <a:buSzTx/>
              <a:buNone/>
              <a:defRPr/>
            </a:pPr>
            <a:r>
              <a:rPr lang="en-US" sz="2000" dirty="0">
                <a:latin typeface="American Typewriter" charset="0"/>
                <a:ea typeface="American Typewriter" charset="0"/>
                <a:cs typeface="American Typewriter" charset="0"/>
              </a:rPr>
              <a:t>• At the 1900 International World Fair in Paris during the inaugural International Electricity Congress</a:t>
            </a:r>
          </a:p>
          <a:p>
            <a:pPr marL="0" lvl="0" indent="0">
              <a:spcBef>
                <a:spcPts val="0"/>
              </a:spcBef>
              <a:buClrTx/>
              <a:buSzTx/>
              <a:buNone/>
              <a:defRPr/>
            </a:pPr>
            <a:endParaRPr lang="en-US" sz="2000" dirty="0">
              <a:latin typeface="American Typewriter" charset="0"/>
              <a:ea typeface="American Typewriter" charset="0"/>
              <a:cs typeface="American Typewriter" charset="0"/>
            </a:endParaRPr>
          </a:p>
          <a:p>
            <a:pPr marL="0" lvl="0" indent="0">
              <a:spcBef>
                <a:spcPts val="0"/>
              </a:spcBef>
              <a:buClrTx/>
              <a:buSzTx/>
              <a:buNone/>
              <a:defRPr/>
            </a:pPr>
            <a:r>
              <a:rPr lang="en-US" sz="2000" dirty="0">
                <a:latin typeface="American Typewriter" charset="0"/>
                <a:ea typeface="American Typewriter" charset="0"/>
                <a:cs typeface="American Typewriter" charset="0"/>
              </a:rPr>
              <a:t>• In the 1927 edition of “New Words from the Merriam-Webster Dictionary”</a:t>
            </a:r>
          </a:p>
        </p:txBody>
      </p:sp>
    </p:spTree>
    <p:extLst>
      <p:ext uri="{BB962C8B-B14F-4D97-AF65-F5344CB8AC3E}">
        <p14:creationId xmlns:p14="http://schemas.microsoft.com/office/powerpoint/2010/main" val="173014891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sp>
        <p:nvSpPr>
          <p:cNvPr id="5" name="TextBox 4"/>
          <p:cNvSpPr txBox="1"/>
          <p:nvPr/>
        </p:nvSpPr>
        <p:spPr>
          <a:xfrm>
            <a:off x="1574800" y="2146300"/>
            <a:ext cx="6485468" cy="3139321"/>
          </a:xfrm>
          <a:prstGeom prst="rect">
            <a:avLst/>
          </a:prstGeom>
          <a:noFill/>
        </p:spPr>
        <p:txBody>
          <a:bodyPr wrap="square" rtlCol="0">
            <a:spAutoFit/>
          </a:bodyPr>
          <a:lstStyle/>
          <a:p>
            <a:pPr lvl="0">
              <a:defRPr/>
            </a:pPr>
            <a:r>
              <a:rPr lang="en-US" dirty="0">
                <a:latin typeface="American Typewriter" charset="0"/>
                <a:ea typeface="American Typewriter" charset="0"/>
                <a:cs typeface="American Typewriter" charset="0"/>
              </a:rPr>
              <a:t>At the 1900 International World Fair in Paris during the inaugural International Electricity </a:t>
            </a:r>
            <a:r>
              <a:rPr lang="en-US" dirty="0" smtClean="0">
                <a:latin typeface="American Typewriter" charset="0"/>
                <a:ea typeface="American Typewriter" charset="0"/>
                <a:cs typeface="American Typewriter" charset="0"/>
              </a:rPr>
              <a:t>Congress held there.</a:t>
            </a:r>
          </a:p>
          <a:p>
            <a:pPr lvl="0">
              <a:defRPr/>
            </a:pPr>
            <a:endParaRPr lang="en-US" dirty="0">
              <a:latin typeface="American Typewriter" charset="0"/>
              <a:ea typeface="American Typewriter" charset="0"/>
              <a:cs typeface="American Typewriter" charset="0"/>
            </a:endParaRPr>
          </a:p>
          <a:p>
            <a:pPr lvl="0">
              <a:defRPr/>
            </a:pPr>
            <a:r>
              <a:rPr lang="en-US" dirty="0" smtClean="0">
                <a:latin typeface="American Typewriter" charset="0"/>
                <a:ea typeface="American Typewriter" charset="0"/>
                <a:cs typeface="American Typewriter" charset="0"/>
              </a:rPr>
              <a:t>It was coined by </a:t>
            </a:r>
            <a:r>
              <a:rPr lang="en-US" dirty="0">
                <a:latin typeface="American Typewriter" charset="0"/>
                <a:ea typeface="American Typewriter" charset="0"/>
                <a:cs typeface="American Typewriter" charset="0"/>
              </a:rPr>
              <a:t>Constantin </a:t>
            </a:r>
            <a:r>
              <a:rPr lang="en-US" dirty="0" err="1">
                <a:latin typeface="American Typewriter" charset="0"/>
                <a:ea typeface="American Typewriter" charset="0"/>
                <a:cs typeface="American Typewriter" charset="0"/>
              </a:rPr>
              <a:t>Dmitrovich</a:t>
            </a:r>
            <a:r>
              <a:rPr lang="en-US" dirty="0">
                <a:latin typeface="American Typewriter" charset="0"/>
                <a:ea typeface="American Typewriter" charset="0"/>
                <a:cs typeface="American Typewriter" charset="0"/>
              </a:rPr>
              <a:t> </a:t>
            </a:r>
            <a:r>
              <a:rPr lang="en-US" dirty="0" err="1">
                <a:latin typeface="American Typewriter" charset="0"/>
                <a:ea typeface="American Typewriter" charset="0"/>
                <a:cs typeface="American Typewriter" charset="0"/>
              </a:rPr>
              <a:t>Perskyi</a:t>
            </a:r>
            <a:r>
              <a:rPr lang="en-US" dirty="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(1854-1906) in </a:t>
            </a:r>
            <a:r>
              <a:rPr lang="en-US" dirty="0">
                <a:latin typeface="American Typewriter" charset="0"/>
                <a:ea typeface="American Typewriter" charset="0"/>
                <a:cs typeface="American Typewriter" charset="0"/>
              </a:rPr>
              <a:t>a paper </a:t>
            </a:r>
            <a:r>
              <a:rPr lang="en-US" dirty="0" smtClean="0">
                <a:latin typeface="American Typewriter" charset="0"/>
                <a:ea typeface="American Typewriter" charset="0"/>
                <a:cs typeface="American Typewriter" charset="0"/>
              </a:rPr>
              <a:t>he </a:t>
            </a:r>
            <a:r>
              <a:rPr lang="en-US" dirty="0">
                <a:latin typeface="American Typewriter" charset="0"/>
                <a:ea typeface="American Typewriter" charset="0"/>
                <a:cs typeface="American Typewriter" charset="0"/>
              </a:rPr>
              <a:t>presented in French at the </a:t>
            </a:r>
            <a:r>
              <a:rPr lang="en-US" dirty="0" smtClean="0">
                <a:latin typeface="American Typewriter" charset="0"/>
                <a:ea typeface="American Typewriter" charset="0"/>
                <a:cs typeface="American Typewriter" charset="0"/>
              </a:rPr>
              <a:t>event. At </a:t>
            </a:r>
            <a:r>
              <a:rPr lang="en-US" dirty="0">
                <a:latin typeface="American Typewriter" charset="0"/>
                <a:ea typeface="American Typewriter" charset="0"/>
                <a:cs typeface="American Typewriter" charset="0"/>
              </a:rPr>
              <a:t>the time, he was </a:t>
            </a:r>
            <a:r>
              <a:rPr lang="en-US" dirty="0" smtClean="0">
                <a:latin typeface="American Typewriter" charset="0"/>
                <a:ea typeface="American Typewriter" charset="0"/>
                <a:cs typeface="American Typewriter" charset="0"/>
              </a:rPr>
              <a:t>professor </a:t>
            </a:r>
            <a:r>
              <a:rPr lang="en-US" dirty="0">
                <a:latin typeface="American Typewriter" charset="0"/>
                <a:ea typeface="American Typewriter" charset="0"/>
                <a:cs typeface="American Typewriter" charset="0"/>
              </a:rPr>
              <a:t>of </a:t>
            </a:r>
            <a:r>
              <a:rPr lang="en-US" dirty="0" smtClean="0">
                <a:latin typeface="American Typewriter" charset="0"/>
                <a:ea typeface="American Typewriter" charset="0"/>
                <a:cs typeface="American Typewriter" charset="0"/>
              </a:rPr>
              <a:t>electricity </a:t>
            </a:r>
            <a:r>
              <a:rPr lang="en-US" dirty="0">
                <a:latin typeface="American Typewriter" charset="0"/>
                <a:ea typeface="American Typewriter" charset="0"/>
                <a:cs typeface="American Typewriter" charset="0"/>
              </a:rPr>
              <a:t>at the Artillery Academy </a:t>
            </a:r>
            <a:r>
              <a:rPr lang="en-US" dirty="0" smtClean="0">
                <a:latin typeface="American Typewriter" charset="0"/>
                <a:ea typeface="American Typewriter" charset="0"/>
                <a:cs typeface="American Typewriter" charset="0"/>
              </a:rPr>
              <a:t>of St. Petersburg, Russia. His </a:t>
            </a:r>
            <a:r>
              <a:rPr lang="en-US" dirty="0">
                <a:latin typeface="American Typewriter" charset="0"/>
                <a:ea typeface="American Typewriter" charset="0"/>
                <a:cs typeface="American Typewriter" charset="0"/>
              </a:rPr>
              <a:t>paper referred to the work of other experimenters in the </a:t>
            </a:r>
            <a:r>
              <a:rPr lang="en-US" dirty="0" smtClean="0">
                <a:latin typeface="American Typewriter" charset="0"/>
                <a:ea typeface="American Typewriter" charset="0"/>
                <a:cs typeface="American Typewriter" charset="0"/>
              </a:rPr>
              <a:t>field who </a:t>
            </a:r>
            <a:r>
              <a:rPr lang="en-US" dirty="0">
                <a:latin typeface="American Typewriter" charset="0"/>
                <a:ea typeface="American Typewriter" charset="0"/>
                <a:cs typeface="American Typewriter" charset="0"/>
              </a:rPr>
              <a:t>were attempting to use </a:t>
            </a:r>
            <a:r>
              <a:rPr lang="en-US" dirty="0" smtClean="0">
                <a:latin typeface="American Typewriter" charset="0"/>
                <a:ea typeface="American Typewriter" charset="0"/>
                <a:cs typeface="American Typewriter" charset="0"/>
              </a:rPr>
              <a:t>the photo-electric properties </a:t>
            </a:r>
            <a:r>
              <a:rPr lang="en-US" dirty="0">
                <a:latin typeface="American Typewriter" charset="0"/>
                <a:ea typeface="American Typewriter" charset="0"/>
                <a:cs typeface="American Typewriter" charset="0"/>
              </a:rPr>
              <a:t>of </a:t>
            </a:r>
            <a:r>
              <a:rPr lang="en-US" dirty="0" smtClean="0">
                <a:latin typeface="American Typewriter" charset="0"/>
                <a:ea typeface="American Typewriter" charset="0"/>
                <a:cs typeface="American Typewriter" charset="0"/>
              </a:rPr>
              <a:t>selenium as </a:t>
            </a:r>
            <a:r>
              <a:rPr lang="en-US" dirty="0">
                <a:latin typeface="American Typewriter" charset="0"/>
                <a:ea typeface="American Typewriter" charset="0"/>
                <a:cs typeface="American Typewriter" charset="0"/>
              </a:rPr>
              <a:t>the basis for their research in the field of image transmission.</a:t>
            </a:r>
            <a:r>
              <a:rPr lang="en-US" dirty="0" smtClean="0">
                <a:latin typeface="American Typewriter" charset="0"/>
                <a:ea typeface="American Typewriter" charset="0"/>
                <a:cs typeface="American Typewriter" charset="0"/>
              </a:rPr>
              <a:t> </a:t>
            </a:r>
            <a:endParaRPr lang="en-US"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82157237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Television: 2</a:t>
            </a:r>
            <a:endParaRPr lang="en-US" dirty="0">
              <a:latin typeface="American Typewriter"/>
              <a:cs typeface="American Typewriter"/>
            </a:endParaRPr>
          </a:p>
        </p:txBody>
      </p:sp>
      <p:sp>
        <p:nvSpPr>
          <p:cNvPr id="3" name="Content Placeholder 2"/>
          <p:cNvSpPr>
            <a:spLocks noGrp="1"/>
          </p:cNvSpPr>
          <p:nvPr>
            <p:ph idx="1"/>
          </p:nvPr>
        </p:nvSpPr>
        <p:spPr>
          <a:xfrm>
            <a:off x="1463040" y="2273301"/>
            <a:ext cx="6196405" cy="3449768"/>
          </a:xfrm>
        </p:spPr>
        <p:txBody>
          <a:bodyPr>
            <a:normAutofit/>
          </a:bodyPr>
          <a:lstStyle/>
          <a:p>
            <a:pPr marL="0" indent="0">
              <a:buNone/>
            </a:pPr>
            <a:r>
              <a:rPr lang="en-US" sz="2000" dirty="0">
                <a:latin typeface="American Typewriter"/>
                <a:cs typeface="American Typewriter"/>
              </a:rPr>
              <a:t>W2XB was the first television station. It began broadcasting in the United States in 1928. </a:t>
            </a:r>
          </a:p>
          <a:p>
            <a:pPr marL="0" indent="0">
              <a:buNone/>
            </a:pPr>
            <a:endParaRPr lang="en-US" sz="2000" dirty="0" smtClean="0">
              <a:latin typeface="American Typewriter"/>
              <a:cs typeface="American Typewriter"/>
            </a:endParaRPr>
          </a:p>
          <a:p>
            <a:pPr marL="0" indent="0">
              <a:buNone/>
            </a:pPr>
            <a:r>
              <a:rPr lang="en-US" sz="2000" dirty="0" smtClean="0">
                <a:latin typeface="American Typewriter"/>
                <a:cs typeface="American Typewriter"/>
              </a:rPr>
              <a:t>It </a:t>
            </a:r>
            <a:r>
              <a:rPr lang="en-US" sz="2000" dirty="0">
                <a:latin typeface="American Typewriter"/>
                <a:cs typeface="American Typewriter"/>
              </a:rPr>
              <a:t>still exists today, but we know it by another name. </a:t>
            </a:r>
            <a:endParaRPr lang="en-US" sz="2000" dirty="0" smtClean="0">
              <a:latin typeface="American Typewriter"/>
              <a:cs typeface="American Typewriter"/>
            </a:endParaRPr>
          </a:p>
          <a:p>
            <a:pPr marL="0" indent="0">
              <a:buNone/>
            </a:pPr>
            <a:endParaRPr lang="en-US" sz="2000" dirty="0">
              <a:latin typeface="American Typewriter"/>
              <a:cs typeface="American Typewriter"/>
            </a:endParaRPr>
          </a:p>
          <a:p>
            <a:pPr marL="0" indent="0">
              <a:buNone/>
            </a:pPr>
            <a:r>
              <a:rPr lang="en-US" sz="2000" dirty="0" smtClean="0">
                <a:latin typeface="American Typewriter"/>
                <a:cs typeface="American Typewriter"/>
              </a:rPr>
              <a:t>What </a:t>
            </a:r>
            <a:r>
              <a:rPr lang="en-US" sz="2000" dirty="0">
                <a:latin typeface="American Typewriter"/>
                <a:cs typeface="American Typewriter"/>
              </a:rPr>
              <a:t>is it?</a:t>
            </a:r>
          </a:p>
          <a:p>
            <a:pPr marL="0" indent="0">
              <a:buNone/>
            </a:pPr>
            <a:endParaRPr lang="en-US" sz="2000" dirty="0">
              <a:latin typeface="American Typewriter"/>
              <a:cs typeface="American Typewriter"/>
            </a:endParaRPr>
          </a:p>
        </p:txBody>
      </p:sp>
    </p:spTree>
    <p:extLst>
      <p:ext uri="{BB962C8B-B14F-4D97-AF65-F5344CB8AC3E}">
        <p14:creationId xmlns:p14="http://schemas.microsoft.com/office/powerpoint/2010/main" val="364988108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94200" y="2020066"/>
            <a:ext cx="3477803" cy="2357438"/>
          </a:xfrm>
        </p:spPr>
      </p:pic>
      <p:sp>
        <p:nvSpPr>
          <p:cNvPr id="4" name="TextBox 3"/>
          <p:cNvSpPr txBox="1"/>
          <p:nvPr/>
        </p:nvSpPr>
        <p:spPr>
          <a:xfrm>
            <a:off x="1244600" y="2020066"/>
            <a:ext cx="3149600" cy="2893100"/>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None other than WRGB, </a:t>
            </a:r>
            <a:r>
              <a:rPr lang="en-US" dirty="0" smtClean="0">
                <a:latin typeface="American Typewriter" charset="0"/>
                <a:ea typeface="American Typewriter" charset="0"/>
                <a:cs typeface="American Typewriter" charset="0"/>
              </a:rPr>
              <a:t>our local </a:t>
            </a:r>
            <a:r>
              <a:rPr lang="en-US" dirty="0">
                <a:latin typeface="American Typewriter" charset="0"/>
                <a:ea typeface="American Typewriter" charset="0"/>
                <a:cs typeface="American Typewriter" charset="0"/>
              </a:rPr>
              <a:t>CBS affiliate </a:t>
            </a:r>
            <a:r>
              <a:rPr lang="en-US" dirty="0" smtClean="0">
                <a:latin typeface="American Typewriter" charset="0"/>
                <a:ea typeface="American Typewriter" charset="0"/>
                <a:cs typeface="American Typewriter" charset="0"/>
              </a:rPr>
              <a:t>now known </a:t>
            </a:r>
            <a:r>
              <a:rPr lang="en-US" dirty="0">
                <a:latin typeface="American Typewriter" charset="0"/>
                <a:ea typeface="American Typewriter" charset="0"/>
                <a:cs typeface="American Typewriter" charset="0"/>
              </a:rPr>
              <a:t>as CBS </a:t>
            </a:r>
            <a:r>
              <a:rPr lang="en-US" dirty="0" smtClean="0">
                <a:latin typeface="American Typewriter" charset="0"/>
                <a:ea typeface="American Typewriter" charset="0"/>
                <a:cs typeface="American Typewriter" charset="0"/>
              </a:rPr>
              <a:t>6.</a:t>
            </a: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It began broadcasting on May 28, 1928, from Schenectady after a series of trial transmissions earlier that year. </a:t>
            </a:r>
          </a:p>
          <a:p>
            <a:endParaRPr lang="en-US" sz="2000" dirty="0">
              <a:latin typeface="American Typewriter" charset="0"/>
              <a:ea typeface="American Typewriter" charset="0"/>
              <a:cs typeface="American Typewriter" charset="0"/>
            </a:endParaRPr>
          </a:p>
        </p:txBody>
      </p:sp>
      <p:sp>
        <p:nvSpPr>
          <p:cNvPr id="10" name="TextBox 9"/>
          <p:cNvSpPr txBox="1"/>
          <p:nvPr/>
        </p:nvSpPr>
        <p:spPr>
          <a:xfrm>
            <a:off x="1244600" y="4635500"/>
            <a:ext cx="6815669" cy="1754326"/>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It was one of the world’s first experimental stations. It later became one of a handful of television stations licensed for commercial broadcasting operation before the </a:t>
            </a:r>
            <a:r>
              <a:rPr lang="en-US" dirty="0" smtClean="0">
                <a:latin typeface="American Typewriter" charset="0"/>
                <a:ea typeface="American Typewriter" charset="0"/>
                <a:cs typeface="American Typewriter" charset="0"/>
              </a:rPr>
              <a:t>end </a:t>
            </a:r>
            <a:r>
              <a:rPr lang="en-US" dirty="0">
                <a:latin typeface="American Typewriter" charset="0"/>
                <a:ea typeface="American Typewriter" charset="0"/>
                <a:cs typeface="American Typewriter" charset="0"/>
              </a:rPr>
              <a:t>of World War II.</a:t>
            </a:r>
          </a:p>
          <a:p>
            <a:endParaRPr lang="en-US" dirty="0">
              <a:latin typeface="American Typewriter" charset="0"/>
              <a:ea typeface="American Typewriter" charset="0"/>
              <a:cs typeface="American Typewriter" charset="0"/>
            </a:endParaRPr>
          </a:p>
          <a:p>
            <a:endParaRPr lang="en-US" dirty="0"/>
          </a:p>
        </p:txBody>
      </p:sp>
    </p:spTree>
    <p:extLst>
      <p:ext uri="{BB962C8B-B14F-4D97-AF65-F5344CB8AC3E}">
        <p14:creationId xmlns:p14="http://schemas.microsoft.com/office/powerpoint/2010/main" val="210398270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Television: 3</a:t>
            </a:r>
            <a:endParaRPr lang="en-US" dirty="0">
              <a:latin typeface="American Typewriter"/>
              <a:cs typeface="American Typewriter"/>
            </a:endParaRPr>
          </a:p>
        </p:txBody>
      </p:sp>
      <p:sp>
        <p:nvSpPr>
          <p:cNvPr id="3" name="Content Placeholder 2"/>
          <p:cNvSpPr>
            <a:spLocks noGrp="1"/>
          </p:cNvSpPr>
          <p:nvPr>
            <p:ph idx="1"/>
          </p:nvPr>
        </p:nvSpPr>
        <p:spPr>
          <a:xfrm>
            <a:off x="1463040" y="1917701"/>
            <a:ext cx="6766560" cy="3764272"/>
          </a:xfrm>
        </p:spPr>
        <p:txBody>
          <a:bodyPr>
            <a:normAutofit fontScale="85000" lnSpcReduction="10000"/>
          </a:bodyPr>
          <a:lstStyle/>
          <a:p>
            <a:pPr marL="0" lvl="0" indent="0">
              <a:spcBef>
                <a:spcPts val="0"/>
              </a:spcBef>
              <a:buClrTx/>
              <a:buSzTx/>
              <a:buNone/>
              <a:defRPr/>
            </a:pPr>
            <a:r>
              <a:rPr lang="en-US" dirty="0">
                <a:latin typeface="American Typewriter" charset="0"/>
                <a:ea typeface="American Typewriter" charset="0"/>
                <a:cs typeface="American Typewriter" charset="0"/>
              </a:rPr>
              <a:t>The British Broadcasting Corp., familiarly called the BBC or “The Beeb,” began its regular public </a:t>
            </a:r>
            <a:r>
              <a:rPr lang="en-US" dirty="0" smtClean="0">
                <a:latin typeface="American Typewriter" charset="0"/>
                <a:ea typeface="American Typewriter" charset="0"/>
                <a:cs typeface="American Typewriter" charset="0"/>
              </a:rPr>
              <a:t>television broadcasting </a:t>
            </a:r>
            <a:r>
              <a:rPr lang="en-US" dirty="0">
                <a:latin typeface="American Typewriter" charset="0"/>
                <a:ea typeface="American Typewriter" charset="0"/>
                <a:cs typeface="American Typewriter" charset="0"/>
              </a:rPr>
              <a:t>service in the United Kingdom in 1932.</a:t>
            </a:r>
          </a:p>
          <a:p>
            <a:pPr marL="0" lvl="0" indent="0">
              <a:spcBef>
                <a:spcPts val="0"/>
              </a:spcBef>
              <a:buClrTx/>
              <a:buSzTx/>
              <a:buNone/>
              <a:defRPr/>
            </a:pPr>
            <a:endParaRPr lang="en-US" dirty="0">
              <a:latin typeface="American Typewriter" charset="0"/>
              <a:ea typeface="American Typewriter" charset="0"/>
              <a:cs typeface="American Typewriter" charset="0"/>
            </a:endParaRPr>
          </a:p>
          <a:p>
            <a:pPr marL="0" lvl="0" indent="0">
              <a:spcBef>
                <a:spcPts val="0"/>
              </a:spcBef>
              <a:buClrTx/>
              <a:buSzTx/>
              <a:buNone/>
              <a:defRPr/>
            </a:pPr>
            <a:r>
              <a:rPr lang="en-US" dirty="0">
                <a:latin typeface="American Typewriter" charset="0"/>
                <a:ea typeface="American Typewriter" charset="0"/>
                <a:cs typeface="American Typewriter" charset="0"/>
              </a:rPr>
              <a:t>Five years later, it broadcast the world’s first televised Shakespearean play, a 30-minute version of “Twelfth Night,” as well as the world’s first televised football (soccer) match. A year after that, it broadcast the first televised sci-fi show (“R.U.R.”), and first crime series (“</a:t>
            </a:r>
            <a:r>
              <a:rPr lang="en-US" dirty="0" err="1">
                <a:latin typeface="American Typewriter" charset="0"/>
                <a:ea typeface="American Typewriter" charset="0"/>
                <a:cs typeface="American Typewriter" charset="0"/>
              </a:rPr>
              <a:t>Telecrime</a:t>
            </a:r>
            <a:r>
              <a:rPr lang="en-US" dirty="0">
                <a:latin typeface="American Typewriter" charset="0"/>
                <a:ea typeface="American Typewriter" charset="0"/>
                <a:cs typeface="American Typewriter" charset="0"/>
              </a:rPr>
              <a:t>”).</a:t>
            </a:r>
          </a:p>
          <a:p>
            <a:pPr marL="0" lvl="0" indent="0">
              <a:spcBef>
                <a:spcPts val="0"/>
              </a:spcBef>
              <a:buClrTx/>
              <a:buSzTx/>
              <a:buNone/>
              <a:defRPr/>
            </a:pPr>
            <a:endParaRPr lang="en-US" dirty="0">
              <a:latin typeface="American Typewriter" charset="0"/>
              <a:ea typeface="American Typewriter" charset="0"/>
              <a:cs typeface="American Typewriter" charset="0"/>
            </a:endParaRPr>
          </a:p>
          <a:p>
            <a:pPr marL="0" lvl="0" indent="0">
              <a:spcBef>
                <a:spcPts val="0"/>
              </a:spcBef>
              <a:buClrTx/>
              <a:buSzTx/>
              <a:buNone/>
              <a:defRPr/>
            </a:pPr>
            <a:r>
              <a:rPr lang="en-US" dirty="0">
                <a:latin typeface="American Typewriter" charset="0"/>
                <a:ea typeface="American Typewriter" charset="0"/>
                <a:cs typeface="American Typewriter" charset="0"/>
              </a:rPr>
              <a:t>Despite those advances, in 1939 it suspended its service. Why?</a:t>
            </a:r>
          </a:p>
          <a:p>
            <a:pPr marL="0" indent="0">
              <a:buNone/>
            </a:pPr>
            <a:endParaRPr lang="en-US" dirty="0">
              <a:latin typeface="American Typewriter"/>
              <a:cs typeface="American Typewriter"/>
            </a:endParaRPr>
          </a:p>
        </p:txBody>
      </p:sp>
    </p:spTree>
    <p:extLst>
      <p:ext uri="{BB962C8B-B14F-4D97-AF65-F5344CB8AC3E}">
        <p14:creationId xmlns:p14="http://schemas.microsoft.com/office/powerpoint/2010/main" val="11780943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sp>
        <p:nvSpPr>
          <p:cNvPr id="3" name="Content Placeholder 2"/>
          <p:cNvSpPr>
            <a:spLocks noGrp="1"/>
          </p:cNvSpPr>
          <p:nvPr>
            <p:ph idx="1"/>
          </p:nvPr>
        </p:nvSpPr>
        <p:spPr>
          <a:xfrm flipV="1">
            <a:off x="7277100" y="5723068"/>
            <a:ext cx="382345" cy="398331"/>
          </a:xfrm>
        </p:spPr>
        <p:txBody>
          <a:bodyPr>
            <a:normAutofit fontScale="25000" lnSpcReduction="20000"/>
          </a:bodyPr>
          <a:lstStyle/>
          <a:p>
            <a:r>
              <a:rPr lang="en-US" dirty="0" smtClean="0"/>
              <a: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944" y="1782927"/>
            <a:ext cx="3488456" cy="2554586"/>
          </a:xfrm>
          <a:prstGeom prst="rect">
            <a:avLst/>
          </a:prstGeom>
        </p:spPr>
      </p:pic>
      <p:sp>
        <p:nvSpPr>
          <p:cNvPr id="6" name="TextBox 5"/>
          <p:cNvSpPr txBox="1"/>
          <p:nvPr/>
        </p:nvSpPr>
        <p:spPr>
          <a:xfrm>
            <a:off x="965200" y="1782927"/>
            <a:ext cx="3318744" cy="4247317"/>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A little thing called World War II interrupted, and the BBC shut its TV operation after broadcasting a Mickey Mouse cartoon on Sept. 1, 1939. The government feared that German bombers would be able to lock in on  the signal. (Its radio studios were hit.)</a:t>
            </a: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Service resumed on June 6, 1946. Curiously, there is no visual recordi</a:t>
            </a:r>
            <a:r>
              <a:rPr lang="en-US" dirty="0">
                <a:latin typeface="American Typewriter" charset="0"/>
                <a:ea typeface="American Typewriter" charset="0"/>
                <a:cs typeface="American Typewriter" charset="0"/>
              </a:rPr>
              <a:t>n</a:t>
            </a:r>
            <a:r>
              <a:rPr lang="en-US" dirty="0" smtClean="0">
                <a:latin typeface="American Typewriter" charset="0"/>
                <a:ea typeface="American Typewriter" charset="0"/>
                <a:cs typeface="American Typewriter" charset="0"/>
              </a:rPr>
              <a:t>g of what was broadcast on that day.</a:t>
            </a:r>
            <a:endParaRPr lang="en-US"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78992910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charset="0"/>
                <a:ea typeface="American Typewriter" charset="0"/>
                <a:cs typeface="American Typewriter" charset="0"/>
              </a:rPr>
              <a:t>Television: 4</a:t>
            </a:r>
            <a:endParaRPr lang="en-US"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a:off x="1463040" y="2514599"/>
            <a:ext cx="6196405" cy="3208469"/>
          </a:xfrm>
        </p:spPr>
        <p:txBody>
          <a:bodyPr>
            <a:normAutofit fontScale="92500" lnSpcReduction="20000"/>
          </a:bodyPr>
          <a:lstStyle/>
          <a:p>
            <a:pPr marL="0" indent="0">
              <a:buNone/>
            </a:pPr>
            <a:r>
              <a:rPr lang="en-US" dirty="0">
                <a:latin typeface="American Typewriter"/>
                <a:cs typeface="American Typewriter"/>
              </a:rPr>
              <a:t>Which of these TV series </a:t>
            </a:r>
            <a:r>
              <a:rPr lang="en-US" dirty="0" smtClean="0">
                <a:latin typeface="American Typewriter"/>
                <a:cs typeface="American Typewriter"/>
              </a:rPr>
              <a:t>does </a:t>
            </a:r>
            <a:r>
              <a:rPr lang="en-US" dirty="0">
                <a:latin typeface="American Typewriter"/>
                <a:cs typeface="American Typewriter"/>
              </a:rPr>
              <a:t>not belong in this group?</a:t>
            </a:r>
          </a:p>
          <a:p>
            <a:pPr marL="0" indent="0">
              <a:buNone/>
            </a:pPr>
            <a:endParaRPr lang="en-US" dirty="0">
              <a:latin typeface="American Typewriter"/>
              <a:cs typeface="American Typewriter"/>
            </a:endParaRPr>
          </a:p>
          <a:p>
            <a:pPr marL="0" indent="0">
              <a:buNone/>
            </a:pPr>
            <a:r>
              <a:rPr lang="en-US" dirty="0">
                <a:latin typeface="American Typewriter"/>
                <a:cs typeface="American Typewriter"/>
              </a:rPr>
              <a:t>• SpongeBob Square Pants</a:t>
            </a:r>
          </a:p>
          <a:p>
            <a:pPr marL="0" indent="0">
              <a:buNone/>
            </a:pPr>
            <a:r>
              <a:rPr lang="en-US" dirty="0">
                <a:latin typeface="American Typewriter"/>
                <a:cs typeface="American Typewriter"/>
              </a:rPr>
              <a:t>• The Simpsons</a:t>
            </a:r>
          </a:p>
          <a:p>
            <a:pPr marL="0" indent="0">
              <a:buNone/>
            </a:pPr>
            <a:r>
              <a:rPr lang="en-US" dirty="0">
                <a:latin typeface="American Typewriter"/>
                <a:cs typeface="American Typewriter"/>
              </a:rPr>
              <a:t>• Wings</a:t>
            </a:r>
          </a:p>
          <a:p>
            <a:pPr marL="0" indent="0">
              <a:buNone/>
            </a:pPr>
            <a:r>
              <a:rPr lang="en-US" dirty="0">
                <a:latin typeface="American Typewriter"/>
                <a:cs typeface="American Typewriter"/>
              </a:rPr>
              <a:t>• Crusader Rabbit</a:t>
            </a:r>
          </a:p>
          <a:p>
            <a:pPr marL="0" indent="0">
              <a:buNone/>
            </a:pPr>
            <a:r>
              <a:rPr lang="en-US" dirty="0">
                <a:latin typeface="American Typewriter"/>
                <a:cs typeface="American Typewriter"/>
              </a:rPr>
              <a:t>• </a:t>
            </a:r>
            <a:r>
              <a:rPr lang="en-US" dirty="0" err="1">
                <a:latin typeface="American Typewriter"/>
                <a:cs typeface="American Typewriter"/>
              </a:rPr>
              <a:t>Darkwing</a:t>
            </a:r>
            <a:r>
              <a:rPr lang="en-US" dirty="0">
                <a:latin typeface="American Typewriter"/>
                <a:cs typeface="American Typewriter"/>
              </a:rPr>
              <a:t> Duck</a:t>
            </a:r>
          </a:p>
          <a:p>
            <a:pPr marL="0" indent="0">
              <a:buNone/>
            </a:pPr>
            <a:r>
              <a:rPr lang="en-US" dirty="0">
                <a:latin typeface="American Typewriter"/>
                <a:cs typeface="American Typewriter"/>
              </a:rPr>
              <a:t>• Rugrats</a:t>
            </a:r>
          </a:p>
        </p:txBody>
      </p:sp>
    </p:spTree>
    <p:extLst>
      <p:ext uri="{BB962C8B-B14F-4D97-AF65-F5344CB8AC3E}">
        <p14:creationId xmlns:p14="http://schemas.microsoft.com/office/powerpoint/2010/main" val="9692478"/>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sp>
        <p:nvSpPr>
          <p:cNvPr id="3" name="Content Placeholder 2"/>
          <p:cNvSpPr>
            <a:spLocks noGrp="1"/>
          </p:cNvSpPr>
          <p:nvPr>
            <p:ph idx="1"/>
          </p:nvPr>
        </p:nvSpPr>
        <p:spPr>
          <a:xfrm>
            <a:off x="1463040" y="2806700"/>
            <a:ext cx="6196405" cy="2916368"/>
          </a:xfrm>
        </p:spPr>
        <p:txBody>
          <a:bodyPr>
            <a:normAutofit/>
          </a:bodyPr>
          <a:lstStyle/>
          <a:p>
            <a:pPr marL="0" indent="0">
              <a:buNone/>
            </a:pPr>
            <a:endParaRPr lang="en-US" sz="2000" dirty="0">
              <a:latin typeface="American Typewriter"/>
              <a:cs typeface="American Typewriter"/>
            </a:endParaRPr>
          </a:p>
          <a:p>
            <a:pPr marL="0" indent="0">
              <a:buNone/>
            </a:pPr>
            <a:endParaRPr lang="en-US" sz="2000" dirty="0">
              <a:latin typeface="American Typewriter"/>
              <a:cs typeface="American Typewriter"/>
            </a:endParaRPr>
          </a:p>
        </p:txBody>
      </p:sp>
      <p:sp>
        <p:nvSpPr>
          <p:cNvPr id="8" name="TextBox 7"/>
          <p:cNvSpPr txBox="1"/>
          <p:nvPr/>
        </p:nvSpPr>
        <p:spPr>
          <a:xfrm>
            <a:off x="1463040" y="2020067"/>
            <a:ext cx="3020060" cy="2759730"/>
          </a:xfrm>
          <a:prstGeom prst="rect">
            <a:avLst/>
          </a:prstGeom>
          <a:noFill/>
        </p:spPr>
        <p:txBody>
          <a:bodyPr wrap="square" rtlCol="0">
            <a:spAutoFit/>
          </a:bodyPr>
          <a:lstStyle/>
          <a:p>
            <a:r>
              <a:rPr lang="en-US" sz="2000" dirty="0" smtClean="0">
                <a:latin typeface="American Typewriter" charset="0"/>
                <a:ea typeface="American Typewriter" charset="0"/>
                <a:cs typeface="American Typewriter" charset="0"/>
              </a:rPr>
              <a:t>“Wings” was the only one of the series that was  NOT animated.</a:t>
            </a:r>
          </a:p>
          <a:p>
            <a:endParaRPr lang="en-US" sz="2000" dirty="0">
              <a:latin typeface="American Typewriter" charset="0"/>
              <a:ea typeface="American Typewriter" charset="0"/>
              <a:cs typeface="American Typewriter" charset="0"/>
            </a:endParaRPr>
          </a:p>
          <a:p>
            <a:r>
              <a:rPr lang="en-US" sz="2000" dirty="0" smtClean="0">
                <a:latin typeface="American Typewriter" charset="0"/>
                <a:ea typeface="American Typewriter" charset="0"/>
                <a:cs typeface="American Typewriter" charset="0"/>
              </a:rPr>
              <a:t>It ran </a:t>
            </a:r>
            <a:r>
              <a:rPr lang="en-US" sz="2000" dirty="0">
                <a:latin typeface="American Typewriter" charset="0"/>
                <a:ea typeface="American Typewriter" charset="0"/>
                <a:cs typeface="American Typewriter" charset="0"/>
              </a:rPr>
              <a:t>for eight seasons </a:t>
            </a:r>
            <a:endParaRPr lang="en-US" sz="2000" dirty="0" smtClean="0">
              <a:latin typeface="American Typewriter" charset="0"/>
              <a:ea typeface="American Typewriter" charset="0"/>
              <a:cs typeface="American Typewriter" charset="0"/>
            </a:endParaRPr>
          </a:p>
          <a:p>
            <a:r>
              <a:rPr lang="en-US" sz="2000" dirty="0" smtClean="0">
                <a:latin typeface="American Typewriter" charset="0"/>
                <a:ea typeface="American Typewriter" charset="0"/>
                <a:cs typeface="American Typewriter" charset="0"/>
              </a:rPr>
              <a:t>on NBC, from </a:t>
            </a:r>
            <a:r>
              <a:rPr lang="en-US" sz="2000" dirty="0">
                <a:latin typeface="American Typewriter" charset="0"/>
                <a:ea typeface="American Typewriter" charset="0"/>
                <a:cs typeface="American Typewriter" charset="0"/>
              </a:rPr>
              <a:t>April 19, 1990, to May 21, 1997</a:t>
            </a:r>
            <a:r>
              <a:rPr lang="en-US" sz="2000" dirty="0" smtClean="0">
                <a:latin typeface="American Typewriter" charset="0"/>
                <a:ea typeface="American Typewriter" charset="0"/>
                <a:cs typeface="American Typewriter" charset="0"/>
              </a:rPr>
              <a:t>.</a:t>
            </a:r>
            <a:r>
              <a:rPr lang="en-US" sz="2000" baseline="30000" dirty="0">
                <a:latin typeface="American Typewriter" charset="0"/>
                <a:ea typeface="American Typewriter" charset="0"/>
                <a:cs typeface="American Typewriter" charset="0"/>
              </a:rPr>
              <a:t> </a:t>
            </a:r>
            <a:endParaRPr lang="en-US" sz="2000" baseline="30000" dirty="0" smtClean="0">
              <a:latin typeface="American Typewriter" charset="0"/>
              <a:ea typeface="American Typewriter" charset="0"/>
              <a:cs typeface="American Typewriter" charset="0"/>
            </a:endParaRPr>
          </a:p>
          <a:p>
            <a:endParaRPr lang="en-US" sz="2000" baseline="30000" dirty="0"/>
          </a:p>
          <a:p>
            <a:endParaRPr lang="en-US" sz="2000" dirty="0"/>
          </a:p>
        </p:txBody>
      </p:sp>
      <p:sp>
        <p:nvSpPr>
          <p:cNvPr id="4" name="TextBox 3"/>
          <p:cNvSpPr txBox="1"/>
          <p:nvPr/>
        </p:nvSpPr>
        <p:spPr>
          <a:xfrm>
            <a:off x="5245100" y="2324100"/>
            <a:ext cx="184731" cy="369332"/>
          </a:xfrm>
          <a:prstGeom prst="rect">
            <a:avLst/>
          </a:prstGeom>
          <a:noFill/>
        </p:spPr>
        <p:txBody>
          <a:bodyPr wrap="none" rtlCol="0">
            <a:spAutoFit/>
          </a:body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3099" y="2020067"/>
            <a:ext cx="3455073" cy="2095500"/>
          </a:xfrm>
          <a:prstGeom prst="rect">
            <a:avLst/>
          </a:prstGeom>
        </p:spPr>
      </p:pic>
      <p:sp>
        <p:nvSpPr>
          <p:cNvPr id="9" name="TextBox 8"/>
          <p:cNvSpPr txBox="1"/>
          <p:nvPr/>
        </p:nvSpPr>
        <p:spPr>
          <a:xfrm>
            <a:off x="1463040" y="4419600"/>
            <a:ext cx="6475133" cy="1323439"/>
          </a:xfrm>
          <a:prstGeom prst="rect">
            <a:avLst/>
          </a:prstGeom>
          <a:noFill/>
        </p:spPr>
        <p:txBody>
          <a:bodyPr wrap="square" rtlCol="0">
            <a:spAutoFit/>
          </a:bodyPr>
          <a:lstStyle/>
          <a:p>
            <a:r>
              <a:rPr lang="en-US" sz="2000" dirty="0">
                <a:latin typeface="American Typewriter" charset="0"/>
                <a:ea typeface="American Typewriter" charset="0"/>
                <a:cs typeface="American Typewriter" charset="0"/>
              </a:rPr>
              <a:t>The </a:t>
            </a:r>
            <a:r>
              <a:rPr lang="en-US" sz="2000" dirty="0" smtClean="0">
                <a:latin typeface="American Typewriter" charset="0"/>
                <a:ea typeface="American Typewriter" charset="0"/>
                <a:cs typeface="American Typewriter" charset="0"/>
              </a:rPr>
              <a:t>sit-com </a:t>
            </a:r>
            <a:r>
              <a:rPr lang="en-US" sz="2000" dirty="0">
                <a:latin typeface="American Typewriter" charset="0"/>
                <a:ea typeface="American Typewriter" charset="0"/>
                <a:cs typeface="American Typewriter" charset="0"/>
              </a:rPr>
              <a:t>starred Tim Daly and Steven Weber as </a:t>
            </a:r>
            <a:r>
              <a:rPr lang="en-US" sz="2000" dirty="0" smtClean="0">
                <a:latin typeface="American Typewriter" charset="0"/>
                <a:ea typeface="American Typewriter" charset="0"/>
                <a:cs typeface="American Typewriter" charset="0"/>
              </a:rPr>
              <a:t>the brothers Joe and Brian Hackett, who ran </a:t>
            </a:r>
            <a:r>
              <a:rPr lang="en-US" sz="2000" dirty="0">
                <a:latin typeface="American Typewriter" charset="0"/>
                <a:ea typeface="American Typewriter" charset="0"/>
                <a:cs typeface="American Typewriter" charset="0"/>
              </a:rPr>
              <a:t>a one-plane airline on Nantucket.</a:t>
            </a:r>
          </a:p>
          <a:p>
            <a:endParaRPr lang="en-US" sz="2000"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35503853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Television: 5</a:t>
            </a:r>
            <a:endParaRPr lang="en-US" dirty="0">
              <a:latin typeface="American Typewriter"/>
              <a:cs typeface="American Typewriter"/>
            </a:endParaRPr>
          </a:p>
        </p:txBody>
      </p:sp>
      <p:sp>
        <p:nvSpPr>
          <p:cNvPr id="3" name="Content Placeholder 2"/>
          <p:cNvSpPr>
            <a:spLocks noGrp="1"/>
          </p:cNvSpPr>
          <p:nvPr>
            <p:ph idx="1"/>
          </p:nvPr>
        </p:nvSpPr>
        <p:spPr>
          <a:xfrm>
            <a:off x="1460500" y="2020067"/>
            <a:ext cx="6198945" cy="3703002"/>
          </a:xfrm>
        </p:spPr>
        <p:txBody>
          <a:bodyPr>
            <a:normAutofit fontScale="92500" lnSpcReduction="20000"/>
          </a:bodyPr>
          <a:lstStyle/>
          <a:p>
            <a:pPr marL="0" indent="0">
              <a:buNone/>
            </a:pPr>
            <a:r>
              <a:rPr lang="en-US" dirty="0">
                <a:latin typeface="American Typewriter"/>
                <a:cs typeface="American Typewriter"/>
              </a:rPr>
              <a:t>Name the town in which each series is set. (You need to get all 4 right to earn a point.)</a:t>
            </a:r>
          </a:p>
          <a:p>
            <a:pPr marL="0" indent="0">
              <a:buNone/>
            </a:pPr>
            <a:endParaRPr lang="en-US" dirty="0">
              <a:latin typeface="American Typewriter"/>
              <a:cs typeface="American Typewriter"/>
            </a:endParaRPr>
          </a:p>
          <a:p>
            <a:pPr marL="0" indent="0">
              <a:buNone/>
            </a:pPr>
            <a:r>
              <a:rPr lang="en-US" dirty="0">
                <a:latin typeface="American Typewriter"/>
                <a:cs typeface="American Typewriter"/>
              </a:rPr>
              <a:t>• Cheers (New York, Boston, Cleveland, Miami)</a:t>
            </a:r>
          </a:p>
          <a:p>
            <a:pPr marL="0" indent="0">
              <a:buNone/>
            </a:pPr>
            <a:r>
              <a:rPr lang="en-US" dirty="0">
                <a:latin typeface="American Typewriter"/>
                <a:cs typeface="American Typewriter"/>
              </a:rPr>
              <a:t>• Golden Girls (Los Angeles, Miami, Richmond, Honolulu)</a:t>
            </a:r>
          </a:p>
          <a:p>
            <a:pPr marL="0" indent="0">
              <a:buNone/>
            </a:pPr>
            <a:r>
              <a:rPr lang="en-US" dirty="0">
                <a:latin typeface="American Typewriter"/>
                <a:cs typeface="American Typewriter"/>
              </a:rPr>
              <a:t>• The </a:t>
            </a:r>
            <a:r>
              <a:rPr lang="en-US" dirty="0" err="1">
                <a:latin typeface="American Typewriter"/>
                <a:cs typeface="American Typewriter"/>
              </a:rPr>
              <a:t>Jeffersons</a:t>
            </a:r>
            <a:r>
              <a:rPr lang="en-US" dirty="0">
                <a:latin typeface="American Typewriter"/>
                <a:cs typeface="American Typewriter"/>
              </a:rPr>
              <a:t> (New York, Chicago, Atlanta, Seattle)</a:t>
            </a:r>
          </a:p>
          <a:p>
            <a:pPr marL="0" indent="0">
              <a:buNone/>
            </a:pPr>
            <a:r>
              <a:rPr lang="en-US" dirty="0">
                <a:latin typeface="American Typewriter"/>
                <a:cs typeface="American Typewriter"/>
              </a:rPr>
              <a:t>• The Office (Buffalo, Toledo, Scranton, Providence)</a:t>
            </a:r>
          </a:p>
          <a:p>
            <a:pPr marL="0" indent="0">
              <a:buNone/>
            </a:pPr>
            <a:endParaRPr lang="en-US" dirty="0"/>
          </a:p>
        </p:txBody>
      </p:sp>
    </p:spTree>
    <p:extLst>
      <p:ext uri="{BB962C8B-B14F-4D97-AF65-F5344CB8AC3E}">
        <p14:creationId xmlns:p14="http://schemas.microsoft.com/office/powerpoint/2010/main" val="63256969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16858"/>
            <a:ext cx="6965245" cy="1015999"/>
          </a:xfrm>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sp>
        <p:nvSpPr>
          <p:cNvPr id="8" name="TextBox 7"/>
          <p:cNvSpPr txBox="1"/>
          <p:nvPr/>
        </p:nvSpPr>
        <p:spPr>
          <a:xfrm>
            <a:off x="1282700" y="1828800"/>
            <a:ext cx="6777568" cy="2308324"/>
          </a:xfrm>
          <a:prstGeom prst="rect">
            <a:avLst/>
          </a:prstGeom>
          <a:noFill/>
        </p:spPr>
        <p:txBody>
          <a:bodyPr wrap="square" rtlCol="0">
            <a:spAutoFit/>
          </a:bodyPr>
          <a:lstStyle/>
          <a:p>
            <a:endParaRPr lang="en-US" dirty="0">
              <a:latin typeface="American Typewriter"/>
              <a:cs typeface="American Typewriter"/>
            </a:endParaRPr>
          </a:p>
          <a:p>
            <a:r>
              <a:rPr lang="en-US" dirty="0">
                <a:latin typeface="American Typewriter"/>
                <a:cs typeface="American Typewriter"/>
              </a:rPr>
              <a:t>• Cheers (New York, </a:t>
            </a:r>
            <a:r>
              <a:rPr lang="en-US" dirty="0">
                <a:solidFill>
                  <a:srgbClr val="FF0000"/>
                </a:solidFill>
                <a:latin typeface="American Typewriter"/>
                <a:cs typeface="American Typewriter"/>
              </a:rPr>
              <a:t>Boston</a:t>
            </a:r>
            <a:r>
              <a:rPr lang="en-US" dirty="0">
                <a:latin typeface="American Typewriter"/>
                <a:cs typeface="American Typewriter"/>
              </a:rPr>
              <a:t>, Cleveland, Miami)</a:t>
            </a:r>
          </a:p>
          <a:p>
            <a:endParaRPr lang="en-US" dirty="0" smtClean="0">
              <a:latin typeface="American Typewriter"/>
              <a:cs typeface="American Typewriter"/>
            </a:endParaRPr>
          </a:p>
          <a:p>
            <a:r>
              <a:rPr lang="en-US" dirty="0" smtClean="0">
                <a:latin typeface="American Typewriter"/>
                <a:cs typeface="American Typewriter"/>
              </a:rPr>
              <a:t>• </a:t>
            </a:r>
            <a:r>
              <a:rPr lang="en-US" dirty="0">
                <a:latin typeface="American Typewriter"/>
                <a:cs typeface="American Typewriter"/>
              </a:rPr>
              <a:t>Golden Girls (Los Angeles, </a:t>
            </a:r>
            <a:r>
              <a:rPr lang="en-US" dirty="0">
                <a:solidFill>
                  <a:srgbClr val="FF0000"/>
                </a:solidFill>
                <a:latin typeface="American Typewriter"/>
                <a:cs typeface="American Typewriter"/>
              </a:rPr>
              <a:t>Miami</a:t>
            </a:r>
            <a:r>
              <a:rPr lang="en-US" dirty="0">
                <a:latin typeface="American Typewriter"/>
                <a:cs typeface="American Typewriter"/>
              </a:rPr>
              <a:t>, Richmond, Honolulu)</a:t>
            </a:r>
          </a:p>
          <a:p>
            <a:endParaRPr lang="en-US" dirty="0" smtClean="0">
              <a:latin typeface="American Typewriter"/>
              <a:cs typeface="American Typewriter"/>
            </a:endParaRPr>
          </a:p>
          <a:p>
            <a:r>
              <a:rPr lang="en-US" dirty="0" smtClean="0">
                <a:latin typeface="American Typewriter"/>
                <a:cs typeface="American Typewriter"/>
              </a:rPr>
              <a:t>• </a:t>
            </a:r>
            <a:r>
              <a:rPr lang="en-US" dirty="0">
                <a:latin typeface="American Typewriter"/>
                <a:cs typeface="American Typewriter"/>
              </a:rPr>
              <a:t>The </a:t>
            </a:r>
            <a:r>
              <a:rPr lang="en-US" dirty="0" err="1">
                <a:latin typeface="American Typewriter"/>
                <a:cs typeface="American Typewriter"/>
              </a:rPr>
              <a:t>Jeffersons</a:t>
            </a:r>
            <a:r>
              <a:rPr lang="en-US" dirty="0">
                <a:latin typeface="American Typewriter"/>
                <a:cs typeface="American Typewriter"/>
              </a:rPr>
              <a:t> (</a:t>
            </a:r>
            <a:r>
              <a:rPr lang="en-US" dirty="0">
                <a:solidFill>
                  <a:srgbClr val="FF0000"/>
                </a:solidFill>
                <a:latin typeface="American Typewriter"/>
                <a:cs typeface="American Typewriter"/>
              </a:rPr>
              <a:t>New York</a:t>
            </a:r>
            <a:r>
              <a:rPr lang="en-US" dirty="0">
                <a:latin typeface="American Typewriter"/>
                <a:cs typeface="American Typewriter"/>
              </a:rPr>
              <a:t>, Chicago, Atlanta, Seattle)</a:t>
            </a:r>
          </a:p>
          <a:p>
            <a:endParaRPr lang="en-US" dirty="0" smtClean="0">
              <a:latin typeface="American Typewriter"/>
              <a:cs typeface="American Typewriter"/>
            </a:endParaRPr>
          </a:p>
          <a:p>
            <a:r>
              <a:rPr lang="en-US" dirty="0" smtClean="0">
                <a:latin typeface="American Typewriter"/>
                <a:cs typeface="American Typewriter"/>
              </a:rPr>
              <a:t>• </a:t>
            </a:r>
            <a:r>
              <a:rPr lang="en-US" dirty="0">
                <a:latin typeface="American Typewriter"/>
                <a:cs typeface="American Typewriter"/>
              </a:rPr>
              <a:t>The Office (Buffalo, Toledo, </a:t>
            </a:r>
            <a:r>
              <a:rPr lang="en-US" dirty="0">
                <a:solidFill>
                  <a:srgbClr val="FF0000"/>
                </a:solidFill>
                <a:latin typeface="American Typewriter"/>
                <a:cs typeface="American Typewriter"/>
              </a:rPr>
              <a:t>Scranton</a:t>
            </a:r>
            <a:r>
              <a:rPr lang="en-US" dirty="0">
                <a:latin typeface="American Typewriter"/>
                <a:cs typeface="American Typewriter"/>
              </a:rPr>
              <a:t>, Providence)</a:t>
            </a:r>
          </a:p>
        </p:txBody>
      </p:sp>
    </p:spTree>
    <p:extLst>
      <p:ext uri="{BB962C8B-B14F-4D97-AF65-F5344CB8AC3E}">
        <p14:creationId xmlns:p14="http://schemas.microsoft.com/office/powerpoint/2010/main" val="48531238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0"/>
            <a:ext cx="6965245" cy="2501899"/>
          </a:xfrm>
        </p:spPr>
        <p:txBody>
          <a:bodyPr/>
          <a:lstStyle/>
          <a:p>
            <a:r>
              <a:rPr lang="en-US" dirty="0" smtClean="0">
                <a:latin typeface="American Typewriter"/>
                <a:cs typeface="American Typewriter"/>
              </a:rPr>
              <a:t>Television: Bonus</a:t>
            </a:r>
            <a:endParaRPr lang="en-US" dirty="0">
              <a:latin typeface="American Typewriter"/>
              <a:cs typeface="American Typewriter"/>
            </a:endParaRPr>
          </a:p>
        </p:txBody>
      </p:sp>
      <p:sp>
        <p:nvSpPr>
          <p:cNvPr id="3" name="TextBox 2"/>
          <p:cNvSpPr txBox="1"/>
          <p:nvPr/>
        </p:nvSpPr>
        <p:spPr>
          <a:xfrm>
            <a:off x="1803401" y="2070100"/>
            <a:ext cx="5372100" cy="923330"/>
          </a:xfrm>
          <a:prstGeom prst="rect">
            <a:avLst/>
          </a:prstGeom>
          <a:noFill/>
        </p:spPr>
        <p:txBody>
          <a:bodyPr wrap="square" rtlCol="0">
            <a:spAutoFit/>
          </a:bodyPr>
          <a:lstStyle/>
          <a:p>
            <a:r>
              <a:rPr lang="en-US">
                <a:ln w="0"/>
                <a:effectLst>
                  <a:outerShdw blurRad="38100" dist="19050" dir="2700000" algn="tl" rotWithShape="0">
                    <a:schemeClr val="dk1">
                      <a:alpha val="40000"/>
                    </a:schemeClr>
                  </a:outerShdw>
                </a:effectLst>
                <a:latin typeface="American Typewriter" charset="0"/>
                <a:ea typeface="American Typewriter" charset="0"/>
                <a:cs typeface="American Typewriter" charset="0"/>
              </a:rPr>
              <a:t>Name 3 TV shows past or present with the word “family” in the title.</a:t>
            </a:r>
          </a:p>
          <a:p>
            <a:endParaRPr lang="en-US" dirty="0"/>
          </a:p>
        </p:txBody>
      </p:sp>
    </p:spTree>
    <p:extLst>
      <p:ext uri="{BB962C8B-B14F-4D97-AF65-F5344CB8AC3E}">
        <p14:creationId xmlns:p14="http://schemas.microsoft.com/office/powerpoint/2010/main" val="70860860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1" y="689815"/>
            <a:ext cx="8712200" cy="1202485"/>
          </a:xfrm>
        </p:spPr>
        <p:txBody>
          <a:bodyPr>
            <a:normAutofit/>
          </a:bodyPr>
          <a:lstStyle/>
          <a:p>
            <a:r>
              <a:rPr lang="en-US" sz="4000" dirty="0" smtClean="0">
                <a:latin typeface="American Typewriter"/>
                <a:cs typeface="American Typewriter"/>
              </a:rPr>
              <a:t>The Answer(s)</a:t>
            </a:r>
            <a:endParaRPr lang="en-US" sz="4000" dirty="0">
              <a:latin typeface="American Typewriter"/>
              <a:cs typeface="American Typewriter"/>
            </a:endParaRPr>
          </a:p>
        </p:txBody>
      </p:sp>
      <p:sp>
        <p:nvSpPr>
          <p:cNvPr id="3" name="Content Placeholder 2"/>
          <p:cNvSpPr>
            <a:spLocks noGrp="1"/>
          </p:cNvSpPr>
          <p:nvPr>
            <p:ph idx="1"/>
          </p:nvPr>
        </p:nvSpPr>
        <p:spPr>
          <a:xfrm>
            <a:off x="816429" y="2489200"/>
            <a:ext cx="7692571" cy="3098800"/>
          </a:xfrm>
        </p:spPr>
        <p:txBody>
          <a:bodyPr>
            <a:normAutofit/>
          </a:bodyPr>
          <a:lstStyle/>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                                                                  </a:t>
            </a:r>
            <a:endParaRPr lang="en-US" dirty="0"/>
          </a:p>
        </p:txBody>
      </p:sp>
      <p:sp>
        <p:nvSpPr>
          <p:cNvPr id="11" name="TextBox 10"/>
          <p:cNvSpPr txBox="1"/>
          <p:nvPr/>
        </p:nvSpPr>
        <p:spPr>
          <a:xfrm>
            <a:off x="1638300" y="1892300"/>
            <a:ext cx="6350000" cy="4893647"/>
          </a:xfrm>
          <a:prstGeom prst="rect">
            <a:avLst/>
          </a:prstGeom>
          <a:noFill/>
        </p:spPr>
        <p:txBody>
          <a:bodyPr wrap="square" rtlCol="0">
            <a:spAutoFit/>
          </a:bodyPr>
          <a:lstStyle/>
          <a:p>
            <a:r>
              <a:rPr lang="en-US" sz="2000" dirty="0" smtClean="0">
                <a:latin typeface="American Typewriter" charset="0"/>
                <a:ea typeface="American Typewriter" charset="0"/>
                <a:cs typeface="American Typewriter" charset="0"/>
              </a:rPr>
              <a:t>Family Guy </a:t>
            </a:r>
          </a:p>
          <a:p>
            <a:r>
              <a:rPr lang="en-US" sz="2000" dirty="0" smtClean="0">
                <a:latin typeface="American Typewriter" charset="0"/>
                <a:ea typeface="American Typewriter" charset="0"/>
                <a:cs typeface="American Typewriter" charset="0"/>
              </a:rPr>
              <a:t>All In the Family</a:t>
            </a:r>
          </a:p>
          <a:p>
            <a:r>
              <a:rPr lang="en-US" sz="2000" dirty="0" smtClean="0">
                <a:latin typeface="American Typewriter" charset="0"/>
                <a:ea typeface="American Typewriter" charset="0"/>
                <a:cs typeface="American Typewriter" charset="0"/>
              </a:rPr>
              <a:t>The Addams Family</a:t>
            </a:r>
          </a:p>
          <a:p>
            <a:r>
              <a:rPr lang="en-US" sz="2000" dirty="0" smtClean="0">
                <a:latin typeface="American Typewriter" charset="0"/>
                <a:ea typeface="American Typewriter" charset="0"/>
                <a:cs typeface="American Typewriter" charset="0"/>
              </a:rPr>
              <a:t>Family Matters</a:t>
            </a:r>
          </a:p>
          <a:p>
            <a:r>
              <a:rPr lang="en-US" sz="2000" dirty="0" smtClean="0">
                <a:latin typeface="American Typewriter" charset="0"/>
                <a:ea typeface="American Typewriter" charset="0"/>
                <a:cs typeface="American Typewriter" charset="0"/>
              </a:rPr>
              <a:t>Family Feud</a:t>
            </a:r>
          </a:p>
          <a:p>
            <a:r>
              <a:rPr lang="en-US" sz="2000" dirty="0" smtClean="0">
                <a:latin typeface="American Typewriter" charset="0"/>
                <a:ea typeface="American Typewriter" charset="0"/>
                <a:cs typeface="American Typewriter" charset="0"/>
              </a:rPr>
              <a:t>The Family Crews</a:t>
            </a:r>
          </a:p>
          <a:p>
            <a:r>
              <a:rPr lang="en-US" sz="2000" dirty="0" smtClean="0">
                <a:latin typeface="American Typewriter" charset="0"/>
                <a:ea typeface="American Typewriter" charset="0"/>
                <a:cs typeface="American Typewriter" charset="0"/>
              </a:rPr>
              <a:t>No Ordinary Family</a:t>
            </a:r>
          </a:p>
          <a:p>
            <a:r>
              <a:rPr lang="en-US" sz="2000" dirty="0" smtClean="0">
                <a:latin typeface="American Typewriter" charset="0"/>
                <a:ea typeface="American Typewriter" charset="0"/>
                <a:cs typeface="American Typewriter" charset="0"/>
              </a:rPr>
              <a:t>The Goode Family</a:t>
            </a:r>
          </a:p>
          <a:p>
            <a:r>
              <a:rPr lang="en-US" sz="2000" dirty="0" smtClean="0">
                <a:latin typeface="American Typewriter" charset="0"/>
                <a:ea typeface="American Typewriter" charset="0"/>
                <a:cs typeface="American Typewriter" charset="0"/>
              </a:rPr>
              <a:t>Modern Family</a:t>
            </a:r>
          </a:p>
          <a:p>
            <a:r>
              <a:rPr lang="en-US" sz="2000" dirty="0" smtClean="0">
                <a:latin typeface="American Typewriter" charset="0"/>
                <a:ea typeface="American Typewriter" charset="0"/>
                <a:cs typeface="American Typewriter" charset="0"/>
              </a:rPr>
              <a:t>Find My Family</a:t>
            </a:r>
          </a:p>
          <a:p>
            <a:r>
              <a:rPr lang="en-US" sz="2000" dirty="0" smtClean="0">
                <a:latin typeface="American Typewriter" charset="0"/>
                <a:ea typeface="American Typewriter" charset="0"/>
                <a:cs typeface="American Typewriter" charset="0"/>
              </a:rPr>
              <a:t>One Big Happy Family</a:t>
            </a:r>
          </a:p>
          <a:p>
            <a:r>
              <a:rPr lang="en-US" sz="2000" dirty="0" smtClean="0">
                <a:latin typeface="American Typewriter" charset="0"/>
                <a:ea typeface="American Typewriter" charset="0"/>
                <a:cs typeface="American Typewriter" charset="0"/>
              </a:rPr>
              <a:t>Family Ties</a:t>
            </a:r>
          </a:p>
          <a:p>
            <a:endParaRPr lang="en-US" sz="2000" dirty="0">
              <a:latin typeface="American Typewriter" charset="0"/>
              <a:ea typeface="American Typewriter" charset="0"/>
              <a:cs typeface="American Typewriter" charset="0"/>
            </a:endParaRPr>
          </a:p>
          <a:p>
            <a:r>
              <a:rPr lang="mr-IN" sz="2000" dirty="0" smtClean="0">
                <a:latin typeface="American Typewriter" charset="0"/>
                <a:ea typeface="American Typewriter" charset="0"/>
                <a:cs typeface="American Typewriter" charset="0"/>
              </a:rPr>
              <a:t>…</a:t>
            </a:r>
            <a:r>
              <a:rPr lang="en-US" sz="2000" dirty="0" smtClean="0">
                <a:latin typeface="American Typewriter" charset="0"/>
                <a:ea typeface="American Typewriter" charset="0"/>
                <a:cs typeface="American Typewriter" charset="0"/>
              </a:rPr>
              <a:t> and any others you can think of.</a:t>
            </a:r>
          </a:p>
          <a:p>
            <a:endParaRPr lang="en-US" sz="1600" dirty="0" smtClean="0"/>
          </a:p>
          <a:p>
            <a:endParaRPr lang="en-US" sz="1600" dirty="0"/>
          </a:p>
        </p:txBody>
      </p:sp>
    </p:spTree>
    <p:extLst>
      <p:ext uri="{BB962C8B-B14F-4D97-AF65-F5344CB8AC3E}">
        <p14:creationId xmlns:p14="http://schemas.microsoft.com/office/powerpoint/2010/main" val="287912743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700" dirty="0" smtClean="0">
                <a:latin typeface="American Typewriter"/>
                <a:cs typeface="American Typewriter"/>
              </a:rPr>
              <a:t>Food &amp; Drink: 1</a:t>
            </a:r>
            <a:endParaRPr lang="en-US" sz="3700" dirty="0">
              <a:latin typeface="American Typewriter"/>
              <a:cs typeface="American Typewriter"/>
            </a:endParaRPr>
          </a:p>
        </p:txBody>
      </p:sp>
      <p:sp>
        <p:nvSpPr>
          <p:cNvPr id="3" name="Content Placeholder 2"/>
          <p:cNvSpPr>
            <a:spLocks noGrp="1"/>
          </p:cNvSpPr>
          <p:nvPr>
            <p:ph idx="1"/>
          </p:nvPr>
        </p:nvSpPr>
        <p:spPr/>
        <p:txBody>
          <a:bodyPr>
            <a:normAutofit/>
          </a:bodyPr>
          <a:lstStyle/>
          <a:p>
            <a:pPr marL="0" indent="0">
              <a:buNone/>
            </a:pPr>
            <a:r>
              <a:rPr lang="en-US" sz="2000" dirty="0">
                <a:latin typeface="American Typewriter"/>
                <a:cs typeface="American Typewriter"/>
              </a:rPr>
              <a:t>This member of the gooseberry family is green, has a husk, a shiny inner skin, tiny seeds, and a tart taste. </a:t>
            </a:r>
          </a:p>
          <a:p>
            <a:pPr marL="0" indent="0">
              <a:buNone/>
            </a:pPr>
            <a:endParaRPr lang="en-US" sz="2000" dirty="0">
              <a:latin typeface="American Typewriter"/>
              <a:cs typeface="American Typewriter"/>
            </a:endParaRPr>
          </a:p>
          <a:p>
            <a:pPr marL="0" indent="0">
              <a:buNone/>
            </a:pPr>
            <a:r>
              <a:rPr lang="en-US" sz="2000" dirty="0">
                <a:latin typeface="American Typewriter"/>
                <a:cs typeface="American Typewriter"/>
              </a:rPr>
              <a:t>Both its </a:t>
            </a:r>
            <a:r>
              <a:rPr lang="en-US" sz="2000">
                <a:latin typeface="American Typewriter"/>
                <a:cs typeface="American Typewriter"/>
              </a:rPr>
              <a:t>appearance </a:t>
            </a:r>
            <a:r>
              <a:rPr lang="en-US" sz="2000" smtClean="0">
                <a:latin typeface="American Typewriter"/>
                <a:cs typeface="American Typewriter"/>
              </a:rPr>
              <a:t>and its </a:t>
            </a:r>
            <a:r>
              <a:rPr lang="en-US" sz="2000" dirty="0">
                <a:latin typeface="American Typewriter"/>
                <a:cs typeface="American Typewriter"/>
              </a:rPr>
              <a:t>name suggest a popular vegetable, and they go well together in  salsa. </a:t>
            </a:r>
          </a:p>
          <a:p>
            <a:pPr marL="0" indent="0">
              <a:buNone/>
            </a:pPr>
            <a:endParaRPr lang="en-US" sz="2000" dirty="0">
              <a:latin typeface="American Typewriter"/>
              <a:cs typeface="American Typewriter"/>
            </a:endParaRPr>
          </a:p>
          <a:p>
            <a:pPr marL="0" indent="0">
              <a:buNone/>
            </a:pPr>
            <a:r>
              <a:rPr lang="en-US" sz="2000" dirty="0">
                <a:latin typeface="American Typewriter"/>
                <a:cs typeface="American Typewriter"/>
              </a:rPr>
              <a:t>What is it?</a:t>
            </a:r>
          </a:p>
        </p:txBody>
      </p:sp>
    </p:spTree>
    <p:extLst>
      <p:ext uri="{BB962C8B-B14F-4D97-AF65-F5344CB8AC3E}">
        <p14:creationId xmlns:p14="http://schemas.microsoft.com/office/powerpoint/2010/main" val="101871261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sp>
        <p:nvSpPr>
          <p:cNvPr id="11" name="TextBox 10"/>
          <p:cNvSpPr txBox="1"/>
          <p:nvPr/>
        </p:nvSpPr>
        <p:spPr>
          <a:xfrm>
            <a:off x="1943099" y="4978400"/>
            <a:ext cx="6423781" cy="369332"/>
          </a:xfrm>
          <a:prstGeom prst="rect">
            <a:avLst/>
          </a:prstGeom>
          <a:noFill/>
        </p:spPr>
        <p:txBody>
          <a:bodyPr wrap="square" rtlCol="0">
            <a:spAutoFit/>
          </a:bodyPr>
          <a:lstStyle/>
          <a:p>
            <a:r>
              <a:rPr lang="en-US" dirty="0" smtClean="0">
                <a:latin typeface="American Typewriter"/>
                <a:cs typeface="American Typewriter"/>
              </a:rPr>
              <a:t>It’s the tomatillo (pronounced </a:t>
            </a:r>
            <a:r>
              <a:rPr lang="en-US" i="1" dirty="0" smtClean="0">
                <a:latin typeface="American Typewriter"/>
                <a:cs typeface="American Typewriter"/>
              </a:rPr>
              <a:t>toe/</a:t>
            </a:r>
            <a:r>
              <a:rPr lang="en-US" i="1" dirty="0" err="1" smtClean="0">
                <a:latin typeface="American Typewriter"/>
                <a:cs typeface="American Typewriter"/>
              </a:rPr>
              <a:t>mah</a:t>
            </a:r>
            <a:r>
              <a:rPr lang="en-US" i="1" dirty="0" smtClean="0">
                <a:latin typeface="American Typewriter"/>
                <a:cs typeface="American Typewriter"/>
              </a:rPr>
              <a:t>/tea/</a:t>
            </a:r>
            <a:r>
              <a:rPr lang="en-US" i="1" dirty="0" err="1" smtClean="0">
                <a:latin typeface="American Typewriter"/>
                <a:cs typeface="American Typewriter"/>
              </a:rPr>
              <a:t>yo</a:t>
            </a:r>
            <a:r>
              <a:rPr lang="en-US" dirty="0" smtClean="0">
                <a:latin typeface="American Typewriter"/>
                <a:cs typeface="American Typewriter"/>
              </a:rPr>
              <a:t>)</a:t>
            </a:r>
            <a:endParaRPr lang="en-US" dirty="0">
              <a:latin typeface="American Typewriter"/>
              <a:cs typeface="American Typewriter"/>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5445" y="1908810"/>
            <a:ext cx="4724400" cy="2847018"/>
          </a:xfrm>
          <a:prstGeom prst="rect">
            <a:avLst/>
          </a:prstGeom>
        </p:spPr>
      </p:pic>
    </p:spTree>
    <p:extLst>
      <p:ext uri="{BB962C8B-B14F-4D97-AF65-F5344CB8AC3E}">
        <p14:creationId xmlns:p14="http://schemas.microsoft.com/office/powerpoint/2010/main" val="259309714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700" dirty="0" smtClean="0">
                <a:latin typeface="American Typewriter"/>
                <a:cs typeface="American Typewriter"/>
              </a:rPr>
              <a:t>Food &amp; Drink: 2</a:t>
            </a:r>
            <a:endParaRPr lang="en-US" sz="3700" dirty="0">
              <a:latin typeface="American Typewriter"/>
              <a:cs typeface="American Typewriter"/>
            </a:endParaRPr>
          </a:p>
        </p:txBody>
      </p:sp>
      <p:sp>
        <p:nvSpPr>
          <p:cNvPr id="3" name="Content Placeholder 2"/>
          <p:cNvSpPr>
            <a:spLocks noGrp="1"/>
          </p:cNvSpPr>
          <p:nvPr>
            <p:ph idx="1"/>
          </p:nvPr>
        </p:nvSpPr>
        <p:spPr>
          <a:xfrm>
            <a:off x="1463040" y="2552699"/>
            <a:ext cx="6196405" cy="3170369"/>
          </a:xfrm>
        </p:spPr>
        <p:txBody>
          <a:bodyPr>
            <a:normAutofit/>
          </a:bodyPr>
          <a:lstStyle/>
          <a:p>
            <a:pPr marL="0" indent="0">
              <a:buNone/>
            </a:pPr>
            <a:r>
              <a:rPr lang="en-US" sz="2000" dirty="0">
                <a:latin typeface="American Typewriter" charset="0"/>
                <a:ea typeface="American Typewriter" charset="0"/>
                <a:cs typeface="American Typewriter" charset="0"/>
              </a:rPr>
              <a:t>Which young French wine is released annually on the third Thursday in November?</a:t>
            </a:r>
          </a:p>
        </p:txBody>
      </p:sp>
    </p:spTree>
    <p:extLst>
      <p:ext uri="{BB962C8B-B14F-4D97-AF65-F5344CB8AC3E}">
        <p14:creationId xmlns:p14="http://schemas.microsoft.com/office/powerpoint/2010/main" val="330067474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7664" y="2119313"/>
            <a:ext cx="5148035" cy="3603625"/>
          </a:xfrm>
        </p:spPr>
      </p:pic>
    </p:spTree>
    <p:extLst>
      <p:ext uri="{BB962C8B-B14F-4D97-AF65-F5344CB8AC3E}">
        <p14:creationId xmlns:p14="http://schemas.microsoft.com/office/powerpoint/2010/main" val="174733457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300" y="817582"/>
            <a:ext cx="7569199" cy="1202485"/>
          </a:xfrm>
        </p:spPr>
        <p:txBody>
          <a:bodyPr>
            <a:normAutofit/>
          </a:bodyPr>
          <a:lstStyle/>
          <a:p>
            <a:r>
              <a:rPr lang="en-US" dirty="0" smtClean="0">
                <a:latin typeface="American Typewriter"/>
                <a:cs typeface="American Typewriter"/>
              </a:rPr>
              <a:t>Food &amp; Drink: 3</a:t>
            </a:r>
            <a:endParaRPr lang="en-US" dirty="0">
              <a:latin typeface="American Typewriter"/>
              <a:cs typeface="American Typewriter"/>
            </a:endParaRPr>
          </a:p>
        </p:txBody>
      </p:sp>
      <p:sp>
        <p:nvSpPr>
          <p:cNvPr id="3" name="Content Placeholder 2"/>
          <p:cNvSpPr>
            <a:spLocks noGrp="1"/>
          </p:cNvSpPr>
          <p:nvPr>
            <p:ph idx="1"/>
          </p:nvPr>
        </p:nvSpPr>
        <p:spPr>
          <a:xfrm>
            <a:off x="1463040" y="2755900"/>
            <a:ext cx="6196405" cy="2979868"/>
          </a:xfrm>
        </p:spPr>
        <p:txBody>
          <a:bodyPr/>
          <a:lstStyle/>
          <a:p>
            <a:pPr marL="0" indent="0">
              <a:buNone/>
            </a:pPr>
            <a:r>
              <a:rPr lang="en-US" sz="2000" dirty="0" smtClean="0">
                <a:latin typeface="American Typewriter"/>
                <a:cs typeface="American Typewriter"/>
              </a:rPr>
              <a:t>Where was Waldorf Salad created?</a:t>
            </a:r>
            <a:endParaRPr lang="en-US" sz="2000" dirty="0">
              <a:latin typeface="American Typewriter"/>
              <a:cs typeface="American Typewriter"/>
            </a:endParaRPr>
          </a:p>
          <a:p>
            <a:pPr marL="0" indent="0">
              <a:buNone/>
            </a:pPr>
            <a:endParaRPr lang="en-US" dirty="0"/>
          </a:p>
        </p:txBody>
      </p:sp>
    </p:spTree>
    <p:extLst>
      <p:ext uri="{BB962C8B-B14F-4D97-AF65-F5344CB8AC3E}">
        <p14:creationId xmlns:p14="http://schemas.microsoft.com/office/powerpoint/2010/main" val="96626543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merican Typewriter"/>
                <a:cs typeface="American Typewriter"/>
              </a:rPr>
              <a:t>The Answer</a:t>
            </a:r>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2505" y="1892300"/>
            <a:ext cx="1520044" cy="1816100"/>
          </a:xfrm>
        </p:spPr>
      </p:pic>
      <p:sp>
        <p:nvSpPr>
          <p:cNvPr id="5" name="TextBox 4"/>
          <p:cNvSpPr txBox="1"/>
          <p:nvPr/>
        </p:nvSpPr>
        <p:spPr>
          <a:xfrm>
            <a:off x="2692400" y="1892300"/>
            <a:ext cx="5143500" cy="3970318"/>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At the Waldorf Astoria in New York City. Interestingly, creator Oscar </a:t>
            </a:r>
            <a:r>
              <a:rPr lang="en-US" dirty="0" err="1" smtClean="0">
                <a:latin typeface="American Typewriter" charset="0"/>
                <a:ea typeface="American Typewriter" charset="0"/>
                <a:cs typeface="American Typewriter" charset="0"/>
              </a:rPr>
              <a:t>Tschirsky</a:t>
            </a:r>
            <a:r>
              <a:rPr lang="en-US" dirty="0" smtClean="0">
                <a:latin typeface="American Typewriter" charset="0"/>
                <a:ea typeface="American Typewriter" charset="0"/>
                <a:cs typeface="American Typewriter" charset="0"/>
              </a:rPr>
              <a:t> was the hotel’s maître d’, not the chef. He concocted the </a:t>
            </a:r>
            <a:r>
              <a:rPr lang="en-US" dirty="0">
                <a:latin typeface="American Typewriter" charset="0"/>
                <a:ea typeface="American Typewriter" charset="0"/>
                <a:cs typeface="American Typewriter" charset="0"/>
              </a:rPr>
              <a:t>salad </a:t>
            </a:r>
            <a:r>
              <a:rPr lang="en-US" dirty="0" smtClean="0">
                <a:latin typeface="American Typewriter" charset="0"/>
                <a:ea typeface="American Typewriter" charset="0"/>
                <a:cs typeface="American Typewriter" charset="0"/>
              </a:rPr>
              <a:t>in 1924, using fresh </a:t>
            </a:r>
            <a:r>
              <a:rPr lang="en-US" dirty="0">
                <a:latin typeface="American Typewriter" charset="0"/>
                <a:ea typeface="American Typewriter" charset="0"/>
                <a:cs typeface="American Typewriter" charset="0"/>
              </a:rPr>
              <a:t>apples, </a:t>
            </a:r>
            <a:r>
              <a:rPr lang="en-US" dirty="0" smtClean="0">
                <a:latin typeface="American Typewriter" charset="0"/>
                <a:ea typeface="American Typewriter" charset="0"/>
                <a:cs typeface="American Typewriter" charset="0"/>
              </a:rPr>
              <a:t>diced celery</a:t>
            </a:r>
            <a:r>
              <a:rPr lang="en-US" dirty="0">
                <a:latin typeface="American Typewriter" charset="0"/>
                <a:ea typeface="American Typewriter" charset="0"/>
                <a:cs typeface="American Typewriter" charset="0"/>
              </a:rPr>
              <a:t>, grapes and walnuts, dressed in mayonnaise, and </a:t>
            </a:r>
            <a:r>
              <a:rPr lang="en-US" dirty="0" smtClean="0">
                <a:latin typeface="American Typewriter" charset="0"/>
                <a:ea typeface="American Typewriter" charset="0"/>
                <a:cs typeface="American Typewriter" charset="0"/>
              </a:rPr>
              <a:t>served </a:t>
            </a:r>
            <a:r>
              <a:rPr lang="en-US" dirty="0">
                <a:latin typeface="American Typewriter" charset="0"/>
                <a:ea typeface="American Typewriter" charset="0"/>
                <a:cs typeface="American Typewriter" charset="0"/>
              </a:rPr>
              <a:t>on a bed of </a:t>
            </a:r>
            <a:r>
              <a:rPr lang="en-US" dirty="0" smtClean="0">
                <a:latin typeface="American Typewriter" charset="0"/>
                <a:ea typeface="American Typewriter" charset="0"/>
                <a:cs typeface="American Typewriter" charset="0"/>
              </a:rPr>
              <a:t>lettuce.</a:t>
            </a: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He also was known in food circles as “Oscar of the Waldorf,” published a popular cookbook, and owned a farm in New </a:t>
            </a:r>
            <a:r>
              <a:rPr lang="en-US" dirty="0" err="1" smtClean="0">
                <a:latin typeface="American Typewriter" charset="0"/>
                <a:ea typeface="American Typewriter" charset="0"/>
                <a:cs typeface="American Typewriter" charset="0"/>
              </a:rPr>
              <a:t>Paltz</a:t>
            </a:r>
            <a:r>
              <a:rPr lang="en-US" dirty="0" smtClean="0">
                <a:latin typeface="American Typewriter" charset="0"/>
                <a:ea typeface="American Typewriter" charset="0"/>
                <a:cs typeface="American Typewriter" charset="0"/>
              </a:rPr>
              <a:t> where he hosted chefs and others at lavish dinners. The farm eventually became a retirement home for chefs.</a:t>
            </a:r>
            <a:endParaRPr lang="en-US"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1111846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286" y="817582"/>
            <a:ext cx="7547427" cy="1202485"/>
          </a:xfrm>
        </p:spPr>
        <p:txBody>
          <a:bodyPr>
            <a:normAutofit/>
          </a:bodyPr>
          <a:lstStyle/>
          <a:p>
            <a:r>
              <a:rPr lang="en-US" dirty="0" smtClean="0">
                <a:latin typeface="American Typewriter"/>
                <a:cs typeface="American Typewriter"/>
              </a:rPr>
              <a:t>Food &amp; Drink: 4</a:t>
            </a:r>
            <a:endParaRPr lang="en-US" dirty="0">
              <a:latin typeface="American Typewriter"/>
              <a:cs typeface="American Typewriter"/>
            </a:endParaRPr>
          </a:p>
        </p:txBody>
      </p:sp>
      <p:sp>
        <p:nvSpPr>
          <p:cNvPr id="3" name="Content Placeholder 2"/>
          <p:cNvSpPr>
            <a:spLocks noGrp="1"/>
          </p:cNvSpPr>
          <p:nvPr>
            <p:ph idx="1"/>
          </p:nvPr>
        </p:nvSpPr>
        <p:spPr>
          <a:xfrm>
            <a:off x="1463040" y="2527300"/>
            <a:ext cx="6196405" cy="3195768"/>
          </a:xfrm>
        </p:spPr>
        <p:txBody>
          <a:bodyPr/>
          <a:lstStyle/>
          <a:p>
            <a:pPr marL="0" indent="0">
              <a:buNone/>
            </a:pPr>
            <a:r>
              <a:rPr lang="en-US" sz="2000" dirty="0">
                <a:latin typeface="American Typewriter"/>
                <a:cs typeface="American Typewriter"/>
              </a:rPr>
              <a:t>What canned meat product made its debut in 1937 and became so popular in </a:t>
            </a:r>
            <a:r>
              <a:rPr lang="en-US" sz="2000" dirty="0" smtClean="0">
                <a:latin typeface="American Typewriter"/>
                <a:cs typeface="American Typewriter"/>
              </a:rPr>
              <a:t>Hawaii and Guam during </a:t>
            </a:r>
            <a:r>
              <a:rPr lang="en-US" sz="2000" dirty="0">
                <a:latin typeface="American Typewriter"/>
                <a:cs typeface="American Typewriter"/>
              </a:rPr>
              <a:t>World War II that today that </a:t>
            </a:r>
            <a:r>
              <a:rPr lang="en-US" sz="2000" dirty="0" smtClean="0">
                <a:latin typeface="American Typewriter"/>
                <a:cs typeface="American Typewriter"/>
              </a:rPr>
              <a:t>U.S. state and territory are its top consumers?</a:t>
            </a:r>
            <a:endParaRPr lang="en-US" sz="2000" dirty="0">
              <a:latin typeface="American Typewriter"/>
              <a:cs typeface="American Typewriter"/>
            </a:endParaRPr>
          </a:p>
        </p:txBody>
      </p:sp>
    </p:spTree>
    <p:extLst>
      <p:ext uri="{BB962C8B-B14F-4D97-AF65-F5344CB8AC3E}">
        <p14:creationId xmlns:p14="http://schemas.microsoft.com/office/powerpoint/2010/main" val="370484645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98500"/>
            <a:ext cx="6965245" cy="1321567"/>
          </a:xfrm>
        </p:spPr>
        <p:txBody>
          <a:bodyPr/>
          <a:lstStyle/>
          <a:p>
            <a:r>
              <a:rPr lang="en-US" dirty="0">
                <a:latin typeface="American Typewriter"/>
                <a:cs typeface="American Typewriter"/>
              </a:rPr>
              <a:t>The Answer</a:t>
            </a:r>
            <a:endParaRPr lang="en-US" dirty="0"/>
          </a:p>
        </p:txBody>
      </p:sp>
      <p:sp>
        <p:nvSpPr>
          <p:cNvPr id="8" name="TextBox 7"/>
          <p:cNvSpPr txBox="1"/>
          <p:nvPr/>
        </p:nvSpPr>
        <p:spPr>
          <a:xfrm>
            <a:off x="5499100" y="5605998"/>
            <a:ext cx="3098800" cy="369332"/>
          </a:xfrm>
          <a:prstGeom prst="rect">
            <a:avLst/>
          </a:prstGeom>
          <a:noFill/>
        </p:spPr>
        <p:txBody>
          <a:bodyPr wrap="square" rtlCol="0">
            <a:spAutoFit/>
          </a:bodyPr>
          <a:lstStyle/>
          <a:p>
            <a:r>
              <a:rPr lang="en-US" dirty="0" smtClean="0">
                <a:latin typeface="American Typewriter"/>
                <a:cs typeface="American Typewriter"/>
              </a:rPr>
              <a:t>     </a:t>
            </a:r>
            <a:endParaRPr lang="en-US" dirty="0">
              <a:latin typeface="American Typewriter"/>
              <a:cs typeface="American Typewriter"/>
            </a:endParaRPr>
          </a:p>
        </p:txBody>
      </p:sp>
      <p:pic>
        <p:nvPicPr>
          <p:cNvPr id="11" name="Content Placeholder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3300" y="2131680"/>
            <a:ext cx="3274404" cy="3075320"/>
          </a:xfrm>
        </p:spPr>
      </p:pic>
      <p:sp>
        <p:nvSpPr>
          <p:cNvPr id="12" name="TextBox 11"/>
          <p:cNvSpPr txBox="1"/>
          <p:nvPr/>
        </p:nvSpPr>
        <p:spPr>
          <a:xfrm>
            <a:off x="4483100" y="2794000"/>
            <a:ext cx="3695700" cy="1477328"/>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Hawaiians consume an average of about 20 cans of Spam per person annually, while residents of Guam consume </a:t>
            </a:r>
            <a:r>
              <a:rPr lang="en-US" dirty="0">
                <a:latin typeface="American Typewriter" charset="0"/>
                <a:ea typeface="American Typewriter" charset="0"/>
                <a:cs typeface="American Typewriter" charset="0"/>
              </a:rPr>
              <a:t>more than 16 cans </a:t>
            </a:r>
            <a:r>
              <a:rPr lang="en-US" dirty="0" smtClean="0">
                <a:latin typeface="American Typewriter" charset="0"/>
                <a:ea typeface="American Typewriter" charset="0"/>
                <a:cs typeface="American Typewriter" charset="0"/>
              </a:rPr>
              <a:t>per year.</a:t>
            </a:r>
            <a:r>
              <a:rPr lang="en-US" dirty="0"/>
              <a:t> </a:t>
            </a:r>
          </a:p>
        </p:txBody>
      </p:sp>
    </p:spTree>
    <p:extLst>
      <p:ext uri="{BB962C8B-B14F-4D97-AF65-F5344CB8AC3E}">
        <p14:creationId xmlns:p14="http://schemas.microsoft.com/office/powerpoint/2010/main" val="416781732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287" y="817582"/>
            <a:ext cx="7474856" cy="1202485"/>
          </a:xfrm>
        </p:spPr>
        <p:txBody>
          <a:bodyPr>
            <a:normAutofit/>
          </a:bodyPr>
          <a:lstStyle/>
          <a:p>
            <a:r>
              <a:rPr lang="en-US" dirty="0" smtClean="0">
                <a:latin typeface="American Typewriter"/>
                <a:cs typeface="American Typewriter"/>
              </a:rPr>
              <a:t>Food &amp; Drink: 5</a:t>
            </a:r>
            <a:endParaRPr lang="en-US" dirty="0">
              <a:latin typeface="American Typewriter"/>
              <a:cs typeface="American Typewriter"/>
            </a:endParaRPr>
          </a:p>
        </p:txBody>
      </p:sp>
      <p:sp>
        <p:nvSpPr>
          <p:cNvPr id="3" name="Content Placeholder 2"/>
          <p:cNvSpPr>
            <a:spLocks noGrp="1"/>
          </p:cNvSpPr>
          <p:nvPr>
            <p:ph idx="1"/>
          </p:nvPr>
        </p:nvSpPr>
        <p:spPr>
          <a:xfrm>
            <a:off x="1463040" y="2476500"/>
            <a:ext cx="6196405" cy="3246568"/>
          </a:xfrm>
        </p:spPr>
        <p:txBody>
          <a:bodyPr>
            <a:normAutofit/>
          </a:bodyPr>
          <a:lstStyle/>
          <a:p>
            <a:pPr marL="0" indent="0">
              <a:buNone/>
            </a:pPr>
            <a:r>
              <a:rPr lang="en-US" sz="2000" dirty="0">
                <a:latin typeface="American Typewriter" charset="0"/>
                <a:ea typeface="American Typewriter" charset="0"/>
                <a:cs typeface="American Typewriter" charset="0"/>
              </a:rPr>
              <a:t>Name the British Prime Minister of the 1800s who received a gift of tea flavored with bergamot </a:t>
            </a:r>
            <a:r>
              <a:rPr lang="en-US" sz="2000" dirty="0" smtClean="0">
                <a:latin typeface="American Typewriter" charset="0"/>
                <a:ea typeface="American Typewriter" charset="0"/>
                <a:cs typeface="American Typewriter" charset="0"/>
              </a:rPr>
              <a:t>oil, </a:t>
            </a:r>
            <a:r>
              <a:rPr lang="en-US" sz="2000" dirty="0">
                <a:latin typeface="American Typewriter" charset="0"/>
                <a:ea typeface="American Typewriter" charset="0"/>
                <a:cs typeface="American Typewriter" charset="0"/>
              </a:rPr>
              <a:t>and </a:t>
            </a:r>
            <a:r>
              <a:rPr lang="en-US" sz="2000" dirty="0" smtClean="0">
                <a:latin typeface="American Typewriter" charset="0"/>
                <a:ea typeface="American Typewriter" charset="0"/>
                <a:cs typeface="American Typewriter" charset="0"/>
              </a:rPr>
              <a:t>had the </a:t>
            </a:r>
            <a:r>
              <a:rPr lang="en-US" sz="2000" dirty="0">
                <a:latin typeface="American Typewriter" charset="0"/>
                <a:ea typeface="American Typewriter" charset="0"/>
                <a:cs typeface="American Typewriter" charset="0"/>
              </a:rPr>
              <a:t>variety of </a:t>
            </a:r>
            <a:r>
              <a:rPr lang="en-US" sz="2000" dirty="0" smtClean="0">
                <a:latin typeface="American Typewriter" charset="0"/>
                <a:ea typeface="American Typewriter" charset="0"/>
                <a:cs typeface="American Typewriter" charset="0"/>
              </a:rPr>
              <a:t>tea named </a:t>
            </a:r>
            <a:r>
              <a:rPr lang="en-US" sz="2000" dirty="0">
                <a:latin typeface="American Typewriter" charset="0"/>
                <a:ea typeface="American Typewriter" charset="0"/>
                <a:cs typeface="American Typewriter" charset="0"/>
              </a:rPr>
              <a:t>for him.</a:t>
            </a:r>
          </a:p>
          <a:p>
            <a:pPr marL="0" indent="0">
              <a:buNone/>
            </a:pPr>
            <a:endParaRPr lang="en-US" dirty="0"/>
          </a:p>
        </p:txBody>
      </p:sp>
    </p:spTree>
    <p:extLst>
      <p:ext uri="{BB962C8B-B14F-4D97-AF65-F5344CB8AC3E}">
        <p14:creationId xmlns:p14="http://schemas.microsoft.com/office/powerpoint/2010/main" val="4903252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merican Typewriter"/>
                <a:cs typeface="American Typewriter"/>
              </a:rPr>
              <a:t>The Answer</a:t>
            </a:r>
            <a:endParaRPr lang="en-US" dirty="0"/>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023" y="1843728"/>
            <a:ext cx="2527804" cy="3439471"/>
          </a:xfrm>
          <a:prstGeom prst="rect">
            <a:avLst/>
          </a:prstGeom>
        </p:spPr>
      </p:pic>
      <p:sp>
        <p:nvSpPr>
          <p:cNvPr id="13" name="TextBox 12"/>
          <p:cNvSpPr txBox="1"/>
          <p:nvPr/>
        </p:nvSpPr>
        <p:spPr>
          <a:xfrm>
            <a:off x="3822700" y="2020068"/>
            <a:ext cx="4237568" cy="3416320"/>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Meet Charles Grey, the 2</a:t>
            </a:r>
            <a:r>
              <a:rPr lang="en-US" baseline="30000" dirty="0" smtClean="0">
                <a:latin typeface="American Typewriter" charset="0"/>
                <a:ea typeface="American Typewriter" charset="0"/>
                <a:cs typeface="American Typewriter" charset="0"/>
              </a:rPr>
              <a:t>nd</a:t>
            </a:r>
            <a:r>
              <a:rPr lang="en-US" dirty="0" smtClean="0">
                <a:latin typeface="American Typewriter" charset="0"/>
                <a:ea typeface="American Typewriter" charset="0"/>
                <a:cs typeface="American Typewriter" charset="0"/>
              </a:rPr>
              <a:t> Earl of Grey and the Prime Minister of Great Britain in the 1830s. </a:t>
            </a: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According to family </a:t>
            </a:r>
            <a:r>
              <a:rPr lang="en-US" dirty="0">
                <a:latin typeface="American Typewriter" charset="0"/>
                <a:ea typeface="American Typewriter" charset="0"/>
                <a:cs typeface="American Typewriter" charset="0"/>
              </a:rPr>
              <a:t>lore, </a:t>
            </a:r>
          </a:p>
          <a:p>
            <a:r>
              <a:rPr lang="en-US" dirty="0" smtClean="0">
                <a:latin typeface="American Typewriter" charset="0"/>
                <a:ea typeface="American Typewriter" charset="0"/>
                <a:cs typeface="American Typewriter" charset="0"/>
              </a:rPr>
              <a:t>the </a:t>
            </a:r>
            <a:r>
              <a:rPr lang="en-US" dirty="0">
                <a:latin typeface="American Typewriter" charset="0"/>
                <a:ea typeface="American Typewriter" charset="0"/>
                <a:cs typeface="American Typewriter" charset="0"/>
              </a:rPr>
              <a:t>tea was specially blended by a Chinese </a:t>
            </a:r>
            <a:r>
              <a:rPr lang="en-US" dirty="0" smtClean="0">
                <a:latin typeface="American Typewriter" charset="0"/>
                <a:ea typeface="American Typewriter" charset="0"/>
                <a:cs typeface="American Typewriter" charset="0"/>
              </a:rPr>
              <a:t>mandarin </a:t>
            </a:r>
            <a:r>
              <a:rPr lang="en-US" dirty="0">
                <a:latin typeface="American Typewriter" charset="0"/>
                <a:ea typeface="American Typewriter" charset="0"/>
                <a:cs typeface="American Typewriter" charset="0"/>
              </a:rPr>
              <a:t>to suit the water </a:t>
            </a:r>
            <a:r>
              <a:rPr lang="en-US" dirty="0" smtClean="0">
                <a:latin typeface="American Typewriter" charset="0"/>
                <a:ea typeface="American Typewriter" charset="0"/>
                <a:cs typeface="American Typewriter" charset="0"/>
              </a:rPr>
              <a:t>at </a:t>
            </a:r>
            <a:r>
              <a:rPr lang="en-US" dirty="0" err="1" smtClean="0">
                <a:latin typeface="American Typewriter" charset="0"/>
                <a:ea typeface="American Typewriter" charset="0"/>
                <a:cs typeface="American Typewriter" charset="0"/>
              </a:rPr>
              <a:t>Howick</a:t>
            </a:r>
            <a:r>
              <a:rPr lang="en-US" dirty="0" smtClean="0">
                <a:latin typeface="American Typewriter" charset="0"/>
                <a:ea typeface="American Typewriter" charset="0"/>
                <a:cs typeface="American Typewriter" charset="0"/>
              </a:rPr>
              <a:t> Hall, the Grey family </a:t>
            </a:r>
            <a:r>
              <a:rPr lang="en-US" dirty="0">
                <a:latin typeface="American Typewriter" charset="0"/>
                <a:ea typeface="American Typewriter" charset="0"/>
                <a:cs typeface="American Typewriter" charset="0"/>
              </a:rPr>
              <a:t>seat in </a:t>
            </a:r>
            <a:r>
              <a:rPr lang="en-US" dirty="0" smtClean="0">
                <a:latin typeface="American Typewriter" charset="0"/>
                <a:ea typeface="American Typewriter" charset="0"/>
                <a:cs typeface="American Typewriter" charset="0"/>
              </a:rPr>
              <a:t>Northumberland. The bergamot orange oil was used to counteract th</a:t>
            </a:r>
            <a:r>
              <a:rPr lang="en-US" dirty="0">
                <a:latin typeface="American Typewriter" charset="0"/>
                <a:ea typeface="American Typewriter" charset="0"/>
                <a:cs typeface="American Typewriter" charset="0"/>
              </a:rPr>
              <a:t>e</a:t>
            </a:r>
            <a:r>
              <a:rPr lang="en-US" dirty="0" smtClean="0">
                <a:latin typeface="American Typewriter" charset="0"/>
                <a:ea typeface="American Typewriter" charset="0"/>
                <a:cs typeface="American Typewriter" charset="0"/>
              </a:rPr>
              <a:t> preponderance of lime in the water there.</a:t>
            </a:r>
          </a:p>
        </p:txBody>
      </p:sp>
    </p:spTree>
    <p:extLst>
      <p:ext uri="{BB962C8B-B14F-4D97-AF65-F5344CB8AC3E}">
        <p14:creationId xmlns:p14="http://schemas.microsoft.com/office/powerpoint/2010/main" val="22685034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merican Typewriter"/>
                <a:cs typeface="American Typewriter"/>
              </a:rPr>
              <a:t>Food &amp; Drink: </a:t>
            </a:r>
            <a:r>
              <a:rPr lang="en-US" dirty="0">
                <a:latin typeface="American Typewriter"/>
                <a:cs typeface="American Typewriter"/>
              </a:rPr>
              <a:t>Bonus</a:t>
            </a:r>
            <a:endParaRPr lang="en-US" dirty="0"/>
          </a:p>
        </p:txBody>
      </p:sp>
      <p:sp>
        <p:nvSpPr>
          <p:cNvPr id="3" name="Content Placeholder 2"/>
          <p:cNvSpPr>
            <a:spLocks noGrp="1"/>
          </p:cNvSpPr>
          <p:nvPr>
            <p:ph idx="1"/>
          </p:nvPr>
        </p:nvSpPr>
        <p:spPr>
          <a:xfrm>
            <a:off x="1463040" y="2247899"/>
            <a:ext cx="6196405" cy="3475169"/>
          </a:xfrm>
        </p:spPr>
        <p:txBody>
          <a:bodyPr>
            <a:normAutofit/>
          </a:bodyPr>
          <a:lstStyle/>
          <a:p>
            <a:pPr marL="0" indent="0">
              <a:buNone/>
            </a:pPr>
            <a:r>
              <a:rPr lang="en-US" sz="2000" dirty="0">
                <a:latin typeface="American Typewriter" charset="0"/>
                <a:ea typeface="American Typewriter" charset="0"/>
                <a:cs typeface="American Typewriter" charset="0"/>
              </a:rPr>
              <a:t>The Chinese restaurant takeout box was invented in what country?</a:t>
            </a:r>
          </a:p>
          <a:p>
            <a:pPr marL="0" indent="0">
              <a:buNone/>
            </a:pPr>
            <a:endParaRPr lang="en-US" sz="2000" dirty="0">
              <a:latin typeface="American Typewriter" charset="0"/>
              <a:ea typeface="American Typewriter" charset="0"/>
              <a:cs typeface="American Typewriter" charset="0"/>
            </a:endParaRPr>
          </a:p>
          <a:p>
            <a:pPr marL="0" indent="0">
              <a:buNone/>
            </a:pPr>
            <a:r>
              <a:rPr lang="en-US" sz="2000" dirty="0">
                <a:latin typeface="American Typewriter" charset="0"/>
                <a:ea typeface="American Typewriter" charset="0"/>
                <a:cs typeface="American Typewriter" charset="0"/>
              </a:rPr>
              <a:t>• China</a:t>
            </a:r>
          </a:p>
          <a:p>
            <a:pPr marL="0" indent="0">
              <a:buNone/>
            </a:pPr>
            <a:r>
              <a:rPr lang="en-US" sz="2000" dirty="0">
                <a:latin typeface="American Typewriter" charset="0"/>
                <a:ea typeface="American Typewriter" charset="0"/>
                <a:cs typeface="American Typewriter" charset="0"/>
              </a:rPr>
              <a:t>• Japan</a:t>
            </a:r>
          </a:p>
          <a:p>
            <a:pPr marL="0" indent="0">
              <a:buNone/>
            </a:pPr>
            <a:r>
              <a:rPr lang="en-US" sz="2000" dirty="0">
                <a:latin typeface="American Typewriter" charset="0"/>
                <a:ea typeface="American Typewriter" charset="0"/>
                <a:cs typeface="American Typewriter" charset="0"/>
              </a:rPr>
              <a:t>• United States</a:t>
            </a:r>
          </a:p>
          <a:p>
            <a:pPr marL="0" indent="0">
              <a:buNone/>
            </a:pPr>
            <a:r>
              <a:rPr lang="en-US" sz="2000" dirty="0">
                <a:latin typeface="American Typewriter" charset="0"/>
                <a:ea typeface="American Typewriter" charset="0"/>
                <a:cs typeface="American Typewriter" charset="0"/>
              </a:rPr>
              <a:t>• England</a:t>
            </a:r>
          </a:p>
          <a:p>
            <a:pPr marL="0" indent="0">
              <a:buNone/>
            </a:pPr>
            <a:r>
              <a:rPr lang="en-US" sz="2000" dirty="0">
                <a:latin typeface="American Typewriter" charset="0"/>
                <a:ea typeface="American Typewriter" charset="0"/>
                <a:cs typeface="American Typewriter" charset="0"/>
              </a:rPr>
              <a:t>• India</a:t>
            </a:r>
          </a:p>
          <a:p>
            <a:pPr marL="0" indent="0">
              <a:buNone/>
            </a:pPr>
            <a:r>
              <a:rPr lang="en-US" sz="2000" dirty="0">
                <a:latin typeface="American Typewriter" charset="0"/>
                <a:ea typeface="American Typewriter" charset="0"/>
                <a:cs typeface="American Typewriter" charset="0"/>
              </a:rPr>
              <a:t>• Morocco</a:t>
            </a:r>
          </a:p>
        </p:txBody>
      </p:sp>
    </p:spTree>
    <p:extLst>
      <p:ext uri="{BB962C8B-B14F-4D97-AF65-F5344CB8AC3E}">
        <p14:creationId xmlns:p14="http://schemas.microsoft.com/office/powerpoint/2010/main" val="53106803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71286"/>
            <a:ext cx="6965245" cy="1348781"/>
          </a:xfrm>
        </p:spPr>
        <p:txBody>
          <a:bodyPr/>
          <a:lstStyle/>
          <a:p>
            <a:r>
              <a:rPr lang="en-US" dirty="0">
                <a:latin typeface="American Typewriter"/>
                <a:cs typeface="American Typewriter"/>
              </a:rPr>
              <a:t>The Answer</a:t>
            </a:r>
            <a:endParaRPr lang="en-US" dirty="0"/>
          </a:p>
        </p:txBody>
      </p:sp>
      <p:sp>
        <p:nvSpPr>
          <p:cNvPr id="8" name="TextBox 7"/>
          <p:cNvSpPr txBox="1"/>
          <p:nvPr/>
        </p:nvSpPr>
        <p:spPr>
          <a:xfrm>
            <a:off x="6858000" y="3265714"/>
            <a:ext cx="1451557" cy="369332"/>
          </a:xfrm>
          <a:prstGeom prst="rect">
            <a:avLst/>
          </a:prstGeom>
          <a:noFill/>
        </p:spPr>
        <p:txBody>
          <a:bodyPr wrap="square" rtlCol="0">
            <a:spAutoFit/>
          </a:bodyPr>
          <a:lstStyle/>
          <a:p>
            <a:endParaRPr lang="en-US" dirty="0"/>
          </a:p>
        </p:txBody>
      </p:sp>
      <p:sp>
        <p:nvSpPr>
          <p:cNvPr id="10" name="TextBox 9"/>
          <p:cNvSpPr txBox="1"/>
          <p:nvPr/>
        </p:nvSpPr>
        <p:spPr>
          <a:xfrm>
            <a:off x="5829300" y="5624286"/>
            <a:ext cx="3336474" cy="369332"/>
          </a:xfrm>
          <a:prstGeom prst="rect">
            <a:avLst/>
          </a:prstGeom>
          <a:noFill/>
        </p:spPr>
        <p:txBody>
          <a:bodyPr wrap="square" rtlCol="0">
            <a:spAutoFit/>
          </a:bodyPr>
          <a:lstStyle/>
          <a:p>
            <a:endParaRPr lang="en-US" dirty="0">
              <a:latin typeface="American Typewriter"/>
              <a:cs typeface="American Typewriter"/>
            </a:endParaRPr>
          </a:p>
        </p:txBody>
      </p:sp>
      <p:pic>
        <p:nvPicPr>
          <p:cNvPr id="12" name="Content Placeholder 1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0588" y="2346046"/>
            <a:ext cx="2993641" cy="3000653"/>
          </a:xfrm>
        </p:spPr>
      </p:pic>
      <p:sp>
        <p:nvSpPr>
          <p:cNvPr id="7" name="TextBox 6"/>
          <p:cNvSpPr txBox="1"/>
          <p:nvPr/>
        </p:nvSpPr>
        <p:spPr>
          <a:xfrm>
            <a:off x="2184400" y="2806700"/>
            <a:ext cx="184731" cy="369332"/>
          </a:xfrm>
          <a:prstGeom prst="rect">
            <a:avLst/>
          </a:prstGeom>
          <a:noFill/>
        </p:spPr>
        <p:txBody>
          <a:bodyPr wrap="none" rtlCol="0">
            <a:spAutoFit/>
          </a:bodyPr>
          <a:lstStyle/>
          <a:p>
            <a:endParaRPr lang="en-US" dirty="0"/>
          </a:p>
        </p:txBody>
      </p:sp>
      <p:sp>
        <p:nvSpPr>
          <p:cNvPr id="13" name="TextBox 12"/>
          <p:cNvSpPr txBox="1"/>
          <p:nvPr/>
        </p:nvSpPr>
        <p:spPr>
          <a:xfrm>
            <a:off x="4838700" y="2159000"/>
            <a:ext cx="3124200" cy="3693319"/>
          </a:xfrm>
          <a:prstGeom prst="rect">
            <a:avLst/>
          </a:prstGeom>
          <a:noFill/>
        </p:spPr>
        <p:txBody>
          <a:bodyPr wrap="square" rtlCol="0">
            <a:spAutoFit/>
          </a:bodyPr>
          <a:lstStyle/>
          <a:p>
            <a:endParaRPr lang="en-US" dirty="0"/>
          </a:p>
          <a:p>
            <a:r>
              <a:rPr lang="en-US" dirty="0">
                <a:latin typeface="American Typewriter" charset="0"/>
                <a:ea typeface="American Typewriter" charset="0"/>
                <a:cs typeface="American Typewriter" charset="0"/>
              </a:rPr>
              <a:t>On </a:t>
            </a:r>
            <a:r>
              <a:rPr lang="en-US" dirty="0" smtClean="0">
                <a:latin typeface="American Typewriter" charset="0"/>
                <a:ea typeface="American Typewriter" charset="0"/>
                <a:cs typeface="American Typewriter" charset="0"/>
              </a:rPr>
              <a:t>November </a:t>
            </a:r>
            <a:r>
              <a:rPr lang="en-US" dirty="0">
                <a:latin typeface="American Typewriter" charset="0"/>
                <a:ea typeface="American Typewriter" charset="0"/>
                <a:cs typeface="American Typewriter" charset="0"/>
              </a:rPr>
              <a:t>13, 1894, </a:t>
            </a:r>
            <a:r>
              <a:rPr lang="en-US" dirty="0" smtClean="0">
                <a:latin typeface="American Typewriter" charset="0"/>
                <a:ea typeface="American Typewriter" charset="0"/>
                <a:cs typeface="American Typewriter" charset="0"/>
              </a:rPr>
              <a:t>Chicago </a:t>
            </a:r>
            <a:r>
              <a:rPr lang="en-US" dirty="0">
                <a:latin typeface="American Typewriter" charset="0"/>
                <a:ea typeface="American Typewriter" charset="0"/>
                <a:cs typeface="American Typewriter" charset="0"/>
              </a:rPr>
              <a:t>inventor Frederick Weeks Wilcox patented a version of what he called a “paper pail,” which was a single piece of paper, creased into segments and folded into a </a:t>
            </a:r>
            <a:r>
              <a:rPr lang="en-US" dirty="0" smtClean="0">
                <a:latin typeface="American Typewriter" charset="0"/>
                <a:ea typeface="American Typewriter" charset="0"/>
                <a:cs typeface="American Typewriter" charset="0"/>
              </a:rPr>
              <a:t>more-or-less </a:t>
            </a:r>
            <a:r>
              <a:rPr lang="en-US" dirty="0" err="1">
                <a:latin typeface="American Typewriter" charset="0"/>
                <a:ea typeface="American Typewriter" charset="0"/>
                <a:cs typeface="American Typewriter" charset="0"/>
              </a:rPr>
              <a:t>leakproof</a:t>
            </a:r>
            <a:r>
              <a:rPr lang="en-US" dirty="0">
                <a:latin typeface="American Typewriter" charset="0"/>
                <a:ea typeface="American Typewriter" charset="0"/>
                <a:cs typeface="American Typewriter" charset="0"/>
              </a:rPr>
              <a:t> container secured with a </a:t>
            </a:r>
            <a:r>
              <a:rPr lang="en-US" dirty="0" smtClean="0">
                <a:latin typeface="American Typewriter" charset="0"/>
                <a:ea typeface="American Typewriter" charset="0"/>
                <a:cs typeface="American Typewriter" charset="0"/>
              </a:rPr>
              <a:t>thin </a:t>
            </a:r>
            <a:r>
              <a:rPr lang="en-US" dirty="0">
                <a:latin typeface="American Typewriter" charset="0"/>
                <a:ea typeface="American Typewriter" charset="0"/>
                <a:cs typeface="American Typewriter" charset="0"/>
              </a:rPr>
              <a:t>wire handle on </a:t>
            </a:r>
            <a:r>
              <a:rPr lang="en-US" dirty="0" smtClean="0">
                <a:latin typeface="American Typewriter" charset="0"/>
                <a:ea typeface="American Typewriter" charset="0"/>
                <a:cs typeface="American Typewriter" charset="0"/>
              </a:rPr>
              <a:t>top.</a:t>
            </a:r>
            <a:endParaRPr lang="en-US" dirty="0">
              <a:latin typeface="American Typewriter" charset="0"/>
              <a:ea typeface="American Typewriter" charset="0"/>
              <a:cs typeface="American Typewriter" charset="0"/>
            </a:endParaRPr>
          </a:p>
          <a:p>
            <a:endParaRPr lang="en-US" dirty="0"/>
          </a:p>
        </p:txBody>
      </p:sp>
    </p:spTree>
    <p:extLst>
      <p:ext uri="{BB962C8B-B14F-4D97-AF65-F5344CB8AC3E}">
        <p14:creationId xmlns:p14="http://schemas.microsoft.com/office/powerpoint/2010/main" val="27834362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American History: </a:t>
            </a:r>
            <a:r>
              <a:rPr lang="en-US" dirty="0">
                <a:latin typeface="American Typewriter"/>
                <a:cs typeface="American Typewriter"/>
              </a:rPr>
              <a:t>1</a:t>
            </a:r>
            <a:endParaRPr lang="en-US" dirty="0"/>
          </a:p>
        </p:txBody>
      </p:sp>
      <p:sp>
        <p:nvSpPr>
          <p:cNvPr id="3" name="Content Placeholder 2"/>
          <p:cNvSpPr>
            <a:spLocks noGrp="1"/>
          </p:cNvSpPr>
          <p:nvPr>
            <p:ph idx="1"/>
          </p:nvPr>
        </p:nvSpPr>
        <p:spPr>
          <a:xfrm>
            <a:off x="2781300" y="3936999"/>
            <a:ext cx="4878145" cy="1786069"/>
          </a:xfrm>
        </p:spPr>
        <p:txBody>
          <a:bodyPr>
            <a:normAutofit/>
          </a:bodyPr>
          <a:lstStyle/>
          <a:p>
            <a:pPr marL="0" indent="0">
              <a:buNone/>
            </a:pPr>
            <a:endParaRPr lang="en-US" sz="2000" dirty="0"/>
          </a:p>
          <a:p>
            <a:pPr marL="0" indent="0">
              <a:buNone/>
            </a:pPr>
            <a:endParaRPr lang="en-US" dirty="0"/>
          </a:p>
        </p:txBody>
      </p:sp>
      <p:sp>
        <p:nvSpPr>
          <p:cNvPr id="4" name="TextBox 3"/>
          <p:cNvSpPr txBox="1"/>
          <p:nvPr/>
        </p:nvSpPr>
        <p:spPr>
          <a:xfrm>
            <a:off x="1714500" y="2020067"/>
            <a:ext cx="5944944" cy="2862322"/>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Which of these cities never served as the capital of the United States?</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Baltimore, MD</a:t>
            </a:r>
          </a:p>
          <a:p>
            <a:r>
              <a:rPr lang="en-US" dirty="0">
                <a:latin typeface="American Typewriter" charset="0"/>
                <a:ea typeface="American Typewriter" charset="0"/>
                <a:cs typeface="American Typewriter" charset="0"/>
              </a:rPr>
              <a:t>• Williamsburg, VA</a:t>
            </a:r>
          </a:p>
          <a:p>
            <a:r>
              <a:rPr lang="en-US" dirty="0">
                <a:latin typeface="American Typewriter" charset="0"/>
                <a:ea typeface="American Typewriter" charset="0"/>
                <a:cs typeface="American Typewriter" charset="0"/>
              </a:rPr>
              <a:t>• Philadelphia, PA</a:t>
            </a:r>
          </a:p>
          <a:p>
            <a:r>
              <a:rPr lang="en-US" dirty="0">
                <a:latin typeface="American Typewriter" charset="0"/>
                <a:ea typeface="American Typewriter" charset="0"/>
                <a:cs typeface="American Typewriter" charset="0"/>
              </a:rPr>
              <a:t>• New York, NY</a:t>
            </a:r>
          </a:p>
          <a:p>
            <a:r>
              <a:rPr lang="en-US" dirty="0">
                <a:latin typeface="American Typewriter" charset="0"/>
                <a:ea typeface="American Typewriter" charset="0"/>
                <a:cs typeface="American Typewriter" charset="0"/>
              </a:rPr>
              <a:t>• York, </a:t>
            </a:r>
            <a:r>
              <a:rPr lang="en-US" dirty="0" smtClean="0">
                <a:latin typeface="American Typewriter" charset="0"/>
                <a:ea typeface="American Typewriter" charset="0"/>
                <a:cs typeface="American Typewriter" charset="0"/>
              </a:rPr>
              <a:t>PA</a:t>
            </a:r>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Princeton, NJ</a:t>
            </a:r>
          </a:p>
          <a:p>
            <a:endParaRPr lang="en-US" dirty="0"/>
          </a:p>
        </p:txBody>
      </p:sp>
    </p:spTree>
    <p:extLst>
      <p:ext uri="{BB962C8B-B14F-4D97-AF65-F5344CB8AC3E}">
        <p14:creationId xmlns:p14="http://schemas.microsoft.com/office/powerpoint/2010/main" val="2541666544"/>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merican Typewriter"/>
                <a:cs typeface="American Typewriter"/>
              </a:rPr>
              <a:t>The Answer</a:t>
            </a:r>
            <a:endParaRPr lang="en-US" dirty="0"/>
          </a:p>
        </p:txBody>
      </p:sp>
      <p:sp>
        <p:nvSpPr>
          <p:cNvPr id="3" name="Content Placeholder 2"/>
          <p:cNvSpPr>
            <a:spLocks noGrp="1"/>
          </p:cNvSpPr>
          <p:nvPr>
            <p:ph idx="1"/>
          </p:nvPr>
        </p:nvSpPr>
        <p:spPr>
          <a:xfrm>
            <a:off x="1346200" y="1816100"/>
            <a:ext cx="6945086" cy="3906968"/>
          </a:xfrm>
        </p:spPr>
        <p:txBody>
          <a:bodyPr>
            <a:normAutofit lnSpcReduction="10000"/>
          </a:bodyPr>
          <a:lstStyle/>
          <a:p>
            <a:pPr marL="0" indent="0">
              <a:buNone/>
            </a:pPr>
            <a:r>
              <a:rPr lang="en-US" sz="1800" dirty="0" smtClean="0">
                <a:latin typeface="American Typewriter" charset="0"/>
                <a:ea typeface="American Typewriter" charset="0"/>
                <a:cs typeface="American Typewriter" charset="0"/>
              </a:rPr>
              <a:t>The answer is </a:t>
            </a:r>
            <a:r>
              <a:rPr lang="en-US" sz="1800" b="1" dirty="0" smtClean="0">
                <a:latin typeface="American Typewriter" charset="0"/>
                <a:ea typeface="American Typewriter" charset="0"/>
                <a:cs typeface="American Typewriter" charset="0"/>
              </a:rPr>
              <a:t>Williamsburg, VA</a:t>
            </a:r>
            <a:r>
              <a:rPr lang="en-US" sz="1800" dirty="0" smtClean="0">
                <a:latin typeface="American Typewriter" charset="0"/>
                <a:ea typeface="American Typewriter" charset="0"/>
                <a:cs typeface="American Typewriter" charset="0"/>
              </a:rPr>
              <a:t>.</a:t>
            </a:r>
          </a:p>
          <a:p>
            <a:pPr marL="0" indent="0">
              <a:buNone/>
            </a:pPr>
            <a:endParaRPr lang="en-US" sz="1800" dirty="0" smtClean="0">
              <a:latin typeface="American Typewriter" charset="0"/>
              <a:ea typeface="American Typewriter" charset="0"/>
              <a:cs typeface="American Typewriter" charset="0"/>
            </a:endParaRPr>
          </a:p>
          <a:p>
            <a:pPr marL="0" indent="0">
              <a:buNone/>
            </a:pPr>
            <a:r>
              <a:rPr lang="en-US" sz="1800" dirty="0" smtClean="0">
                <a:latin typeface="American Typewriter" charset="0"/>
                <a:ea typeface="American Typewriter" charset="0"/>
                <a:cs typeface="American Typewriter" charset="0"/>
              </a:rPr>
              <a:t>• Baltimore briefly was home to the Continental Congress when the British were threatening Philadelphia.</a:t>
            </a:r>
          </a:p>
          <a:p>
            <a:pPr marL="0" indent="0">
              <a:buNone/>
            </a:pPr>
            <a:r>
              <a:rPr lang="en-US" sz="1800" dirty="0" smtClean="0">
                <a:latin typeface="American Typewriter" charset="0"/>
                <a:ea typeface="American Typewriter" charset="0"/>
                <a:cs typeface="American Typewriter" charset="0"/>
              </a:rPr>
              <a:t>• Philadelphia was the first capital, home to six sessions of Congress.</a:t>
            </a:r>
          </a:p>
          <a:p>
            <a:pPr marL="0" indent="0">
              <a:buNone/>
            </a:pPr>
            <a:r>
              <a:rPr lang="en-US" sz="1800" dirty="0" smtClean="0">
                <a:latin typeface="American Typewriter" charset="0"/>
                <a:ea typeface="American Typewriter" charset="0"/>
                <a:cs typeface="American Typewriter" charset="0"/>
              </a:rPr>
              <a:t>• New York was the capital for four years, and hosted  the first Congress.</a:t>
            </a:r>
          </a:p>
          <a:p>
            <a:pPr marL="0" indent="0">
              <a:buNone/>
            </a:pPr>
            <a:r>
              <a:rPr lang="en-US" sz="1800" dirty="0" smtClean="0">
                <a:latin typeface="American Typewriter" charset="0"/>
                <a:ea typeface="American Typewriter" charset="0"/>
                <a:cs typeface="American Typewriter" charset="0"/>
              </a:rPr>
              <a:t>• York, PA, was the first capital because it is where the Articles of Confederation were drafted.</a:t>
            </a:r>
          </a:p>
          <a:p>
            <a:pPr marL="0" indent="0">
              <a:buNone/>
            </a:pPr>
            <a:r>
              <a:rPr lang="en-US" sz="1800" dirty="0" smtClean="0">
                <a:latin typeface="American Typewriter" charset="0"/>
                <a:ea typeface="American Typewriter" charset="0"/>
                <a:cs typeface="American Typewriter" charset="0"/>
              </a:rPr>
              <a:t>• Princeton became home to Congress when ex-soldiers kept demonstrating at Independence Hall in Philadelphia for their back pay. Rather than acquiescing, Congress moved to New Jersey for several months. </a:t>
            </a:r>
            <a:endParaRPr lang="en-US" sz="1800"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75300685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merican Typewriter" charset="0"/>
                <a:ea typeface="American Typewriter" charset="0"/>
                <a:cs typeface="American Typewriter" charset="0"/>
              </a:rPr>
              <a:t>American History: 2</a:t>
            </a:r>
            <a:endParaRPr lang="en-US" sz="3600" dirty="0">
              <a:latin typeface="American Typewriter" charset="0"/>
              <a:ea typeface="American Typewriter" charset="0"/>
              <a:cs typeface="American Typewriter" charset="0"/>
            </a:endParaRPr>
          </a:p>
        </p:txBody>
      </p:sp>
      <p:sp>
        <p:nvSpPr>
          <p:cNvPr id="3" name="Content Placeholder 2"/>
          <p:cNvSpPr>
            <a:spLocks noGrp="1"/>
          </p:cNvSpPr>
          <p:nvPr>
            <p:ph idx="1"/>
          </p:nvPr>
        </p:nvSpPr>
        <p:spPr>
          <a:xfrm>
            <a:off x="5626100" y="4762500"/>
            <a:ext cx="2033345" cy="960568"/>
          </a:xfrm>
        </p:spPr>
        <p:txBody>
          <a:bodyPr/>
          <a:lstStyle/>
          <a:p>
            <a:endParaRPr lang="en-US" dirty="0"/>
          </a:p>
        </p:txBody>
      </p:sp>
      <p:sp>
        <p:nvSpPr>
          <p:cNvPr id="4" name="TextBox 3"/>
          <p:cNvSpPr txBox="1"/>
          <p:nvPr/>
        </p:nvSpPr>
        <p:spPr>
          <a:xfrm>
            <a:off x="2108200" y="2286000"/>
            <a:ext cx="5715000" cy="3139321"/>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The </a:t>
            </a:r>
            <a:r>
              <a:rPr lang="en-US" dirty="0" smtClean="0">
                <a:latin typeface="American Typewriter" charset="0"/>
                <a:ea typeface="American Typewriter" charset="0"/>
                <a:cs typeface="American Typewriter" charset="0"/>
              </a:rPr>
              <a:t>trial of John T. Scopes </a:t>
            </a:r>
            <a:r>
              <a:rPr lang="en-US" dirty="0">
                <a:latin typeface="American Typewriter" charset="0"/>
                <a:ea typeface="American Typewriter" charset="0"/>
                <a:cs typeface="American Typewriter" charset="0"/>
              </a:rPr>
              <a:t>-- sometimes derisively called the “Scopes monkey trial” </a:t>
            </a:r>
            <a:r>
              <a:rPr lang="en-US" dirty="0" smtClean="0">
                <a:latin typeface="American Typewriter" charset="0"/>
                <a:ea typeface="American Typewriter" charset="0"/>
                <a:cs typeface="American Typewriter" charset="0"/>
              </a:rPr>
              <a:t>-- held on July 21,1925, in Dayton, TN, was </a:t>
            </a:r>
            <a:r>
              <a:rPr lang="en-US" dirty="0">
                <a:latin typeface="American Typewriter" charset="0"/>
                <a:ea typeface="American Typewriter" charset="0"/>
                <a:cs typeface="American Typewriter" charset="0"/>
              </a:rPr>
              <a:t>about which of these things?</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Freedom of the press</a:t>
            </a:r>
          </a:p>
          <a:p>
            <a:r>
              <a:rPr lang="en-US" dirty="0">
                <a:latin typeface="American Typewriter" charset="0"/>
                <a:ea typeface="American Typewriter" charset="0"/>
                <a:cs typeface="American Typewriter" charset="0"/>
              </a:rPr>
              <a:t>• Prayer in public schools</a:t>
            </a:r>
          </a:p>
          <a:p>
            <a:r>
              <a:rPr lang="en-US" dirty="0">
                <a:latin typeface="American Typewriter" charset="0"/>
                <a:ea typeface="American Typewriter" charset="0"/>
                <a:cs typeface="American Typewriter" charset="0"/>
              </a:rPr>
              <a:t>• Teaching of evolution</a:t>
            </a:r>
          </a:p>
          <a:p>
            <a:r>
              <a:rPr lang="en-US" dirty="0">
                <a:latin typeface="American Typewriter" charset="0"/>
                <a:ea typeface="American Typewriter" charset="0"/>
                <a:cs typeface="American Typewriter" charset="0"/>
              </a:rPr>
              <a:t>• Education in private schools</a:t>
            </a:r>
          </a:p>
          <a:p>
            <a:r>
              <a:rPr lang="en-US" dirty="0">
                <a:latin typeface="American Typewriter" charset="0"/>
                <a:ea typeface="American Typewriter" charset="0"/>
                <a:cs typeface="American Typewriter" charset="0"/>
              </a:rPr>
              <a:t>• Malpractice limits for veterinarians</a:t>
            </a:r>
          </a:p>
          <a:p>
            <a:endParaRPr lang="en-US" dirty="0"/>
          </a:p>
        </p:txBody>
      </p:sp>
    </p:spTree>
    <p:extLst>
      <p:ext uri="{BB962C8B-B14F-4D97-AF65-F5344CB8AC3E}">
        <p14:creationId xmlns:p14="http://schemas.microsoft.com/office/powerpoint/2010/main" val="288356530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sp>
        <p:nvSpPr>
          <p:cNvPr id="3" name="Content Placeholder 2"/>
          <p:cNvSpPr>
            <a:spLocks noGrp="1"/>
          </p:cNvSpPr>
          <p:nvPr>
            <p:ph idx="1"/>
          </p:nvPr>
        </p:nvSpPr>
        <p:spPr>
          <a:xfrm>
            <a:off x="3719286" y="2119257"/>
            <a:ext cx="4191001" cy="3603812"/>
          </a:xfrm>
        </p:spPr>
        <p:txBody>
          <a:bodyPr>
            <a:normAutofit/>
          </a:bodyPr>
          <a:lstStyle/>
          <a:p>
            <a:pPr marL="0" indent="0">
              <a:buNone/>
            </a:pPr>
            <a:endParaRPr lang="en-US" dirty="0"/>
          </a:p>
          <a:p>
            <a:pPr marL="0" indent="0">
              <a:buNone/>
            </a:pPr>
            <a:endParaRPr lang="en-US" dirty="0"/>
          </a:p>
        </p:txBody>
      </p:sp>
      <p:sp>
        <p:nvSpPr>
          <p:cNvPr id="7" name="TextBox 6"/>
          <p:cNvSpPr txBox="1"/>
          <p:nvPr/>
        </p:nvSpPr>
        <p:spPr>
          <a:xfrm>
            <a:off x="1095022" y="1945316"/>
            <a:ext cx="4924778" cy="2585323"/>
          </a:xfrm>
          <a:prstGeom prst="rect">
            <a:avLst/>
          </a:prstGeom>
          <a:noFill/>
        </p:spPr>
        <p:txBody>
          <a:bodyPr wrap="square" rtlCol="0">
            <a:spAutoFit/>
          </a:bodyPr>
          <a:lstStyle/>
          <a:p>
            <a:r>
              <a:rPr lang="en-US" sz="1600" dirty="0" smtClean="0">
                <a:latin typeface="American Typewriter" charset="0"/>
                <a:ea typeface="American Typewriter" charset="0"/>
                <a:cs typeface="American Typewriter" charset="0"/>
              </a:rPr>
              <a:t>The trial, officially called </a:t>
            </a:r>
            <a:r>
              <a:rPr lang="en-US" sz="1600" i="1" dirty="0" smtClean="0">
                <a:latin typeface="American Typewriter" charset="0"/>
                <a:ea typeface="American Typewriter" charset="0"/>
                <a:cs typeface="American Typewriter" charset="0"/>
              </a:rPr>
              <a:t>The State of </a:t>
            </a:r>
            <a:r>
              <a:rPr lang="en-US" sz="1600" i="1" dirty="0">
                <a:latin typeface="American Typewriter" charset="0"/>
                <a:ea typeface="American Typewriter" charset="0"/>
                <a:cs typeface="American Typewriter" charset="0"/>
              </a:rPr>
              <a:t>T</a:t>
            </a:r>
            <a:r>
              <a:rPr lang="en-US" sz="1600" i="1" dirty="0" smtClean="0">
                <a:latin typeface="American Typewriter" charset="0"/>
                <a:ea typeface="American Typewriter" charset="0"/>
                <a:cs typeface="American Typewriter" charset="0"/>
              </a:rPr>
              <a:t>ennessee v. John Thomas Scopes</a:t>
            </a:r>
            <a:r>
              <a:rPr lang="en-US" sz="1600" dirty="0" smtClean="0">
                <a:latin typeface="American Typewriter" charset="0"/>
                <a:ea typeface="American Typewriter" charset="0"/>
                <a:cs typeface="American Typewriter" charset="0"/>
              </a:rPr>
              <a:t>, dealt with the charge that Scopes, a substitute high school science teacher, had violated the state’s prohibition (the Butler Act) on the teaching of human evolution.</a:t>
            </a:r>
            <a:endParaRPr lang="en-US" sz="1600" dirty="0">
              <a:latin typeface="American Typewriter" charset="0"/>
              <a:ea typeface="American Typewriter" charset="0"/>
              <a:cs typeface="American Typewriter" charset="0"/>
            </a:endParaRPr>
          </a:p>
          <a:p>
            <a:endParaRPr lang="en-US" sz="1600" dirty="0" smtClean="0">
              <a:latin typeface="American Typewriter" charset="0"/>
              <a:ea typeface="American Typewriter" charset="0"/>
              <a:cs typeface="American Typewriter" charset="0"/>
            </a:endParaRPr>
          </a:p>
          <a:p>
            <a:r>
              <a:rPr lang="en-US" sz="1600" dirty="0" smtClean="0">
                <a:latin typeface="American Typewriter" charset="0"/>
                <a:ea typeface="American Typewriter" charset="0"/>
                <a:cs typeface="American Typewriter" charset="0"/>
              </a:rPr>
              <a:t>It became the showcase for the “Evolution vs. Creation” debate, and the basis for the iconic play and subsequent film “Inherit the Wind.”</a:t>
            </a:r>
          </a:p>
          <a:p>
            <a:endParaRPr lang="en-US" dirty="0">
              <a:latin typeface="American Typewriter" charset="0"/>
              <a:ea typeface="American Typewriter" charset="0"/>
              <a:cs typeface="American Typewriter"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7746" y="1945317"/>
            <a:ext cx="1761425" cy="2220283"/>
          </a:xfrm>
          <a:prstGeom prst="rect">
            <a:avLst/>
          </a:prstGeom>
        </p:spPr>
      </p:pic>
      <p:sp>
        <p:nvSpPr>
          <p:cNvPr id="11" name="TextBox 10"/>
          <p:cNvSpPr txBox="1"/>
          <p:nvPr/>
        </p:nvSpPr>
        <p:spPr>
          <a:xfrm>
            <a:off x="1095022" y="4404525"/>
            <a:ext cx="6774150" cy="830997"/>
          </a:xfrm>
          <a:prstGeom prst="rect">
            <a:avLst/>
          </a:prstGeom>
          <a:noFill/>
        </p:spPr>
        <p:txBody>
          <a:bodyPr wrap="square" rtlCol="0">
            <a:spAutoFit/>
          </a:bodyPr>
          <a:lstStyle/>
          <a:p>
            <a:r>
              <a:rPr lang="en-US" sz="1600" dirty="0">
                <a:latin typeface="American Typewriter" charset="0"/>
                <a:ea typeface="American Typewriter" charset="0"/>
                <a:cs typeface="American Typewriter" charset="0"/>
              </a:rPr>
              <a:t>Interestingly, Scopes later said he actually had skipped the chapter on evolution but agreed to say he had taught it so a test case could </a:t>
            </a:r>
            <a:r>
              <a:rPr lang="en-US" sz="1600" dirty="0" smtClean="0">
                <a:latin typeface="American Typewriter" charset="0"/>
                <a:ea typeface="American Typewriter" charset="0"/>
                <a:cs typeface="American Typewriter" charset="0"/>
              </a:rPr>
              <a:t>be </a:t>
            </a:r>
            <a:r>
              <a:rPr lang="en-US" sz="1600" dirty="0">
                <a:latin typeface="American Typewriter" charset="0"/>
                <a:ea typeface="American Typewriter" charset="0"/>
                <a:cs typeface="American Typewriter" charset="0"/>
              </a:rPr>
              <a:t>brought.</a:t>
            </a:r>
          </a:p>
        </p:txBody>
      </p:sp>
    </p:spTree>
    <p:extLst>
      <p:ext uri="{BB962C8B-B14F-4D97-AF65-F5344CB8AC3E}">
        <p14:creationId xmlns:p14="http://schemas.microsoft.com/office/powerpoint/2010/main" val="385401545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merican Typewriter"/>
                <a:cs typeface="American Typewriter"/>
              </a:rPr>
              <a:t>American History: 3</a:t>
            </a:r>
            <a:endParaRPr lang="en-US" dirty="0">
              <a:latin typeface="American Typewriter"/>
              <a:cs typeface="American Typewriter"/>
            </a:endParaRPr>
          </a:p>
        </p:txBody>
      </p:sp>
      <p:sp>
        <p:nvSpPr>
          <p:cNvPr id="3" name="Content Placeholder 2"/>
          <p:cNvSpPr>
            <a:spLocks noGrp="1"/>
          </p:cNvSpPr>
          <p:nvPr>
            <p:ph idx="1"/>
          </p:nvPr>
        </p:nvSpPr>
        <p:spPr>
          <a:xfrm>
            <a:off x="1463040" y="1892301"/>
            <a:ext cx="6196405" cy="3830768"/>
          </a:xfrm>
        </p:spPr>
        <p:txBody>
          <a:bodyPr>
            <a:normAutofit fontScale="92500" lnSpcReduction="10000"/>
          </a:bodyPr>
          <a:lstStyle/>
          <a:p>
            <a:pPr marL="0" indent="0">
              <a:buNone/>
            </a:pPr>
            <a:r>
              <a:rPr lang="en-US" dirty="0">
                <a:latin typeface="American Typewriter"/>
                <a:cs typeface="American Typewriter"/>
              </a:rPr>
              <a:t>Which of these states were the last two admitted to the Union?</a:t>
            </a:r>
          </a:p>
          <a:p>
            <a:pPr marL="0" indent="0">
              <a:buNone/>
            </a:pPr>
            <a:endParaRPr lang="en-US" dirty="0">
              <a:latin typeface="American Typewriter"/>
              <a:cs typeface="American Typewriter"/>
            </a:endParaRPr>
          </a:p>
          <a:p>
            <a:pPr marL="0" indent="0">
              <a:buNone/>
            </a:pPr>
            <a:r>
              <a:rPr lang="en-US" dirty="0">
                <a:latin typeface="American Typewriter"/>
                <a:cs typeface="American Typewriter"/>
              </a:rPr>
              <a:t>• New Mexico</a:t>
            </a:r>
          </a:p>
          <a:p>
            <a:pPr marL="0" indent="0">
              <a:buNone/>
            </a:pPr>
            <a:r>
              <a:rPr lang="en-US" dirty="0">
                <a:latin typeface="American Typewriter"/>
                <a:cs typeface="American Typewriter"/>
              </a:rPr>
              <a:t>• Colorado</a:t>
            </a:r>
          </a:p>
          <a:p>
            <a:pPr marL="0" indent="0">
              <a:buNone/>
            </a:pPr>
            <a:r>
              <a:rPr lang="en-US" dirty="0">
                <a:latin typeface="American Typewriter"/>
                <a:cs typeface="American Typewriter"/>
              </a:rPr>
              <a:t>• Oregon </a:t>
            </a:r>
          </a:p>
          <a:p>
            <a:pPr marL="0" indent="0">
              <a:buNone/>
            </a:pPr>
            <a:r>
              <a:rPr lang="en-US" dirty="0">
                <a:latin typeface="American Typewriter"/>
                <a:cs typeface="American Typewriter"/>
              </a:rPr>
              <a:t>• Puerto Rico</a:t>
            </a:r>
          </a:p>
          <a:p>
            <a:pPr marL="0" indent="0">
              <a:buNone/>
            </a:pPr>
            <a:r>
              <a:rPr lang="en-US" dirty="0">
                <a:latin typeface="American Typewriter"/>
                <a:cs typeface="American Typewriter"/>
              </a:rPr>
              <a:t>• Alaska</a:t>
            </a:r>
          </a:p>
          <a:p>
            <a:pPr marL="0" indent="0">
              <a:buNone/>
            </a:pPr>
            <a:r>
              <a:rPr lang="en-US" dirty="0">
                <a:latin typeface="American Typewriter"/>
                <a:cs typeface="American Typewriter"/>
              </a:rPr>
              <a:t>• Arizona</a:t>
            </a:r>
          </a:p>
          <a:p>
            <a:pPr marL="0" indent="0">
              <a:buNone/>
            </a:pPr>
            <a:r>
              <a:rPr lang="en-US" dirty="0">
                <a:latin typeface="American Typewriter"/>
                <a:cs typeface="American Typewriter"/>
              </a:rPr>
              <a:t>• Hawaii</a:t>
            </a:r>
          </a:p>
          <a:p>
            <a:pPr marL="0" indent="0">
              <a:buNone/>
            </a:pPr>
            <a:endParaRPr lang="en-US" dirty="0"/>
          </a:p>
        </p:txBody>
      </p:sp>
    </p:spTree>
    <p:extLst>
      <p:ext uri="{BB962C8B-B14F-4D97-AF65-F5344CB8AC3E}">
        <p14:creationId xmlns:p14="http://schemas.microsoft.com/office/powerpoint/2010/main" val="293041766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sp>
        <p:nvSpPr>
          <p:cNvPr id="3" name="Content Placeholder 2"/>
          <p:cNvSpPr>
            <a:spLocks noGrp="1"/>
          </p:cNvSpPr>
          <p:nvPr>
            <p:ph idx="1"/>
          </p:nvPr>
        </p:nvSpPr>
        <p:spPr>
          <a:xfrm>
            <a:off x="1095024" y="1866900"/>
            <a:ext cx="7185376" cy="3856168"/>
          </a:xfrm>
        </p:spPr>
        <p:txBody>
          <a:bodyPr>
            <a:normAutofit/>
          </a:bodyPr>
          <a:lstStyle/>
          <a:p>
            <a:pPr marL="0" indent="0">
              <a:buNone/>
            </a:pPr>
            <a:r>
              <a:rPr lang="en-US" sz="2000" dirty="0" smtClean="0">
                <a:latin typeface="American Typewriter"/>
                <a:cs typeface="American Typewriter"/>
              </a:rPr>
              <a:t>                             Alaska, No. 49, admitted on Jan. 3, 1959.</a:t>
            </a:r>
          </a:p>
          <a:p>
            <a:pPr marL="0" indent="0">
              <a:buNone/>
            </a:pPr>
            <a:r>
              <a:rPr lang="en-US" sz="2000" dirty="0" smtClean="0">
                <a:latin typeface="American Typewriter"/>
                <a:cs typeface="American Typewriter"/>
              </a:rPr>
              <a:t>                             Hawaii, No. 50, admitted on Aug. 21, 1959.</a:t>
            </a:r>
          </a:p>
          <a:p>
            <a:pPr marL="0" indent="0">
              <a:buNone/>
            </a:pPr>
            <a:endParaRPr lang="en-US" sz="2000" dirty="0">
              <a:latin typeface="American Typewriter"/>
              <a:cs typeface="American Typewriter"/>
            </a:endParaRPr>
          </a:p>
          <a:p>
            <a:pPr marL="0" indent="0">
              <a:buNone/>
            </a:pPr>
            <a:r>
              <a:rPr lang="en-US" sz="2000" dirty="0" smtClean="0">
                <a:latin typeface="American Typewriter"/>
                <a:cs typeface="American Typewriter"/>
              </a:rPr>
              <a:t>Prior to that, Arizona and New Mexico were the “newest” states, having been admitted in 1912. </a:t>
            </a:r>
          </a:p>
          <a:p>
            <a:pPr marL="0" indent="0">
              <a:buNone/>
            </a:pPr>
            <a:endParaRPr lang="en-US" sz="2000" dirty="0">
              <a:latin typeface="American Typewriter"/>
              <a:cs typeface="American Typewriter"/>
            </a:endParaRPr>
          </a:p>
          <a:p>
            <a:pPr marL="0" indent="0">
              <a:buNone/>
            </a:pPr>
            <a:r>
              <a:rPr lang="en-US" sz="2000" dirty="0" smtClean="0">
                <a:latin typeface="American Typewriter"/>
                <a:cs typeface="American Typewriter"/>
              </a:rPr>
              <a:t>Oregon was admitted in 1859, Colorado in 1876. </a:t>
            </a:r>
          </a:p>
          <a:p>
            <a:pPr marL="0" indent="0">
              <a:buNone/>
            </a:pPr>
            <a:endParaRPr lang="en-US" sz="2000" dirty="0">
              <a:latin typeface="American Typewriter"/>
              <a:cs typeface="American Typewriter"/>
            </a:endParaRPr>
          </a:p>
          <a:p>
            <a:pPr marL="0" indent="0">
              <a:buNone/>
            </a:pPr>
            <a:r>
              <a:rPr lang="en-US" sz="2000" dirty="0" smtClean="0">
                <a:latin typeface="American Typewriter"/>
                <a:cs typeface="American Typewriter"/>
              </a:rPr>
              <a:t>And Puerto Rico, of course, is not a state. </a:t>
            </a:r>
            <a:endParaRPr lang="en-US" sz="2000" dirty="0">
              <a:latin typeface="American Typewriter"/>
              <a:cs typeface="American Typewriter"/>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3799" y="1009625"/>
            <a:ext cx="1345617" cy="94616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800" y="2058945"/>
            <a:ext cx="1345617" cy="665230"/>
          </a:xfrm>
          <a:prstGeom prst="rect">
            <a:avLst/>
          </a:prstGeom>
        </p:spPr>
      </p:pic>
    </p:spTree>
    <p:extLst>
      <p:ext uri="{BB962C8B-B14F-4D97-AF65-F5344CB8AC3E}">
        <p14:creationId xmlns:p14="http://schemas.microsoft.com/office/powerpoint/2010/main" val="44972888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American History: 4</a:t>
            </a:r>
            <a:endParaRPr lang="en-US" dirty="0">
              <a:latin typeface="American Typewriter"/>
              <a:cs typeface="American Typewriter"/>
            </a:endParaRPr>
          </a:p>
        </p:txBody>
      </p:sp>
      <p:sp>
        <p:nvSpPr>
          <p:cNvPr id="5" name="Content Placeholder 4"/>
          <p:cNvSpPr>
            <a:spLocks noGrp="1"/>
          </p:cNvSpPr>
          <p:nvPr>
            <p:ph idx="1"/>
          </p:nvPr>
        </p:nvSpPr>
        <p:spPr>
          <a:xfrm>
            <a:off x="4686300" y="5460999"/>
            <a:ext cx="2973145" cy="262069"/>
          </a:xfrm>
        </p:spPr>
        <p:txBody>
          <a:bodyPr>
            <a:normAutofit fontScale="55000" lnSpcReduction="20000"/>
          </a:bodyPr>
          <a:lstStyle/>
          <a:p>
            <a:endParaRPr lang="en-US" dirty="0"/>
          </a:p>
        </p:txBody>
      </p:sp>
      <p:sp>
        <p:nvSpPr>
          <p:cNvPr id="6" name="TextBox 5"/>
          <p:cNvSpPr txBox="1"/>
          <p:nvPr/>
        </p:nvSpPr>
        <p:spPr>
          <a:xfrm>
            <a:off x="1095023" y="2171700"/>
            <a:ext cx="6194777" cy="3139321"/>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Presidential Stuff. Get all 3 to earn the point.</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Who was the only President to serve two non-consecutive terms?</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Before the 12</a:t>
            </a:r>
            <a:r>
              <a:rPr lang="en-US" baseline="30000" dirty="0">
                <a:latin typeface="American Typewriter" charset="0"/>
                <a:ea typeface="American Typewriter" charset="0"/>
                <a:cs typeface="American Typewriter" charset="0"/>
              </a:rPr>
              <a:t>th</a:t>
            </a:r>
            <a:r>
              <a:rPr lang="en-US" dirty="0">
                <a:latin typeface="American Typewriter" charset="0"/>
                <a:ea typeface="American Typewriter" charset="0"/>
                <a:cs typeface="American Typewriter" charset="0"/>
              </a:rPr>
              <a:t> Amendment was passed in 1804, how was the Vice President selected?</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Walt Whitman’s poem “O Captain! My Captain!” was written about which President?</a:t>
            </a:r>
          </a:p>
          <a:p>
            <a:endParaRPr lang="en-US" dirty="0"/>
          </a:p>
        </p:txBody>
      </p:sp>
    </p:spTree>
    <p:extLst>
      <p:ext uri="{BB962C8B-B14F-4D97-AF65-F5344CB8AC3E}">
        <p14:creationId xmlns:p14="http://schemas.microsoft.com/office/powerpoint/2010/main" val="117012734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charset="0"/>
                <a:ea typeface="American Typewriter" charset="0"/>
                <a:cs typeface="American Typewriter" charset="0"/>
              </a:rPr>
              <a:t>The Answer</a:t>
            </a:r>
            <a:endParaRPr lang="en-US" dirty="0">
              <a:latin typeface="American Typewriter" charset="0"/>
              <a:ea typeface="American Typewriter" charset="0"/>
              <a:cs typeface="American Typewriter"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420" y="2020066"/>
            <a:ext cx="935281" cy="1141085"/>
          </a:xfrm>
        </p:spPr>
      </p:pic>
      <p:sp>
        <p:nvSpPr>
          <p:cNvPr id="5" name="TextBox 4"/>
          <p:cNvSpPr txBox="1"/>
          <p:nvPr/>
        </p:nvSpPr>
        <p:spPr>
          <a:xfrm>
            <a:off x="1943100" y="2020067"/>
            <a:ext cx="4533900" cy="3139321"/>
          </a:xfrm>
          <a:prstGeom prst="rect">
            <a:avLst/>
          </a:prstGeom>
          <a:noFill/>
        </p:spPr>
        <p:txBody>
          <a:bodyPr wrap="square" rtlCol="0">
            <a:spAutoFit/>
          </a:bodyPr>
          <a:lstStyle/>
          <a:p>
            <a:r>
              <a:rPr lang="en-US" smtClean="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Grover Cleveland served as President from 1885-89, lost the next election, then served again from 1893-97.</a:t>
            </a: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 Before then12th Amendment, the presidential candidate getting the 2nd largest number of votes was elected Vice President.</a:t>
            </a: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 Whitman’s poem was written in 1865 upon the death of Abraham Lincoln.</a:t>
            </a:r>
            <a:endParaRPr lang="en-US" dirty="0">
              <a:latin typeface="American Typewriter" charset="0"/>
              <a:ea typeface="American Typewriter" charset="0"/>
              <a:cs typeface="American Typewriter"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2603" y="2020065"/>
            <a:ext cx="887834" cy="1141085"/>
          </a:xfrm>
          <a:prstGeom prst="rect">
            <a:avLst/>
          </a:prstGeom>
        </p:spPr>
      </p:pic>
    </p:spTree>
    <p:extLst>
      <p:ext uri="{BB962C8B-B14F-4D97-AF65-F5344CB8AC3E}">
        <p14:creationId xmlns:p14="http://schemas.microsoft.com/office/powerpoint/2010/main" val="375216876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American History: 5</a:t>
            </a:r>
            <a:endParaRPr lang="en-US" dirty="0">
              <a:latin typeface="American Typewriter"/>
              <a:cs typeface="American Typewriter"/>
            </a:endParaRPr>
          </a:p>
        </p:txBody>
      </p:sp>
      <p:sp>
        <p:nvSpPr>
          <p:cNvPr id="3" name="Content Placeholder 2"/>
          <p:cNvSpPr>
            <a:spLocks noGrp="1"/>
          </p:cNvSpPr>
          <p:nvPr>
            <p:ph idx="1"/>
          </p:nvPr>
        </p:nvSpPr>
        <p:spPr/>
        <p:txBody>
          <a:bodyPr>
            <a:normAutofit/>
          </a:bodyPr>
          <a:lstStyle/>
          <a:p>
            <a:pPr marL="0" indent="0">
              <a:buNone/>
            </a:pPr>
            <a:r>
              <a:rPr lang="en-US" dirty="0">
                <a:latin typeface="American Typewriter"/>
                <a:cs typeface="American Typewriter"/>
              </a:rPr>
              <a:t>Who was Leslie Lynch King Jr.?</a:t>
            </a:r>
          </a:p>
          <a:p>
            <a:pPr marL="0" indent="0">
              <a:buNone/>
            </a:pPr>
            <a:endParaRPr lang="en-US" dirty="0">
              <a:latin typeface="American Typewriter"/>
              <a:cs typeface="American Typewriter"/>
            </a:endParaRPr>
          </a:p>
          <a:p>
            <a:pPr marL="0" indent="0">
              <a:buNone/>
            </a:pPr>
            <a:r>
              <a:rPr lang="en-US" dirty="0">
                <a:latin typeface="American Typewriter"/>
                <a:cs typeface="American Typewriter"/>
              </a:rPr>
              <a:t>Hint: He was the only person to serve as unelected President of the United States.</a:t>
            </a:r>
          </a:p>
          <a:p>
            <a:pPr marL="0" indent="0">
              <a:buNone/>
            </a:pPr>
            <a:endParaRPr lang="en-US" dirty="0"/>
          </a:p>
        </p:txBody>
      </p:sp>
    </p:spTree>
    <p:extLst>
      <p:ext uri="{BB962C8B-B14F-4D97-AF65-F5344CB8AC3E}">
        <p14:creationId xmlns:p14="http://schemas.microsoft.com/office/powerpoint/2010/main" val="10908096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0"/>
            <a:ext cx="6965245" cy="2020067"/>
          </a:xfrm>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89650" y="1714500"/>
            <a:ext cx="2309224" cy="1638300"/>
          </a:xfrm>
        </p:spPr>
      </p:pic>
      <p:sp>
        <p:nvSpPr>
          <p:cNvPr id="9" name="TextBox 8"/>
          <p:cNvSpPr txBox="1"/>
          <p:nvPr/>
        </p:nvSpPr>
        <p:spPr>
          <a:xfrm>
            <a:off x="1257300" y="1714500"/>
            <a:ext cx="4432350" cy="4616648"/>
          </a:xfrm>
          <a:prstGeom prst="rect">
            <a:avLst/>
          </a:prstGeom>
          <a:noFill/>
        </p:spPr>
        <p:txBody>
          <a:bodyPr wrap="square" rtlCol="0">
            <a:spAutoFit/>
          </a:bodyPr>
          <a:lstStyle/>
          <a:p>
            <a:r>
              <a:rPr lang="en-US" sz="1600" dirty="0" smtClean="0">
                <a:latin typeface="American Typewriter" charset="0"/>
                <a:ea typeface="American Typewriter" charset="0"/>
                <a:cs typeface="American Typewriter" charset="0"/>
              </a:rPr>
              <a:t>Gerald Rudolph Ford Jr., the 38</a:t>
            </a:r>
            <a:r>
              <a:rPr lang="en-US" sz="1600" baseline="30000" dirty="0" smtClean="0">
                <a:latin typeface="American Typewriter" charset="0"/>
                <a:ea typeface="American Typewriter" charset="0"/>
                <a:cs typeface="American Typewriter" charset="0"/>
              </a:rPr>
              <a:t>th</a:t>
            </a:r>
            <a:r>
              <a:rPr lang="en-US" sz="1600" dirty="0" smtClean="0">
                <a:latin typeface="American Typewriter" charset="0"/>
                <a:ea typeface="American Typewriter" charset="0"/>
                <a:cs typeface="American Typewriter" charset="0"/>
              </a:rPr>
              <a:t> President of the United States, was born Leslie Lynch King Jr. on July 14, 1913, in Omaha, NE. </a:t>
            </a:r>
          </a:p>
          <a:p>
            <a:endParaRPr lang="en-US" sz="1600" dirty="0">
              <a:latin typeface="American Typewriter" charset="0"/>
              <a:ea typeface="American Typewriter" charset="0"/>
              <a:cs typeface="American Typewriter" charset="0"/>
            </a:endParaRPr>
          </a:p>
          <a:p>
            <a:r>
              <a:rPr lang="en-US" sz="1600" dirty="0" smtClean="0">
                <a:latin typeface="American Typewriter" charset="0"/>
                <a:ea typeface="American Typewriter" charset="0"/>
                <a:cs typeface="American Typewriter" charset="0"/>
              </a:rPr>
              <a:t>His </a:t>
            </a:r>
            <a:r>
              <a:rPr lang="en-US" sz="1600" dirty="0">
                <a:latin typeface="American Typewriter" charset="0"/>
                <a:ea typeface="American Typewriter" charset="0"/>
                <a:cs typeface="American Typewriter" charset="0"/>
              </a:rPr>
              <a:t>parents divorced </a:t>
            </a:r>
            <a:r>
              <a:rPr lang="en-US" sz="1600" dirty="0" smtClean="0">
                <a:latin typeface="American Typewriter" charset="0"/>
                <a:ea typeface="American Typewriter" charset="0"/>
                <a:cs typeface="American Typewriter" charset="0"/>
              </a:rPr>
              <a:t>later that year. His mother was remarried in 1916, to Gerald </a:t>
            </a:r>
            <a:r>
              <a:rPr lang="en-US" sz="1600" dirty="0" err="1">
                <a:latin typeface="American Typewriter" charset="0"/>
                <a:ea typeface="American Typewriter" charset="0"/>
                <a:cs typeface="American Typewriter" charset="0"/>
              </a:rPr>
              <a:t>R</a:t>
            </a:r>
            <a:r>
              <a:rPr lang="en-US" sz="1600" dirty="0" err="1" smtClean="0">
                <a:latin typeface="American Typewriter" charset="0"/>
                <a:ea typeface="American Typewriter" charset="0"/>
                <a:cs typeface="American Typewriter" charset="0"/>
              </a:rPr>
              <a:t>udolff</a:t>
            </a:r>
            <a:r>
              <a:rPr lang="en-US" sz="1600" dirty="0" smtClean="0">
                <a:latin typeface="American Typewriter" charset="0"/>
                <a:ea typeface="American Typewriter" charset="0"/>
                <a:cs typeface="American Typewriter" charset="0"/>
              </a:rPr>
              <a:t> Ford who adopted young Leslie several years later, although the youngster used the more conventional spelling of the middle name.</a:t>
            </a:r>
          </a:p>
          <a:p>
            <a:endParaRPr lang="en-US" sz="1600" dirty="0">
              <a:latin typeface="American Typewriter" charset="0"/>
              <a:ea typeface="American Typewriter" charset="0"/>
              <a:cs typeface="American Typewriter" charset="0"/>
            </a:endParaRPr>
          </a:p>
          <a:p>
            <a:r>
              <a:rPr lang="en-US" sz="1600" dirty="0" smtClean="0">
                <a:latin typeface="American Typewriter" charset="0"/>
                <a:ea typeface="American Typewriter" charset="0"/>
                <a:cs typeface="American Typewriter" charset="0"/>
              </a:rPr>
              <a:t>Ford was appointed Vice President in 1973 when Spiro T. Agnew resigned, and became the first unelected President in 1974 when Richard M. Nixon resigned.</a:t>
            </a:r>
          </a:p>
          <a:p>
            <a:endParaRPr lang="en-US" dirty="0" smtClean="0"/>
          </a:p>
          <a:p>
            <a:endParaRPr lang="en-US" dirty="0"/>
          </a:p>
          <a:p>
            <a:endParaRPr lang="en-US" dirty="0"/>
          </a:p>
        </p:txBody>
      </p:sp>
    </p:spTree>
    <p:extLst>
      <p:ext uri="{BB962C8B-B14F-4D97-AF65-F5344CB8AC3E}">
        <p14:creationId xmlns:p14="http://schemas.microsoft.com/office/powerpoint/2010/main" val="283381671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merican Typewriter"/>
                <a:cs typeface="American Typewriter"/>
              </a:rPr>
              <a:t>American History: Bonus</a:t>
            </a:r>
            <a:endParaRPr lang="en-US" dirty="0">
              <a:latin typeface="American Typewriter"/>
              <a:cs typeface="American Typewriter"/>
            </a:endParaRPr>
          </a:p>
        </p:txBody>
      </p:sp>
      <p:sp>
        <p:nvSpPr>
          <p:cNvPr id="5" name="TextBox 4"/>
          <p:cNvSpPr txBox="1"/>
          <p:nvPr/>
        </p:nvSpPr>
        <p:spPr>
          <a:xfrm>
            <a:off x="1536700" y="2020068"/>
            <a:ext cx="6523568" cy="4247317"/>
          </a:xfrm>
          <a:prstGeom prst="rect">
            <a:avLst/>
          </a:prstGeom>
          <a:noFill/>
        </p:spPr>
        <p:txBody>
          <a:bodyPr wrap="square" rtlCol="0">
            <a:spAutoFit/>
          </a:bodyPr>
          <a:lstStyle/>
          <a:p>
            <a:pPr algn="ctr"/>
            <a:r>
              <a:rPr lang="en-US" dirty="0">
                <a:latin typeface="American Typewriter" charset="0"/>
                <a:ea typeface="American Typewriter" charset="0"/>
                <a:cs typeface="American Typewriter" charset="0"/>
              </a:rPr>
              <a:t>Correctly answer 3 of these 5 to earn the points.</a:t>
            </a:r>
          </a:p>
          <a:p>
            <a:pPr algn="ctr"/>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In what wars did the following battles involving U.S. forces take place?</a:t>
            </a:r>
          </a:p>
          <a:p>
            <a:pPr algn="ctr"/>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Battle of </a:t>
            </a:r>
            <a:r>
              <a:rPr lang="en-US" dirty="0" err="1" smtClean="0">
                <a:latin typeface="American Typewriter" charset="0"/>
                <a:ea typeface="American Typewriter" charset="0"/>
                <a:cs typeface="American Typewriter" charset="0"/>
              </a:rPr>
              <a:t>Chicamaugua</a:t>
            </a:r>
            <a:endParaRPr lang="en-US" dirty="0" smtClean="0">
              <a:latin typeface="American Typewriter" charset="0"/>
              <a:ea typeface="American Typewriter" charset="0"/>
              <a:cs typeface="American Typewriter" charset="0"/>
            </a:endParaRP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Battle of </a:t>
            </a:r>
            <a:r>
              <a:rPr lang="en-US" dirty="0" smtClean="0">
                <a:latin typeface="American Typewriter" charset="0"/>
                <a:ea typeface="American Typewriter" charset="0"/>
                <a:cs typeface="American Typewriter" charset="0"/>
              </a:rPr>
              <a:t>Midway</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Battle of Belleau </a:t>
            </a:r>
            <a:r>
              <a:rPr lang="en-US" dirty="0" smtClean="0">
                <a:latin typeface="American Typewriter" charset="0"/>
                <a:ea typeface="American Typewriter" charset="0"/>
                <a:cs typeface="American Typewriter" charset="0"/>
              </a:rPr>
              <a:t>Wood</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Battle of </a:t>
            </a:r>
            <a:r>
              <a:rPr lang="en-US" dirty="0" smtClean="0">
                <a:latin typeface="American Typewriter" charset="0"/>
                <a:ea typeface="American Typewriter" charset="0"/>
                <a:cs typeface="American Typewriter" charset="0"/>
              </a:rPr>
              <a:t>Saratoga</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Battle of New Orleans</a:t>
            </a:r>
          </a:p>
          <a:p>
            <a:endParaRPr lang="en-US" dirty="0"/>
          </a:p>
        </p:txBody>
      </p:sp>
    </p:spTree>
    <p:extLst>
      <p:ext uri="{BB962C8B-B14F-4D97-AF65-F5344CB8AC3E}">
        <p14:creationId xmlns:p14="http://schemas.microsoft.com/office/powerpoint/2010/main" val="287268444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The Answers</a:t>
            </a:r>
            <a:endParaRPr lang="en-US" dirty="0">
              <a:latin typeface="American Typewriter"/>
              <a:cs typeface="American Typewriter"/>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1654" y="1715189"/>
            <a:ext cx="3433904" cy="1548021"/>
          </a:xfrm>
        </p:spPr>
      </p:pic>
      <p:sp>
        <p:nvSpPr>
          <p:cNvPr id="4" name="TextBox 3"/>
          <p:cNvSpPr txBox="1"/>
          <p:nvPr/>
        </p:nvSpPr>
        <p:spPr>
          <a:xfrm>
            <a:off x="1095024" y="2489200"/>
            <a:ext cx="6787164" cy="3416320"/>
          </a:xfrm>
          <a:prstGeom prst="rect">
            <a:avLst/>
          </a:prstGeom>
          <a:noFill/>
        </p:spPr>
        <p:txBody>
          <a:bodyPr wrap="square" rtlCol="0">
            <a:spAutoFit/>
          </a:bodyPr>
          <a:lstStyle/>
          <a:p>
            <a:endParaRPr lang="en-US" dirty="0" smtClean="0">
              <a:latin typeface="American Typewriter" charset="0"/>
              <a:ea typeface="American Typewriter" charset="0"/>
              <a:cs typeface="American Typewriter" charset="0"/>
            </a:endParaRPr>
          </a:p>
          <a:p>
            <a:endParaRPr lang="en-US" dirty="0">
              <a:latin typeface="American Typewriter" charset="0"/>
              <a:ea typeface="American Typewriter" charset="0"/>
              <a:cs typeface="American Typewriter" charset="0"/>
            </a:endParaRPr>
          </a:p>
          <a:p>
            <a:endParaRPr lang="en-US" dirty="0" smtClean="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 </a:t>
            </a:r>
            <a:r>
              <a:rPr lang="en-US" dirty="0" err="1" smtClean="0">
                <a:latin typeface="American Typewriter" charset="0"/>
                <a:ea typeface="American Typewriter" charset="0"/>
                <a:cs typeface="American Typewriter" charset="0"/>
              </a:rPr>
              <a:t>Chicamaugua</a:t>
            </a:r>
            <a:r>
              <a:rPr lang="en-US" dirty="0" smtClean="0">
                <a:latin typeface="American Typewriter" charset="0"/>
                <a:ea typeface="American Typewriter" charset="0"/>
                <a:cs typeface="American Typewriter" charset="0"/>
              </a:rPr>
              <a:t>: Civil War, Sept. 19-20, 1863</a:t>
            </a:r>
          </a:p>
          <a:p>
            <a:endParaRPr lang="en-US" dirty="0" smtClean="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 Midway: World War II, June 3-7, 1942</a:t>
            </a: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 Belleau Wood: World War I, June 1-26, 1918</a:t>
            </a: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 Saratoga: Revolutionary War, Sept. 19-Oct. 7, 1777</a:t>
            </a: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 New Orleans: War of 1812, Jan. 8-26, 1815</a:t>
            </a:r>
            <a:endParaRPr lang="en-US"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387695934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Sports:1</a:t>
            </a:r>
            <a:endParaRPr lang="en-US" dirty="0">
              <a:latin typeface="American Typewriter"/>
              <a:cs typeface="American Typewriter"/>
            </a:endParaRPr>
          </a:p>
        </p:txBody>
      </p:sp>
      <p:sp>
        <p:nvSpPr>
          <p:cNvPr id="3" name="Content Placeholder 2"/>
          <p:cNvSpPr>
            <a:spLocks noGrp="1"/>
          </p:cNvSpPr>
          <p:nvPr>
            <p:ph idx="1"/>
          </p:nvPr>
        </p:nvSpPr>
        <p:spPr/>
        <p:txBody>
          <a:bodyPr>
            <a:normAutofit/>
          </a:bodyPr>
          <a:lstStyle/>
          <a:p>
            <a:pPr marL="0" indent="0">
              <a:buNone/>
            </a:pPr>
            <a:r>
              <a:rPr lang="en-US" dirty="0">
                <a:solidFill>
                  <a:srgbClr val="000000"/>
                </a:solidFill>
                <a:latin typeface="American Typewriter"/>
                <a:cs typeface="American Typewriter"/>
              </a:rPr>
              <a:t>Name 2 sports in which the action is initiated by a player known as a “bowler”?</a:t>
            </a:r>
          </a:p>
          <a:p>
            <a:pPr marL="0" indent="0">
              <a:buNone/>
            </a:pPr>
            <a:endParaRPr lang="en-US" dirty="0"/>
          </a:p>
        </p:txBody>
      </p:sp>
    </p:spTree>
    <p:extLst>
      <p:ext uri="{BB962C8B-B14F-4D97-AF65-F5344CB8AC3E}">
        <p14:creationId xmlns:p14="http://schemas.microsoft.com/office/powerpoint/2010/main" val="2084223766"/>
      </p:ext>
    </p:extLst>
  </p:cSld>
  <p:clrMapOvr>
    <a:masterClrMapping/>
  </p:clrMapOvr>
  <p:transition spd="slow">
    <p:push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571500"/>
            <a:ext cx="6965245" cy="1448567"/>
          </a:xfrm>
        </p:spPr>
        <p:txBody>
          <a:bodyPr/>
          <a:lstStyle/>
          <a:p>
            <a:r>
              <a:rPr lang="en-US" dirty="0" smtClean="0">
                <a:latin typeface="American Typewriter" charset="0"/>
                <a:ea typeface="American Typewriter" charset="0"/>
                <a:cs typeface="American Typewriter" charset="0"/>
              </a:rPr>
              <a:t>The Answer</a:t>
            </a:r>
            <a:endParaRPr lang="en-US" dirty="0">
              <a:latin typeface="American Typewriter" charset="0"/>
              <a:ea typeface="American Typewriter" charset="0"/>
              <a:cs typeface="American Typewriter" charset="0"/>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44575" y="2165012"/>
            <a:ext cx="1515693" cy="2120900"/>
          </a:xfrm>
        </p:spPr>
      </p:pic>
      <p:sp>
        <p:nvSpPr>
          <p:cNvPr id="4" name="TextBox 3"/>
          <p:cNvSpPr txBox="1"/>
          <p:nvPr/>
        </p:nvSpPr>
        <p:spPr>
          <a:xfrm>
            <a:off x="2120900" y="2209800"/>
            <a:ext cx="4559300" cy="2031325"/>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In cricket, the player delivering the </a:t>
            </a:r>
          </a:p>
          <a:p>
            <a:r>
              <a:rPr lang="en-US" dirty="0" smtClean="0">
                <a:latin typeface="American Typewriter" charset="0"/>
                <a:ea typeface="American Typewriter" charset="0"/>
                <a:cs typeface="American Typewriter" charset="0"/>
              </a:rPr>
              <a:t>Ball to the batsman is known as the </a:t>
            </a:r>
          </a:p>
          <a:p>
            <a:r>
              <a:rPr lang="en-US" dirty="0" smtClean="0">
                <a:latin typeface="American Typewriter" charset="0"/>
                <a:ea typeface="American Typewriter" charset="0"/>
                <a:cs typeface="American Typewriter" charset="0"/>
              </a:rPr>
              <a:t>“bowler.”</a:t>
            </a: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       And, of course, in 10-pin bowling </a:t>
            </a:r>
          </a:p>
          <a:p>
            <a:r>
              <a:rPr lang="en-US" dirty="0" smtClean="0">
                <a:latin typeface="American Typewriter" charset="0"/>
                <a:ea typeface="American Typewriter" charset="0"/>
                <a:cs typeface="American Typewriter" charset="0"/>
              </a:rPr>
              <a:t>       everyone who rolls the ball down </a:t>
            </a:r>
          </a:p>
          <a:p>
            <a:r>
              <a:rPr lang="en-US" dirty="0" smtClean="0">
                <a:latin typeface="American Typewriter" charset="0"/>
                <a:ea typeface="American Typewriter" charset="0"/>
                <a:cs typeface="American Typewriter" charset="0"/>
              </a:rPr>
              <a:t>       the lane is a “bowler.”  </a:t>
            </a:r>
            <a:endParaRPr lang="en-US" dirty="0">
              <a:latin typeface="American Typewriter" charset="0"/>
              <a:ea typeface="American Typewriter" charset="0"/>
              <a:cs typeface="American Typewriter"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3562" y="3644900"/>
            <a:ext cx="1495843" cy="1574800"/>
          </a:xfrm>
          <a:prstGeom prst="rect">
            <a:avLst/>
          </a:prstGeom>
        </p:spPr>
      </p:pic>
    </p:spTree>
    <p:extLst>
      <p:ext uri="{BB962C8B-B14F-4D97-AF65-F5344CB8AC3E}">
        <p14:creationId xmlns:p14="http://schemas.microsoft.com/office/powerpoint/2010/main" val="34558818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Sports: 2</a:t>
            </a:r>
            <a:endParaRPr lang="en-US" dirty="0">
              <a:latin typeface="American Typewriter"/>
              <a:cs typeface="American Typewriter"/>
            </a:endParaRPr>
          </a:p>
        </p:txBody>
      </p:sp>
      <p:sp>
        <p:nvSpPr>
          <p:cNvPr id="3" name="Content Placeholder 2"/>
          <p:cNvSpPr>
            <a:spLocks noGrp="1"/>
          </p:cNvSpPr>
          <p:nvPr>
            <p:ph idx="1"/>
          </p:nvPr>
        </p:nvSpPr>
        <p:spPr>
          <a:xfrm>
            <a:off x="1463040" y="2286001"/>
            <a:ext cx="7045960" cy="3437068"/>
          </a:xfrm>
        </p:spPr>
        <p:txBody>
          <a:bodyPr>
            <a:normAutofit fontScale="92500" lnSpcReduction="20000"/>
          </a:bodyPr>
          <a:lstStyle/>
          <a:p>
            <a:pPr marL="0" indent="0">
              <a:buNone/>
            </a:pPr>
            <a:r>
              <a:rPr lang="en-US" dirty="0">
                <a:latin typeface="American Typewriter"/>
                <a:cs typeface="American Typewriter"/>
              </a:rPr>
              <a:t>Some Baseball Hall of Fame figures’ imaginative nicknames ended up up obscuring their original identities. Provide the real names of just 3 of these </a:t>
            </a:r>
            <a:r>
              <a:rPr lang="en-US" dirty="0" smtClean="0">
                <a:latin typeface="American Typewriter"/>
                <a:cs typeface="American Typewriter"/>
              </a:rPr>
              <a:t>10 people </a:t>
            </a:r>
            <a:r>
              <a:rPr lang="en-US" dirty="0">
                <a:latin typeface="American Typewriter"/>
                <a:cs typeface="American Typewriter"/>
              </a:rPr>
              <a:t>to earn a point.</a:t>
            </a:r>
          </a:p>
          <a:p>
            <a:pPr marL="0" indent="0">
              <a:buNone/>
            </a:pPr>
            <a:endParaRPr lang="en-US" dirty="0">
              <a:latin typeface="American Typewriter"/>
              <a:cs typeface="American Typewriter"/>
            </a:endParaRPr>
          </a:p>
          <a:p>
            <a:pPr marL="0" indent="0">
              <a:buNone/>
            </a:pPr>
            <a:r>
              <a:rPr lang="en-US" dirty="0">
                <a:latin typeface="American Typewriter"/>
                <a:cs typeface="American Typewriter"/>
              </a:rPr>
              <a:t>• Yogi Berra			• Whitey Ford</a:t>
            </a:r>
          </a:p>
          <a:p>
            <a:pPr marL="0" indent="0">
              <a:buNone/>
            </a:pPr>
            <a:r>
              <a:rPr lang="en-US" dirty="0">
                <a:latin typeface="American Typewriter"/>
                <a:cs typeface="American Typewriter"/>
              </a:rPr>
              <a:t>• Dizzy Dean			• </a:t>
            </a:r>
            <a:r>
              <a:rPr lang="en-US" dirty="0" smtClean="0">
                <a:latin typeface="American Typewriter"/>
                <a:cs typeface="American Typewriter"/>
              </a:rPr>
              <a:t>Pee Wee Reese</a:t>
            </a:r>
            <a:endParaRPr lang="en-US" dirty="0">
              <a:latin typeface="American Typewriter"/>
              <a:cs typeface="American Typewriter"/>
            </a:endParaRPr>
          </a:p>
          <a:p>
            <a:pPr marL="0" indent="0">
              <a:buNone/>
            </a:pPr>
            <a:r>
              <a:rPr lang="en-US" dirty="0">
                <a:latin typeface="American Typewriter"/>
                <a:cs typeface="American Typewriter"/>
              </a:rPr>
              <a:t>• Casey Stengel		• Rabbit </a:t>
            </a:r>
            <a:r>
              <a:rPr lang="en-US" dirty="0" err="1">
                <a:latin typeface="American Typewriter"/>
                <a:cs typeface="American Typewriter"/>
              </a:rPr>
              <a:t>Maranville</a:t>
            </a:r>
            <a:endParaRPr lang="en-US" dirty="0">
              <a:latin typeface="American Typewriter"/>
              <a:cs typeface="American Typewriter"/>
            </a:endParaRPr>
          </a:p>
          <a:p>
            <a:pPr marL="0" indent="0">
              <a:buNone/>
            </a:pPr>
            <a:r>
              <a:rPr lang="en-US" dirty="0">
                <a:latin typeface="American Typewriter"/>
                <a:cs typeface="American Typewriter"/>
              </a:rPr>
              <a:t>• Babe Ruth			• Connie Mack</a:t>
            </a:r>
          </a:p>
          <a:p>
            <a:pPr marL="0" indent="0">
              <a:buNone/>
            </a:pPr>
            <a:r>
              <a:rPr lang="en-US" dirty="0">
                <a:latin typeface="American Typewriter"/>
                <a:cs typeface="American Typewriter"/>
              </a:rPr>
              <a:t>• Cool Papa Bell		• Duke Snider</a:t>
            </a:r>
          </a:p>
          <a:p>
            <a:pPr marL="0" indent="0">
              <a:buNone/>
            </a:pPr>
            <a:endParaRPr lang="en-US" dirty="0"/>
          </a:p>
        </p:txBody>
      </p:sp>
    </p:spTree>
    <p:extLst>
      <p:ext uri="{BB962C8B-B14F-4D97-AF65-F5344CB8AC3E}">
        <p14:creationId xmlns:p14="http://schemas.microsoft.com/office/powerpoint/2010/main" val="117505311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571501"/>
            <a:ext cx="6965245" cy="1003300"/>
          </a:xfrm>
        </p:spPr>
        <p:txBody>
          <a:bodyPr/>
          <a:lstStyle/>
          <a:p>
            <a:r>
              <a:rPr lang="en-US" smtClean="0">
                <a:latin typeface="American Typewriter"/>
                <a:cs typeface="American Typewriter"/>
              </a:rPr>
              <a:t>The Answers</a:t>
            </a:r>
            <a:endParaRPr lang="en-US" dirty="0">
              <a:latin typeface="American Typewriter"/>
              <a:cs typeface="American Typewriter"/>
            </a:endParaRPr>
          </a:p>
        </p:txBody>
      </p:sp>
      <p:sp>
        <p:nvSpPr>
          <p:cNvPr id="4" name="TextBox 3"/>
          <p:cNvSpPr txBox="1"/>
          <p:nvPr/>
        </p:nvSpPr>
        <p:spPr>
          <a:xfrm>
            <a:off x="1095023" y="1864479"/>
            <a:ext cx="4162777" cy="2554545"/>
          </a:xfrm>
          <a:prstGeom prst="rect">
            <a:avLst/>
          </a:prstGeom>
          <a:noFill/>
        </p:spPr>
        <p:txBody>
          <a:bodyPr wrap="square" rtlCol="0">
            <a:spAutoFit/>
          </a:bodyPr>
          <a:lstStyle/>
          <a:p>
            <a:r>
              <a:rPr lang="en-US" sz="1600" dirty="0" smtClean="0">
                <a:latin typeface="American Typewriter" charset="0"/>
                <a:ea typeface="American Typewriter" charset="0"/>
                <a:cs typeface="American Typewriter" charset="0"/>
              </a:rPr>
              <a:t>• Lawrence Peter “Yogi” Berra</a:t>
            </a:r>
          </a:p>
          <a:p>
            <a:r>
              <a:rPr lang="en-US" sz="1600" dirty="0" smtClean="0">
                <a:latin typeface="American Typewriter" charset="0"/>
                <a:ea typeface="American Typewriter" charset="0"/>
                <a:cs typeface="American Typewriter" charset="0"/>
              </a:rPr>
              <a:t>• Jay Hanna “Dizzy” Dean</a:t>
            </a:r>
          </a:p>
          <a:p>
            <a:r>
              <a:rPr lang="en-US" sz="1600" dirty="0" smtClean="0">
                <a:latin typeface="American Typewriter" charset="0"/>
                <a:ea typeface="American Typewriter" charset="0"/>
                <a:cs typeface="American Typewriter" charset="0"/>
              </a:rPr>
              <a:t>• Charles Dillon “Casey” Stengel</a:t>
            </a:r>
          </a:p>
          <a:p>
            <a:r>
              <a:rPr lang="en-US" sz="1600" dirty="0" smtClean="0">
                <a:latin typeface="American Typewriter" charset="0"/>
                <a:ea typeface="American Typewriter" charset="0"/>
                <a:cs typeface="American Typewriter" charset="0"/>
              </a:rPr>
              <a:t>• George Herman “Babe” Ruth</a:t>
            </a:r>
          </a:p>
          <a:p>
            <a:r>
              <a:rPr lang="en-US" sz="1600" dirty="0" smtClean="0">
                <a:latin typeface="American Typewriter" charset="0"/>
                <a:ea typeface="American Typewriter" charset="0"/>
                <a:cs typeface="American Typewriter" charset="0"/>
              </a:rPr>
              <a:t>• James Thomas “Cool Papa” Bell</a:t>
            </a:r>
          </a:p>
          <a:p>
            <a:r>
              <a:rPr lang="en-US" sz="1600" dirty="0" smtClean="0">
                <a:latin typeface="American Typewriter" charset="0"/>
                <a:ea typeface="American Typewriter" charset="0"/>
                <a:cs typeface="American Typewriter" charset="0"/>
              </a:rPr>
              <a:t>• Edward Charles “Whitey” Ford</a:t>
            </a:r>
          </a:p>
          <a:p>
            <a:r>
              <a:rPr lang="en-US" sz="1600" dirty="0" smtClean="0">
                <a:latin typeface="American Typewriter" charset="0"/>
                <a:ea typeface="American Typewriter" charset="0"/>
                <a:cs typeface="American Typewriter" charset="0"/>
              </a:rPr>
              <a:t>• Harold Peter Henry “Pee Wee” Reese</a:t>
            </a:r>
          </a:p>
          <a:p>
            <a:r>
              <a:rPr lang="en-US" sz="1600" dirty="0" smtClean="0">
                <a:latin typeface="American Typewriter" charset="0"/>
                <a:ea typeface="American Typewriter" charset="0"/>
                <a:cs typeface="American Typewriter" charset="0"/>
              </a:rPr>
              <a:t>• Walter James “Rabbit” </a:t>
            </a:r>
            <a:r>
              <a:rPr lang="en-US" sz="1600" dirty="0" err="1" smtClean="0">
                <a:latin typeface="American Typewriter" charset="0"/>
                <a:ea typeface="American Typewriter" charset="0"/>
                <a:cs typeface="American Typewriter" charset="0"/>
              </a:rPr>
              <a:t>Maranville</a:t>
            </a:r>
            <a:endParaRPr lang="en-US" sz="1600" dirty="0" smtClean="0">
              <a:latin typeface="American Typewriter" charset="0"/>
              <a:ea typeface="American Typewriter" charset="0"/>
              <a:cs typeface="American Typewriter" charset="0"/>
            </a:endParaRPr>
          </a:p>
          <a:p>
            <a:r>
              <a:rPr lang="en-US" sz="1600" dirty="0" smtClean="0">
                <a:latin typeface="American Typewriter" charset="0"/>
                <a:ea typeface="American Typewriter" charset="0"/>
                <a:cs typeface="American Typewriter" charset="0"/>
              </a:rPr>
              <a:t>• Cornelius “Connie Mack” </a:t>
            </a:r>
            <a:r>
              <a:rPr lang="en-US" sz="1600" dirty="0" err="1" smtClean="0">
                <a:latin typeface="American Typewriter" charset="0"/>
                <a:ea typeface="American Typewriter" charset="0"/>
                <a:cs typeface="American Typewriter" charset="0"/>
              </a:rPr>
              <a:t>McGillicuddy</a:t>
            </a:r>
            <a:endParaRPr lang="en-US" sz="1600" dirty="0" smtClean="0">
              <a:latin typeface="American Typewriter" charset="0"/>
              <a:ea typeface="American Typewriter" charset="0"/>
              <a:cs typeface="American Typewriter" charset="0"/>
            </a:endParaRPr>
          </a:p>
          <a:p>
            <a:r>
              <a:rPr lang="en-US" sz="1600" dirty="0" smtClean="0">
                <a:latin typeface="American Typewriter" charset="0"/>
                <a:ea typeface="American Typewriter" charset="0"/>
                <a:cs typeface="American Typewriter" charset="0"/>
              </a:rPr>
              <a:t>• Edwin Donald “Duke” Snider</a:t>
            </a:r>
            <a:endParaRPr lang="en-US" sz="1600" dirty="0">
              <a:latin typeface="American Typewriter" charset="0"/>
              <a:ea typeface="American Typewriter" charset="0"/>
              <a:cs typeface="American Typewriter"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6838" y="1864480"/>
            <a:ext cx="997461" cy="153912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3930" y="1864478"/>
            <a:ext cx="1059955" cy="1539121"/>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9538" y="3455432"/>
            <a:ext cx="984761" cy="137160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3929" y="3455432"/>
            <a:ext cx="1059955" cy="1371600"/>
          </a:xfrm>
          <a:prstGeom prst="rect">
            <a:avLst/>
          </a:prstGeom>
        </p:spPr>
      </p:pic>
    </p:spTree>
    <p:extLst>
      <p:ext uri="{BB962C8B-B14F-4D97-AF65-F5344CB8AC3E}">
        <p14:creationId xmlns:p14="http://schemas.microsoft.com/office/powerpoint/2010/main" val="49113989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Sports: 3</a:t>
            </a:r>
            <a:endParaRPr lang="en-US" dirty="0">
              <a:latin typeface="American Typewriter"/>
              <a:cs typeface="American Typewriter"/>
            </a:endParaRPr>
          </a:p>
        </p:txBody>
      </p:sp>
      <p:sp>
        <p:nvSpPr>
          <p:cNvPr id="4" name="TextBox 3"/>
          <p:cNvSpPr txBox="1"/>
          <p:nvPr/>
        </p:nvSpPr>
        <p:spPr>
          <a:xfrm>
            <a:off x="1244601" y="2159000"/>
            <a:ext cx="6413500" cy="3970318"/>
          </a:xfrm>
          <a:prstGeom prst="rect">
            <a:avLst/>
          </a:prstGeom>
          <a:noFill/>
        </p:spPr>
        <p:txBody>
          <a:bodyPr wrap="square" rtlCol="0">
            <a:spAutoFit/>
          </a:bodyPr>
          <a:lstStyle/>
          <a:p>
            <a:pPr algn="ctr"/>
            <a:r>
              <a:rPr lang="en-US" dirty="0">
                <a:latin typeface="American Typewriter" charset="0"/>
                <a:ea typeface="American Typewriter" charset="0"/>
                <a:cs typeface="American Typewriter" charset="0"/>
              </a:rPr>
              <a:t>Pro football by the numbers. </a:t>
            </a:r>
          </a:p>
          <a:p>
            <a:pPr algn="ctr"/>
            <a:endParaRPr lang="en-US" dirty="0">
              <a:latin typeface="American Typewriter" charset="0"/>
              <a:ea typeface="American Typewriter" charset="0"/>
              <a:cs typeface="American Typewriter" charset="0"/>
            </a:endParaRPr>
          </a:p>
          <a:p>
            <a:pPr algn="ctr"/>
            <a:r>
              <a:rPr lang="en-US" dirty="0">
                <a:latin typeface="American Typewriter" charset="0"/>
                <a:ea typeface="American Typewriter" charset="0"/>
                <a:cs typeface="American Typewriter" charset="0"/>
              </a:rPr>
              <a:t>Get </a:t>
            </a:r>
            <a:r>
              <a:rPr lang="en-US" dirty="0" smtClean="0">
                <a:latin typeface="American Typewriter" charset="0"/>
                <a:ea typeface="American Typewriter" charset="0"/>
                <a:cs typeface="American Typewriter" charset="0"/>
              </a:rPr>
              <a:t>just 3 </a:t>
            </a:r>
            <a:r>
              <a:rPr lang="en-US" dirty="0">
                <a:latin typeface="American Typewriter" charset="0"/>
                <a:ea typeface="American Typewriter" charset="0"/>
                <a:cs typeface="American Typewriter" charset="0"/>
              </a:rPr>
              <a:t>answers correct and you earn a point. </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How long is the field, excluding end zones?</a:t>
            </a:r>
          </a:p>
          <a:p>
            <a:r>
              <a:rPr lang="en-US" dirty="0">
                <a:latin typeface="American Typewriter" charset="0"/>
                <a:ea typeface="American Typewriter" charset="0"/>
                <a:cs typeface="American Typewriter" charset="0"/>
              </a:rPr>
              <a:t>• How long is each end zone?</a:t>
            </a:r>
          </a:p>
          <a:p>
            <a:r>
              <a:rPr lang="en-US" dirty="0">
                <a:latin typeface="American Typewriter" charset="0"/>
                <a:ea typeface="American Typewriter" charset="0"/>
                <a:cs typeface="American Typewriter" charset="0"/>
              </a:rPr>
              <a:t>• The NFL consists of how many teams?</a:t>
            </a:r>
          </a:p>
          <a:p>
            <a:r>
              <a:rPr lang="en-US" dirty="0">
                <a:latin typeface="American Typewriter" charset="0"/>
                <a:ea typeface="American Typewriter" charset="0"/>
                <a:cs typeface="American Typewriter" charset="0"/>
              </a:rPr>
              <a:t>• Each team is divided into what 3 groups for a game?</a:t>
            </a:r>
          </a:p>
          <a:p>
            <a:r>
              <a:rPr lang="en-US" dirty="0">
                <a:latin typeface="American Typewriter" charset="0"/>
                <a:ea typeface="American Typewriter" charset="0"/>
                <a:cs typeface="American Typewriter" charset="0"/>
              </a:rPr>
              <a:t>• How long is each quarter in regulation play?</a:t>
            </a:r>
          </a:p>
          <a:p>
            <a:r>
              <a:rPr lang="en-US" dirty="0">
                <a:latin typeface="American Typewriter" charset="0"/>
                <a:ea typeface="American Typewriter" charset="0"/>
                <a:cs typeface="American Typewriter" charset="0"/>
              </a:rPr>
              <a:t>• How </a:t>
            </a:r>
            <a:r>
              <a:rPr lang="en-US" dirty="0" smtClean="0">
                <a:latin typeface="American Typewriter" charset="0"/>
                <a:ea typeface="American Typewriter" charset="0"/>
                <a:cs typeface="American Typewriter" charset="0"/>
              </a:rPr>
              <a:t>many </a:t>
            </a:r>
            <a:r>
              <a:rPr lang="en-US" dirty="0">
                <a:latin typeface="American Typewriter" charset="0"/>
                <a:ea typeface="American Typewriter" charset="0"/>
                <a:cs typeface="American Typewriter" charset="0"/>
              </a:rPr>
              <a:t>points are awarded for a safety?</a:t>
            </a:r>
          </a:p>
          <a:p>
            <a:r>
              <a:rPr lang="en-US" dirty="0">
                <a:latin typeface="American Typewriter" charset="0"/>
                <a:ea typeface="American Typewriter" charset="0"/>
                <a:cs typeface="American Typewriter" charset="0"/>
              </a:rPr>
              <a:t>• Since the field is divided into a pair of 50-yard areas, how many 50-yard lines are there?</a:t>
            </a:r>
          </a:p>
          <a:p>
            <a:endParaRPr lang="en-US" dirty="0">
              <a:latin typeface="American Typewriter" charset="0"/>
              <a:ea typeface="American Typewriter" charset="0"/>
              <a:cs typeface="American Typewriter" charset="0"/>
            </a:endParaRPr>
          </a:p>
          <a:p>
            <a:endParaRPr lang="en-US" dirty="0"/>
          </a:p>
        </p:txBody>
      </p:sp>
    </p:spTree>
    <p:extLst>
      <p:ext uri="{BB962C8B-B14F-4D97-AF65-F5344CB8AC3E}">
        <p14:creationId xmlns:p14="http://schemas.microsoft.com/office/powerpoint/2010/main" val="23030577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charset="0"/>
                <a:ea typeface="American Typewriter" charset="0"/>
                <a:cs typeface="American Typewriter" charset="0"/>
              </a:rPr>
              <a:t>The Answers</a:t>
            </a:r>
            <a:endParaRPr lang="en-US" dirty="0">
              <a:latin typeface="American Typewriter" charset="0"/>
              <a:ea typeface="American Typewriter" charset="0"/>
              <a:cs typeface="American Typewriter" charset="0"/>
            </a:endParaRPr>
          </a:p>
        </p:txBody>
      </p:sp>
      <p:sp>
        <p:nvSpPr>
          <p:cNvPr id="4" name="TextBox 3"/>
          <p:cNvSpPr txBox="1"/>
          <p:nvPr/>
        </p:nvSpPr>
        <p:spPr>
          <a:xfrm>
            <a:off x="1095022" y="1753368"/>
            <a:ext cx="7096478" cy="4247317"/>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Pro football by the numbers. </a:t>
            </a:r>
          </a:p>
          <a:p>
            <a:pPr algn="ctr"/>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Get 3 answers correct and </a:t>
            </a:r>
            <a:r>
              <a:rPr lang="en-US" dirty="0" smtClean="0">
                <a:latin typeface="American Typewriter" charset="0"/>
                <a:ea typeface="American Typewriter" charset="0"/>
                <a:cs typeface="American Typewriter" charset="0"/>
              </a:rPr>
              <a:t>earn </a:t>
            </a:r>
            <a:r>
              <a:rPr lang="en-US" dirty="0">
                <a:latin typeface="American Typewriter" charset="0"/>
                <a:ea typeface="American Typewriter" charset="0"/>
                <a:cs typeface="American Typewriter" charset="0"/>
              </a:rPr>
              <a:t>a point. </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How long is the field, excluding end zones</a:t>
            </a:r>
            <a:r>
              <a:rPr lang="en-US" dirty="0" smtClean="0">
                <a:latin typeface="American Typewriter" charset="0"/>
                <a:ea typeface="American Typewriter" charset="0"/>
                <a:cs typeface="American Typewriter" charset="0"/>
              </a:rPr>
              <a:t>? </a:t>
            </a:r>
            <a:r>
              <a:rPr lang="en-US" b="1" dirty="0" smtClean="0">
                <a:solidFill>
                  <a:srgbClr val="FF0000"/>
                </a:solidFill>
                <a:latin typeface="American Typewriter" charset="0"/>
                <a:ea typeface="American Typewriter" charset="0"/>
                <a:cs typeface="American Typewriter" charset="0"/>
              </a:rPr>
              <a:t>100 yards</a:t>
            </a:r>
            <a:endParaRPr lang="en-US" b="1" dirty="0">
              <a:solidFill>
                <a:srgbClr val="FF0000"/>
              </a:solidFill>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How long is each end zone</a:t>
            </a:r>
            <a:r>
              <a:rPr lang="en-US" dirty="0" smtClean="0">
                <a:latin typeface="American Typewriter" charset="0"/>
                <a:ea typeface="American Typewriter" charset="0"/>
                <a:cs typeface="American Typewriter" charset="0"/>
              </a:rPr>
              <a:t>? </a:t>
            </a:r>
            <a:r>
              <a:rPr lang="en-US" b="1" dirty="0" smtClean="0">
                <a:solidFill>
                  <a:srgbClr val="FF0000"/>
                </a:solidFill>
                <a:latin typeface="American Typewriter" charset="0"/>
                <a:ea typeface="American Typewriter" charset="0"/>
                <a:cs typeface="American Typewriter" charset="0"/>
              </a:rPr>
              <a:t>10 yards</a:t>
            </a:r>
            <a:endParaRPr lang="en-US" b="1" dirty="0">
              <a:solidFill>
                <a:srgbClr val="FF0000"/>
              </a:solidFill>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The NFL consists of how many teams</a:t>
            </a:r>
            <a:r>
              <a:rPr lang="en-US" dirty="0" smtClean="0">
                <a:latin typeface="American Typewriter" charset="0"/>
                <a:ea typeface="American Typewriter" charset="0"/>
                <a:cs typeface="American Typewriter" charset="0"/>
              </a:rPr>
              <a:t>? </a:t>
            </a:r>
            <a:r>
              <a:rPr lang="en-US" b="1" dirty="0" smtClean="0">
                <a:solidFill>
                  <a:srgbClr val="FF0000"/>
                </a:solidFill>
                <a:latin typeface="American Typewriter" charset="0"/>
                <a:ea typeface="American Typewriter" charset="0"/>
                <a:cs typeface="American Typewriter" charset="0"/>
              </a:rPr>
              <a:t>32</a:t>
            </a:r>
            <a:endParaRPr lang="en-US" b="1" dirty="0">
              <a:solidFill>
                <a:srgbClr val="FF0000"/>
              </a:solidFill>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Each team is divided into what 3 groups for a game</a:t>
            </a:r>
            <a:r>
              <a:rPr lang="en-US" dirty="0" smtClean="0">
                <a:latin typeface="American Typewriter" charset="0"/>
                <a:ea typeface="American Typewriter" charset="0"/>
                <a:cs typeface="American Typewriter" charset="0"/>
              </a:rPr>
              <a:t>?                 </a:t>
            </a:r>
            <a:r>
              <a:rPr lang="en-US" b="1" dirty="0" smtClean="0">
                <a:solidFill>
                  <a:srgbClr val="FF0000"/>
                </a:solidFill>
                <a:latin typeface="American Typewriter" charset="0"/>
                <a:ea typeface="American Typewriter" charset="0"/>
                <a:cs typeface="American Typewriter" charset="0"/>
              </a:rPr>
              <a:t>Offense, defense, special teams</a:t>
            </a:r>
            <a:endParaRPr lang="en-US" b="1" dirty="0">
              <a:solidFill>
                <a:srgbClr val="FF0000"/>
              </a:solidFill>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How long is each quarter in regulation play</a:t>
            </a:r>
            <a:r>
              <a:rPr lang="en-US" b="1" dirty="0" smtClean="0">
                <a:solidFill>
                  <a:srgbClr val="FF0000"/>
                </a:solidFill>
                <a:latin typeface="American Typewriter" charset="0"/>
                <a:ea typeface="American Typewriter" charset="0"/>
                <a:cs typeface="American Typewriter" charset="0"/>
              </a:rPr>
              <a:t>? 15 minutes</a:t>
            </a:r>
            <a:endParaRPr lang="en-US" b="1" dirty="0">
              <a:solidFill>
                <a:srgbClr val="FF0000"/>
              </a:solidFill>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How any points are awarded for a safety</a:t>
            </a:r>
            <a:r>
              <a:rPr lang="en-US" dirty="0" smtClean="0">
                <a:latin typeface="American Typewriter" charset="0"/>
                <a:ea typeface="American Typewriter" charset="0"/>
                <a:cs typeface="American Typewriter" charset="0"/>
              </a:rPr>
              <a:t>? </a:t>
            </a:r>
            <a:r>
              <a:rPr lang="en-US" b="1" dirty="0" smtClean="0">
                <a:solidFill>
                  <a:srgbClr val="FF0000"/>
                </a:solidFill>
                <a:latin typeface="American Typewriter" charset="0"/>
                <a:ea typeface="American Typewriter" charset="0"/>
                <a:cs typeface="American Typewriter" charset="0"/>
              </a:rPr>
              <a:t>2</a:t>
            </a:r>
            <a:endParaRPr lang="en-US" b="1" dirty="0">
              <a:solidFill>
                <a:srgbClr val="FF0000"/>
              </a:solidFill>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Since the field is divided into a pair of 50-yard areas, how many 50-yard lines are there</a:t>
            </a:r>
            <a:r>
              <a:rPr lang="en-US" dirty="0" smtClean="0">
                <a:latin typeface="American Typewriter" charset="0"/>
                <a:ea typeface="American Typewriter" charset="0"/>
                <a:cs typeface="American Typewriter" charset="0"/>
              </a:rPr>
              <a:t>? </a:t>
            </a:r>
            <a:r>
              <a:rPr lang="en-US" b="1" dirty="0" smtClean="0">
                <a:solidFill>
                  <a:srgbClr val="FF0000"/>
                </a:solidFill>
                <a:latin typeface="American Typewriter" charset="0"/>
                <a:ea typeface="American Typewriter" charset="0"/>
                <a:cs typeface="American Typewriter" charset="0"/>
              </a:rPr>
              <a:t>1</a:t>
            </a:r>
            <a:endParaRPr lang="en-US" b="1" dirty="0">
              <a:solidFill>
                <a:srgbClr val="FF0000"/>
              </a:solidFill>
              <a:latin typeface="American Typewriter" charset="0"/>
              <a:ea typeface="American Typewriter" charset="0"/>
              <a:cs typeface="American Typewriter" charset="0"/>
            </a:endParaRPr>
          </a:p>
          <a:p>
            <a:endParaRPr lang="en-US" dirty="0">
              <a:latin typeface="American Typewriter" charset="0"/>
              <a:ea typeface="American Typewriter" charset="0"/>
              <a:cs typeface="American Typewriter" charset="0"/>
            </a:endParaRP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1369" y="1292153"/>
            <a:ext cx="1226699" cy="1501847"/>
          </a:xfrm>
          <a:prstGeom prst="rect">
            <a:avLst/>
          </a:prstGeom>
        </p:spPr>
      </p:pic>
    </p:spTree>
    <p:extLst>
      <p:ext uri="{BB962C8B-B14F-4D97-AF65-F5344CB8AC3E}">
        <p14:creationId xmlns:p14="http://schemas.microsoft.com/office/powerpoint/2010/main" val="243334021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merican Typewriter"/>
                <a:cs typeface="American Typewriter"/>
              </a:rPr>
              <a:t>Sports: 4</a:t>
            </a:r>
            <a:endParaRPr lang="en-US" dirty="0">
              <a:latin typeface="American Typewriter"/>
              <a:cs typeface="American Typewriter"/>
            </a:endParaRPr>
          </a:p>
        </p:txBody>
      </p:sp>
      <p:sp>
        <p:nvSpPr>
          <p:cNvPr id="3" name="Content Placeholder 2"/>
          <p:cNvSpPr>
            <a:spLocks noGrp="1"/>
          </p:cNvSpPr>
          <p:nvPr>
            <p:ph idx="1"/>
          </p:nvPr>
        </p:nvSpPr>
        <p:spPr>
          <a:xfrm>
            <a:off x="1463040" y="2844799"/>
            <a:ext cx="6196405" cy="2878269"/>
          </a:xfrm>
        </p:spPr>
        <p:txBody>
          <a:bodyPr>
            <a:normAutofit/>
          </a:bodyPr>
          <a:lstStyle/>
          <a:p>
            <a:pPr marL="0" indent="0">
              <a:buNone/>
            </a:pPr>
            <a:r>
              <a:rPr lang="en-US" sz="2000" dirty="0">
                <a:latin typeface="American Typewriter"/>
                <a:cs typeface="American Typewriter"/>
              </a:rPr>
              <a:t>The Buffalo Bills hold the dubious distinction of losing four consecutive Super Bowls. However, two others also have lost four times, although </a:t>
            </a:r>
            <a:r>
              <a:rPr lang="en-US" sz="2000" dirty="0" smtClean="0">
                <a:latin typeface="American Typewriter"/>
                <a:cs typeface="American Typewriter"/>
              </a:rPr>
              <a:t>(very little consolation) not </a:t>
            </a:r>
            <a:r>
              <a:rPr lang="en-US" sz="2000" dirty="0">
                <a:latin typeface="American Typewriter"/>
                <a:cs typeface="American Typewriter"/>
              </a:rPr>
              <a:t>consecutively. Who are they?</a:t>
            </a:r>
          </a:p>
        </p:txBody>
      </p:sp>
    </p:spTree>
    <p:extLst>
      <p:ext uri="{BB962C8B-B14F-4D97-AF65-F5344CB8AC3E}">
        <p14:creationId xmlns:p14="http://schemas.microsoft.com/office/powerpoint/2010/main" val="155495439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27000"/>
            <a:ext cx="6965245" cy="1893067"/>
          </a:xfrm>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sp>
        <p:nvSpPr>
          <p:cNvPr id="3" name="Content Placeholder 2"/>
          <p:cNvSpPr>
            <a:spLocks noGrp="1"/>
          </p:cNvSpPr>
          <p:nvPr>
            <p:ph idx="1"/>
          </p:nvPr>
        </p:nvSpPr>
        <p:spPr>
          <a:xfrm>
            <a:off x="2184400" y="1841500"/>
            <a:ext cx="6045200" cy="3149600"/>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dirty="0" smtClean="0">
                <a:latin typeface="American Typewriter" charset="0"/>
                <a:ea typeface="American Typewriter" charset="0"/>
                <a:cs typeface="American Typewriter" charset="0"/>
              </a:rPr>
              <a:t>Buffalo lost in 1990, 1991, 1992, 1993</a:t>
            </a:r>
          </a:p>
          <a:p>
            <a:pPr marL="0" lvl="0" indent="0">
              <a:spcBef>
                <a:spcPts val="0"/>
              </a:spcBef>
              <a:buClrTx/>
              <a:buSzTx/>
              <a:buNone/>
              <a:defRPr/>
            </a:pPr>
            <a:endParaRPr lang="en-US" sz="1800" dirty="0">
              <a:latin typeface="American Typewriter" charset="0"/>
              <a:ea typeface="American Typewriter" charset="0"/>
              <a:cs typeface="American Typewriter" charset="0"/>
            </a:endParaRPr>
          </a:p>
          <a:p>
            <a:pPr marL="0" lvl="0" indent="0">
              <a:spcBef>
                <a:spcPts val="0"/>
              </a:spcBef>
              <a:buClrTx/>
              <a:buSzTx/>
              <a:buNone/>
              <a:defRPr/>
            </a:pPr>
            <a:endParaRPr lang="en-US" sz="1800" dirty="0" smtClean="0">
              <a:latin typeface="American Typewriter" charset="0"/>
              <a:ea typeface="American Typewriter" charset="0"/>
              <a:cs typeface="American Typewriter" charset="0"/>
            </a:endParaRPr>
          </a:p>
          <a:p>
            <a:pPr marL="0" lvl="0" indent="0">
              <a:spcBef>
                <a:spcPts val="0"/>
              </a:spcBef>
              <a:buClrTx/>
              <a:buSzTx/>
              <a:buNone/>
              <a:defRPr/>
            </a:pPr>
            <a:endParaRPr lang="en-US" sz="1800" dirty="0" smtClean="0">
              <a:latin typeface="American Typewriter" charset="0"/>
              <a:ea typeface="American Typewriter" charset="0"/>
              <a:cs typeface="American Typewriter" charset="0"/>
            </a:endParaRPr>
          </a:p>
          <a:p>
            <a:pPr marL="0" lvl="0" indent="0">
              <a:spcBef>
                <a:spcPts val="0"/>
              </a:spcBef>
              <a:buClrTx/>
              <a:buSzTx/>
              <a:buNone/>
              <a:defRPr/>
            </a:pPr>
            <a:r>
              <a:rPr lang="en-US" sz="1800" dirty="0" smtClean="0">
                <a:latin typeface="American Typewriter" charset="0"/>
                <a:ea typeface="American Typewriter" charset="0"/>
                <a:cs typeface="American Typewriter" charset="0"/>
              </a:rPr>
              <a:t>Minnesota lost in </a:t>
            </a:r>
            <a:r>
              <a:rPr lang="cs-CZ" sz="1800" dirty="0">
                <a:latin typeface="American Typewriter" charset="0"/>
                <a:ea typeface="American Typewriter" charset="0"/>
                <a:cs typeface="American Typewriter" charset="0"/>
              </a:rPr>
              <a:t>1969, 1973, 1974, </a:t>
            </a:r>
            <a:r>
              <a:rPr lang="cs-CZ" sz="1800" dirty="0" smtClean="0">
                <a:latin typeface="American Typewriter" charset="0"/>
                <a:ea typeface="American Typewriter" charset="0"/>
                <a:cs typeface="American Typewriter" charset="0"/>
              </a:rPr>
              <a:t>1976</a:t>
            </a:r>
          </a:p>
          <a:p>
            <a:pPr marL="0" lvl="0" indent="0">
              <a:spcBef>
                <a:spcPts val="0"/>
              </a:spcBef>
              <a:buClrTx/>
              <a:buSzTx/>
              <a:buNone/>
              <a:defRPr/>
            </a:pPr>
            <a:endParaRPr lang="cs-CZ" sz="1800" dirty="0">
              <a:latin typeface="American Typewriter" charset="0"/>
              <a:ea typeface="American Typewriter" charset="0"/>
              <a:cs typeface="American Typewriter" charset="0"/>
            </a:endParaRPr>
          </a:p>
          <a:p>
            <a:pPr marL="0" lvl="0" indent="0">
              <a:spcBef>
                <a:spcPts val="0"/>
              </a:spcBef>
              <a:buClrTx/>
              <a:buSzTx/>
              <a:buNone/>
              <a:defRPr/>
            </a:pPr>
            <a:endParaRPr lang="cs-CZ" sz="1800" dirty="0">
              <a:latin typeface="American Typewriter" charset="0"/>
              <a:ea typeface="American Typewriter" charset="0"/>
              <a:cs typeface="American Typewriter" charset="0"/>
            </a:endParaRPr>
          </a:p>
          <a:p>
            <a:pPr marL="0" lvl="0" indent="0">
              <a:spcBef>
                <a:spcPts val="0"/>
              </a:spcBef>
              <a:buClrTx/>
              <a:buSzTx/>
              <a:buNone/>
              <a:defRPr/>
            </a:pPr>
            <a:endParaRPr lang="cs-CZ" sz="1800" dirty="0" smtClean="0">
              <a:latin typeface="American Typewriter" charset="0"/>
              <a:ea typeface="American Typewriter" charset="0"/>
              <a:cs typeface="American Typewriter" charset="0"/>
            </a:endParaRPr>
          </a:p>
          <a:p>
            <a:pPr marL="0" lvl="0" indent="0">
              <a:spcBef>
                <a:spcPts val="0"/>
              </a:spcBef>
              <a:buClrTx/>
              <a:buSzTx/>
              <a:buNone/>
              <a:defRPr/>
            </a:pPr>
            <a:r>
              <a:rPr lang="cs-CZ" sz="1800" dirty="0" smtClean="0">
                <a:latin typeface="American Typewriter" charset="0"/>
                <a:ea typeface="American Typewriter" charset="0"/>
                <a:cs typeface="American Typewriter" charset="0"/>
              </a:rPr>
              <a:t>New </a:t>
            </a:r>
            <a:r>
              <a:rPr lang="cs-CZ" sz="1800" dirty="0" err="1" smtClean="0">
                <a:latin typeface="American Typewriter" charset="0"/>
                <a:ea typeface="American Typewriter" charset="0"/>
                <a:cs typeface="American Typewriter" charset="0"/>
              </a:rPr>
              <a:t>England</a:t>
            </a:r>
            <a:r>
              <a:rPr lang="cs-CZ" sz="1800" dirty="0" smtClean="0">
                <a:latin typeface="American Typewriter" charset="0"/>
                <a:ea typeface="American Typewriter" charset="0"/>
                <a:cs typeface="American Typewriter" charset="0"/>
              </a:rPr>
              <a:t> </a:t>
            </a:r>
            <a:r>
              <a:rPr lang="cs-CZ" sz="1800" dirty="0" err="1" smtClean="0">
                <a:latin typeface="American Typewriter" charset="0"/>
                <a:ea typeface="American Typewriter" charset="0"/>
                <a:cs typeface="American Typewriter" charset="0"/>
              </a:rPr>
              <a:t>lost</a:t>
            </a:r>
            <a:r>
              <a:rPr lang="cs-CZ" sz="1800" dirty="0" smtClean="0">
                <a:latin typeface="American Typewriter" charset="0"/>
                <a:ea typeface="American Typewriter" charset="0"/>
                <a:cs typeface="American Typewriter" charset="0"/>
              </a:rPr>
              <a:t> in </a:t>
            </a:r>
            <a:r>
              <a:rPr lang="is-IS" sz="1800" dirty="0">
                <a:latin typeface="American Typewriter" charset="0"/>
                <a:ea typeface="American Typewriter" charset="0"/>
                <a:cs typeface="American Typewriter" charset="0"/>
              </a:rPr>
              <a:t>1985, 1996, 2007, </a:t>
            </a:r>
            <a:r>
              <a:rPr lang="is-IS" sz="1800" dirty="0" smtClean="0">
                <a:latin typeface="American Typewriter" charset="0"/>
                <a:ea typeface="American Typewriter" charset="0"/>
                <a:cs typeface="American Typewriter" charset="0"/>
              </a:rPr>
              <a:t>2011</a:t>
            </a:r>
            <a:endParaRPr lang="en-US" sz="1800" dirty="0">
              <a:latin typeface="American Typewriter" charset="0"/>
              <a:ea typeface="American Typewriter" charset="0"/>
              <a:cs typeface="American Typewriter"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8562" y="2640867"/>
            <a:ext cx="741538" cy="79957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3790" y="3712574"/>
            <a:ext cx="667072" cy="65622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69483" y="1779658"/>
            <a:ext cx="814917" cy="698500"/>
          </a:xfrm>
          <a:prstGeom prst="rect">
            <a:avLst/>
          </a:prstGeom>
        </p:spPr>
      </p:pic>
    </p:spTree>
    <p:extLst>
      <p:ext uri="{BB962C8B-B14F-4D97-AF65-F5344CB8AC3E}">
        <p14:creationId xmlns:p14="http://schemas.microsoft.com/office/powerpoint/2010/main" val="186183669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Sports: 5</a:t>
            </a:r>
            <a:endParaRPr lang="en-US" dirty="0">
              <a:latin typeface="American Typewriter"/>
              <a:cs typeface="American Typewriter"/>
            </a:endParaRPr>
          </a:p>
        </p:txBody>
      </p:sp>
      <p:sp>
        <p:nvSpPr>
          <p:cNvPr id="3" name="Content Placeholder 2"/>
          <p:cNvSpPr>
            <a:spLocks noGrp="1"/>
          </p:cNvSpPr>
          <p:nvPr>
            <p:ph idx="1"/>
          </p:nvPr>
        </p:nvSpPr>
        <p:spPr>
          <a:xfrm>
            <a:off x="1463040" y="2565399"/>
            <a:ext cx="6196405" cy="3157669"/>
          </a:xfrm>
        </p:spPr>
        <p:txBody>
          <a:bodyPr/>
          <a:lstStyle/>
          <a:p>
            <a:pPr marL="0" indent="0">
              <a:buNone/>
            </a:pPr>
            <a:r>
              <a:rPr lang="en-US" dirty="0">
                <a:latin typeface="American Typewriter" charset="0"/>
                <a:ea typeface="American Typewriter" charset="0"/>
                <a:cs typeface="American Typewriter" charset="0"/>
              </a:rPr>
              <a:t>What was the first sport in which women were invited to compete at the Olympic Games?</a:t>
            </a:r>
          </a:p>
          <a:p>
            <a:pPr marL="0" indent="0">
              <a:buNone/>
            </a:pPr>
            <a:endParaRPr lang="en-US" dirty="0">
              <a:latin typeface="American Typewriter" charset="0"/>
              <a:ea typeface="American Typewriter" charset="0"/>
              <a:cs typeface="American Typewriter" charset="0"/>
            </a:endParaRPr>
          </a:p>
          <a:p>
            <a:pPr marL="0" indent="0">
              <a:buNone/>
            </a:pPr>
            <a:r>
              <a:rPr lang="en-US" dirty="0">
                <a:latin typeface="American Typewriter" charset="0"/>
                <a:ea typeface="American Typewriter" charset="0"/>
                <a:cs typeface="American Typewriter" charset="0"/>
              </a:rPr>
              <a:t>Hint: Charlotte Cooper of Great Britain was its first gold medalist.</a:t>
            </a:r>
          </a:p>
        </p:txBody>
      </p:sp>
    </p:spTree>
    <p:extLst>
      <p:ext uri="{BB962C8B-B14F-4D97-AF65-F5344CB8AC3E}">
        <p14:creationId xmlns:p14="http://schemas.microsoft.com/office/powerpoint/2010/main" val="143357812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sp>
        <p:nvSpPr>
          <p:cNvPr id="4" name="TextBox 3"/>
          <p:cNvSpPr txBox="1"/>
          <p:nvPr/>
        </p:nvSpPr>
        <p:spPr>
          <a:xfrm>
            <a:off x="1095022" y="1917700"/>
            <a:ext cx="3705577" cy="3416320"/>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The sport was tennis</a:t>
            </a:r>
            <a:r>
              <a:rPr lang="en-US" dirty="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and the venue was </a:t>
            </a:r>
            <a:r>
              <a:rPr lang="en-US" dirty="0">
                <a:latin typeface="American Typewriter" charset="0"/>
                <a:ea typeface="American Typewriter" charset="0"/>
                <a:cs typeface="American Typewriter" charset="0"/>
              </a:rPr>
              <a:t>the 1900 G</a:t>
            </a:r>
            <a:r>
              <a:rPr lang="en-US" dirty="0" smtClean="0">
                <a:latin typeface="American Typewriter" charset="0"/>
                <a:ea typeface="American Typewriter" charset="0"/>
                <a:cs typeface="American Typewriter" charset="0"/>
              </a:rPr>
              <a:t>ames held </a:t>
            </a:r>
            <a:r>
              <a:rPr lang="en-US" dirty="0">
                <a:latin typeface="American Typewriter" charset="0"/>
                <a:ea typeface="American Typewriter" charset="0"/>
                <a:cs typeface="American Typewriter" charset="0"/>
              </a:rPr>
              <a:t>in Paris. </a:t>
            </a:r>
            <a:r>
              <a:rPr lang="en-US" dirty="0" smtClean="0">
                <a:latin typeface="American Typewriter" charset="0"/>
                <a:ea typeface="American Typewriter" charset="0"/>
                <a:cs typeface="American Typewriter" charset="0"/>
              </a:rPr>
              <a:t>Charlotte Cooper defeated Helene </a:t>
            </a:r>
            <a:r>
              <a:rPr lang="en-US" dirty="0" err="1">
                <a:latin typeface="American Typewriter" charset="0"/>
                <a:ea typeface="American Typewriter" charset="0"/>
                <a:cs typeface="American Typewriter" charset="0"/>
              </a:rPr>
              <a:t>Prévost</a:t>
            </a:r>
            <a:r>
              <a:rPr lang="en-US" dirty="0" smtClean="0">
                <a:latin typeface="American Typewriter" charset="0"/>
                <a:ea typeface="American Typewriter" charset="0"/>
                <a:cs typeface="American Typewriter" charset="0"/>
              </a:rPr>
              <a:t> in straight sets in the final to become the </a:t>
            </a:r>
            <a:r>
              <a:rPr lang="en-US" dirty="0">
                <a:latin typeface="American Typewriter" charset="0"/>
                <a:ea typeface="American Typewriter" charset="0"/>
                <a:cs typeface="American Typewriter" charset="0"/>
              </a:rPr>
              <a:t>first </a:t>
            </a:r>
            <a:r>
              <a:rPr lang="en-US" dirty="0" smtClean="0">
                <a:latin typeface="American Typewriter" charset="0"/>
                <a:ea typeface="American Typewriter" charset="0"/>
                <a:cs typeface="American Typewriter" charset="0"/>
              </a:rPr>
              <a:t>individual </a:t>
            </a:r>
            <a:r>
              <a:rPr lang="en-US" dirty="0">
                <a:latin typeface="American Typewriter" charset="0"/>
                <a:ea typeface="American Typewriter" charset="0"/>
                <a:cs typeface="American Typewriter" charset="0"/>
              </a:rPr>
              <a:t>female Olympic champion. </a:t>
            </a:r>
            <a:r>
              <a:rPr lang="en-US" dirty="0" smtClean="0">
                <a:latin typeface="American Typewriter" charset="0"/>
                <a:ea typeface="American Typewriter" charset="0"/>
                <a:cs typeface="American Typewriter" charset="0"/>
              </a:rPr>
              <a:t>Partnering with Reginald Doherty, she also won the mixed doubles title in straight sets over Harold </a:t>
            </a:r>
            <a:r>
              <a:rPr lang="en-US" dirty="0" err="1" smtClean="0">
                <a:latin typeface="American Typewriter" charset="0"/>
                <a:ea typeface="American Typewriter" charset="0"/>
                <a:cs typeface="American Typewriter" charset="0"/>
              </a:rPr>
              <a:t>Mahony</a:t>
            </a:r>
            <a:r>
              <a:rPr lang="en-US" dirty="0" smtClean="0">
                <a:latin typeface="American Typewriter" charset="0"/>
                <a:ea typeface="American Typewriter" charset="0"/>
                <a:cs typeface="American Typewriter" charset="0"/>
              </a:rPr>
              <a:t> and the unfortunate Ms. </a:t>
            </a:r>
            <a:r>
              <a:rPr lang="en-US" dirty="0" err="1" smtClean="0">
                <a:latin typeface="American Typewriter" charset="0"/>
                <a:ea typeface="American Typewriter" charset="0"/>
                <a:cs typeface="American Typewriter" charset="0"/>
              </a:rPr>
              <a:t>Prévost</a:t>
            </a:r>
            <a:r>
              <a:rPr lang="en-US" dirty="0" smtClean="0">
                <a:latin typeface="American Typewriter" charset="0"/>
                <a:ea typeface="American Typewriter" charset="0"/>
                <a:cs typeface="American Typewriter" charset="0"/>
              </a:rPr>
              <a:t>.</a:t>
            </a:r>
            <a:endParaRPr lang="en-US" dirty="0">
              <a:latin typeface="American Typewriter" charset="0"/>
              <a:ea typeface="American Typewriter" charset="0"/>
              <a:cs typeface="American Typewriter"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3070" y="1917700"/>
            <a:ext cx="2735829" cy="3873500"/>
          </a:xfrm>
          <a:prstGeom prst="rect">
            <a:avLst/>
          </a:prstGeom>
        </p:spPr>
      </p:pic>
    </p:spTree>
    <p:extLst>
      <p:ext uri="{BB962C8B-B14F-4D97-AF65-F5344CB8AC3E}">
        <p14:creationId xmlns:p14="http://schemas.microsoft.com/office/powerpoint/2010/main" val="207810501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charset="0"/>
                <a:ea typeface="American Typewriter" charset="0"/>
                <a:cs typeface="American Typewriter" charset="0"/>
              </a:rPr>
              <a:t>Sports: Bonus</a:t>
            </a:r>
            <a:endParaRPr lang="en-US" dirty="0">
              <a:latin typeface="American Typewriter" charset="0"/>
              <a:ea typeface="American Typewriter" charset="0"/>
              <a:cs typeface="American Typewriter" charset="0"/>
            </a:endParaRPr>
          </a:p>
        </p:txBody>
      </p:sp>
      <p:sp>
        <p:nvSpPr>
          <p:cNvPr id="4" name="TextBox 3"/>
          <p:cNvSpPr txBox="1"/>
          <p:nvPr/>
        </p:nvSpPr>
        <p:spPr>
          <a:xfrm>
            <a:off x="977901" y="2146300"/>
            <a:ext cx="6388099" cy="2031325"/>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Dr. James Naismith, a 30-year-old Canadian-American physical educator, physician, chaplain, and sports coach, invented the game of basketball in 1891 shortly after moving to the United States.</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The question is, where did he introduce his new sport? </a:t>
            </a:r>
          </a:p>
          <a:p>
            <a:endParaRPr lang="en-US" dirty="0"/>
          </a:p>
        </p:txBody>
      </p:sp>
    </p:spTree>
    <p:extLst>
      <p:ext uri="{BB962C8B-B14F-4D97-AF65-F5344CB8AC3E}">
        <p14:creationId xmlns:p14="http://schemas.microsoft.com/office/powerpoint/2010/main" val="2078115666"/>
      </p:ext>
    </p:extLst>
  </p:cSld>
  <p:clrMapOvr>
    <a:masterClrMapping/>
  </p:clrMapOvr>
  <p:transition spd="slow">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latin typeface="American Typewriter"/>
                <a:cs typeface="American Typewriter"/>
              </a:rPr>
              <a:t>The Answer</a:t>
            </a:r>
            <a:endParaRPr lang="en-US" sz="4000" dirty="0">
              <a:latin typeface="American Typewriter"/>
              <a:cs typeface="American Typewriter"/>
            </a:endParaRPr>
          </a:p>
        </p:txBody>
      </p:sp>
      <p:sp>
        <p:nvSpPr>
          <p:cNvPr id="4" name="TextBox 3"/>
          <p:cNvSpPr txBox="1"/>
          <p:nvPr/>
        </p:nvSpPr>
        <p:spPr>
          <a:xfrm>
            <a:off x="1095023" y="1803400"/>
            <a:ext cx="4658077" cy="4524315"/>
          </a:xfrm>
          <a:prstGeom prst="rect">
            <a:avLst/>
          </a:prstGeom>
          <a:noFill/>
        </p:spPr>
        <p:txBody>
          <a:bodyPr wrap="square" rtlCol="0">
            <a:spAutoFit/>
          </a:bodyPr>
          <a:lstStyle/>
          <a:p>
            <a:endParaRPr lang="en-US" dirty="0"/>
          </a:p>
          <a:p>
            <a:r>
              <a:rPr lang="en-US" dirty="0" smtClean="0">
                <a:latin typeface="American Typewriter" charset="0"/>
                <a:ea typeface="American Typewriter" charset="0"/>
                <a:cs typeface="American Typewriter" charset="0"/>
              </a:rPr>
              <a:t>At the YMCA in </a:t>
            </a:r>
            <a:r>
              <a:rPr lang="en-US" dirty="0" err="1" smtClean="0">
                <a:latin typeface="American Typewriter" charset="0"/>
                <a:ea typeface="American Typewriter" charset="0"/>
                <a:cs typeface="American Typewriter" charset="0"/>
              </a:rPr>
              <a:t>Springfied</a:t>
            </a:r>
            <a:r>
              <a:rPr lang="en-US" dirty="0" smtClean="0">
                <a:latin typeface="American Typewriter" charset="0"/>
                <a:ea typeface="American Typewriter" charset="0"/>
                <a:cs typeface="American Typewriter" charset="0"/>
              </a:rPr>
              <a:t>, MA.</a:t>
            </a:r>
          </a:p>
          <a:p>
            <a:endParaRPr lang="en-US" dirty="0" smtClean="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The </a:t>
            </a:r>
            <a:r>
              <a:rPr lang="en-US" dirty="0">
                <a:latin typeface="American Typewriter" charset="0"/>
                <a:ea typeface="American Typewriter" charset="0"/>
                <a:cs typeface="American Typewriter" charset="0"/>
              </a:rPr>
              <a:t>first </a:t>
            </a:r>
            <a:r>
              <a:rPr lang="en-US" dirty="0" smtClean="0">
                <a:latin typeface="American Typewriter" charset="0"/>
                <a:ea typeface="American Typewriter" charset="0"/>
                <a:cs typeface="American Typewriter" charset="0"/>
              </a:rPr>
              <a:t>games </a:t>
            </a:r>
            <a:r>
              <a:rPr lang="en-US" dirty="0">
                <a:latin typeface="American Typewriter" charset="0"/>
                <a:ea typeface="American Typewriter" charset="0"/>
                <a:cs typeface="American Typewriter" charset="0"/>
              </a:rPr>
              <a:t>were played </a:t>
            </a:r>
            <a:r>
              <a:rPr lang="en-US" dirty="0" smtClean="0">
                <a:latin typeface="American Typewriter" charset="0"/>
                <a:ea typeface="American Typewriter" charset="0"/>
                <a:cs typeface="American Typewriter" charset="0"/>
              </a:rPr>
              <a:t>9 vs. 9, using </a:t>
            </a:r>
            <a:r>
              <a:rPr lang="en-US" dirty="0">
                <a:latin typeface="American Typewriter" charset="0"/>
                <a:ea typeface="American Typewriter" charset="0"/>
                <a:cs typeface="American Typewriter" charset="0"/>
              </a:rPr>
              <a:t>a soccer ball. The hoop consisted of a peach basket nailed to the wall. Dribbling was not yet allowed (players had to be stationary when in possession of the ball) and after each basket, play was restarted by a jump ball. Three consecutive fouls by one team would result in a point for their opponents. The game consisted of two 15-minute halves, and substitutions </a:t>
            </a:r>
            <a:r>
              <a:rPr lang="en-US" dirty="0" smtClean="0">
                <a:latin typeface="American Typewriter" charset="0"/>
                <a:ea typeface="American Typewriter" charset="0"/>
                <a:cs typeface="American Typewriter" charset="0"/>
              </a:rPr>
              <a:t>were </a:t>
            </a:r>
            <a:r>
              <a:rPr lang="en-US" dirty="0">
                <a:latin typeface="American Typewriter" charset="0"/>
                <a:ea typeface="American Typewriter" charset="0"/>
                <a:cs typeface="American Typewriter" charset="0"/>
              </a:rPr>
              <a:t>not allowed. The first game ended with a score </a:t>
            </a:r>
            <a:r>
              <a:rPr lang="en-US" dirty="0" smtClean="0">
                <a:latin typeface="American Typewriter" charset="0"/>
                <a:ea typeface="American Typewriter" charset="0"/>
                <a:cs typeface="American Typewriter" charset="0"/>
              </a:rPr>
              <a:t>of  </a:t>
            </a:r>
            <a:r>
              <a:rPr lang="en-US" dirty="0">
                <a:latin typeface="American Typewriter" charset="0"/>
                <a:ea typeface="American Typewriter" charset="0"/>
                <a:cs typeface="American Typewriter" charset="0"/>
              </a:rPr>
              <a:t>9-3.</a:t>
            </a:r>
          </a:p>
          <a:p>
            <a:endParaRPr lang="en-US" dirty="0">
              <a:latin typeface="American Typewriter" charset="0"/>
              <a:ea typeface="American Typewriter" charset="0"/>
              <a:cs typeface="American Typewriter"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9838" y="2743465"/>
            <a:ext cx="1895585" cy="2399533"/>
          </a:xfrm>
          <a:prstGeom prst="rect">
            <a:avLst/>
          </a:prstGeom>
        </p:spPr>
      </p:pic>
    </p:spTree>
    <p:extLst>
      <p:ext uri="{BB962C8B-B14F-4D97-AF65-F5344CB8AC3E}">
        <p14:creationId xmlns:p14="http://schemas.microsoft.com/office/powerpoint/2010/main" val="2636687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Geography: 1</a:t>
            </a:r>
            <a:endParaRPr lang="en-US" dirty="0">
              <a:latin typeface="American Typewriter"/>
              <a:cs typeface="American Typewriter"/>
            </a:endParaRPr>
          </a:p>
        </p:txBody>
      </p:sp>
      <p:sp>
        <p:nvSpPr>
          <p:cNvPr id="3" name="Content Placeholder 2"/>
          <p:cNvSpPr>
            <a:spLocks noGrp="1"/>
          </p:cNvSpPr>
          <p:nvPr>
            <p:ph idx="1"/>
          </p:nvPr>
        </p:nvSpPr>
        <p:spPr>
          <a:xfrm>
            <a:off x="1463040" y="2844801"/>
            <a:ext cx="6196405" cy="2878268"/>
          </a:xfrm>
        </p:spPr>
        <p:txBody>
          <a:bodyPr>
            <a:normAutofit/>
          </a:bodyPr>
          <a:lstStyle/>
          <a:p>
            <a:pPr marL="0" indent="0">
              <a:buNone/>
            </a:pPr>
            <a:r>
              <a:rPr lang="en-US" sz="2000" dirty="0" smtClean="0">
                <a:latin typeface="American Typewriter"/>
                <a:cs typeface="American Typewriter"/>
              </a:rPr>
              <a:t>Which major city is located in both Asia and Europe?</a:t>
            </a:r>
            <a:endParaRPr lang="en-US" sz="2000" dirty="0">
              <a:latin typeface="American Typewriter"/>
              <a:cs typeface="American Typewriter"/>
            </a:endParaRPr>
          </a:p>
        </p:txBody>
      </p:sp>
    </p:spTree>
    <p:extLst>
      <p:ext uri="{BB962C8B-B14F-4D97-AF65-F5344CB8AC3E}">
        <p14:creationId xmlns:p14="http://schemas.microsoft.com/office/powerpoint/2010/main" val="3815922573"/>
      </p:ext>
    </p:extLst>
  </p:cSld>
  <p:clrMapOvr>
    <a:masterClrMapping/>
  </p:clrMapOvr>
  <p:transition spd="slow">
    <p:push di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0800" y="1765300"/>
            <a:ext cx="6426200" cy="3116871"/>
          </a:xfrm>
          <a:prstGeom prst="rect">
            <a:avLst/>
          </a:prstGeom>
        </p:spPr>
      </p:pic>
      <p:sp>
        <p:nvSpPr>
          <p:cNvPr id="9" name="TextBox 8"/>
          <p:cNvSpPr txBox="1"/>
          <p:nvPr/>
        </p:nvSpPr>
        <p:spPr>
          <a:xfrm>
            <a:off x="1840795" y="4952726"/>
            <a:ext cx="5473700" cy="923330"/>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Istanbul, the most famous and cosmopolitan city in Turkey, straddles </a:t>
            </a:r>
            <a:r>
              <a:rPr lang="en-US" dirty="0">
                <a:latin typeface="American Typewriter" charset="0"/>
                <a:ea typeface="American Typewriter" charset="0"/>
                <a:cs typeface="American Typewriter" charset="0"/>
              </a:rPr>
              <a:t>Europe and Asia across the </a:t>
            </a:r>
            <a:r>
              <a:rPr lang="en-US" dirty="0" err="1">
                <a:latin typeface="American Typewriter" charset="0"/>
                <a:ea typeface="American Typewriter" charset="0"/>
                <a:cs typeface="American Typewriter" charset="0"/>
              </a:rPr>
              <a:t>Bosphorus</a:t>
            </a:r>
            <a:r>
              <a:rPr lang="en-US" dirty="0">
                <a:latin typeface="American Typewriter" charset="0"/>
                <a:ea typeface="American Typewriter" charset="0"/>
                <a:cs typeface="American Typewriter" charset="0"/>
              </a:rPr>
              <a:t> Strait. </a:t>
            </a:r>
          </a:p>
        </p:txBody>
      </p:sp>
    </p:spTree>
    <p:extLst>
      <p:ext uri="{BB962C8B-B14F-4D97-AF65-F5344CB8AC3E}">
        <p14:creationId xmlns:p14="http://schemas.microsoft.com/office/powerpoint/2010/main" val="202625669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Geography: 2</a:t>
            </a:r>
            <a:endParaRPr lang="en-US" dirty="0">
              <a:latin typeface="American Typewriter"/>
              <a:cs typeface="American Typewriter"/>
            </a:endParaRPr>
          </a:p>
        </p:txBody>
      </p:sp>
      <p:sp>
        <p:nvSpPr>
          <p:cNvPr id="4" name="TextBox 3"/>
          <p:cNvSpPr txBox="1"/>
          <p:nvPr/>
        </p:nvSpPr>
        <p:spPr>
          <a:xfrm>
            <a:off x="1790700" y="2184400"/>
            <a:ext cx="4954241" cy="2308324"/>
          </a:xfrm>
          <a:prstGeom prst="rect">
            <a:avLst/>
          </a:prstGeom>
          <a:noFill/>
        </p:spPr>
        <p:txBody>
          <a:bodyPr wrap="none" rtlCol="0">
            <a:spAutoFit/>
          </a:bodyPr>
          <a:lstStyle/>
          <a:p>
            <a:r>
              <a:rPr lang="en-US" dirty="0">
                <a:latin typeface="American Typewriter" charset="0"/>
                <a:ea typeface="American Typewriter" charset="0"/>
                <a:cs typeface="American Typewriter" charset="0"/>
              </a:rPr>
              <a:t>Which country has the most natural lakes?</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Canada</a:t>
            </a:r>
          </a:p>
          <a:p>
            <a:r>
              <a:rPr lang="en-US" dirty="0">
                <a:latin typeface="American Typewriter" charset="0"/>
                <a:ea typeface="American Typewriter" charset="0"/>
                <a:cs typeface="American Typewriter" charset="0"/>
              </a:rPr>
              <a:t>• United States</a:t>
            </a:r>
          </a:p>
          <a:p>
            <a:r>
              <a:rPr lang="en-US" dirty="0">
                <a:latin typeface="American Typewriter" charset="0"/>
                <a:ea typeface="American Typewriter" charset="0"/>
                <a:cs typeface="American Typewriter" charset="0"/>
              </a:rPr>
              <a:t>• Russia</a:t>
            </a:r>
          </a:p>
          <a:p>
            <a:r>
              <a:rPr lang="en-US" dirty="0">
                <a:latin typeface="American Typewriter" charset="0"/>
                <a:ea typeface="American Typewriter" charset="0"/>
                <a:cs typeface="American Typewriter" charset="0"/>
              </a:rPr>
              <a:t>• Argentina</a:t>
            </a:r>
          </a:p>
          <a:p>
            <a:r>
              <a:rPr lang="en-US" dirty="0">
                <a:latin typeface="American Typewriter" charset="0"/>
                <a:ea typeface="American Typewriter" charset="0"/>
                <a:cs typeface="American Typewriter" charset="0"/>
              </a:rPr>
              <a:t>• Tanzania</a:t>
            </a:r>
          </a:p>
          <a:p>
            <a:endParaRPr lang="en-US" dirty="0"/>
          </a:p>
        </p:txBody>
      </p:sp>
    </p:spTree>
    <p:extLst>
      <p:ext uri="{BB962C8B-B14F-4D97-AF65-F5344CB8AC3E}">
        <p14:creationId xmlns:p14="http://schemas.microsoft.com/office/powerpoint/2010/main" val="13382992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sp>
        <p:nvSpPr>
          <p:cNvPr id="4" name="TextBox 3"/>
          <p:cNvSpPr txBox="1"/>
          <p:nvPr/>
        </p:nvSpPr>
        <p:spPr>
          <a:xfrm>
            <a:off x="1397000" y="1879600"/>
            <a:ext cx="5981700" cy="923330"/>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Canada has more than half of all the natural lakes in the world. </a:t>
            </a:r>
            <a:r>
              <a:rPr lang="en-US" dirty="0" smtClean="0">
                <a:latin typeface="American Typewriter" charset="0"/>
                <a:ea typeface="American Typewriter" charset="0"/>
                <a:cs typeface="American Typewriter" charset="0"/>
              </a:rPr>
              <a:t>9% </a:t>
            </a:r>
            <a:r>
              <a:rPr lang="en-US" dirty="0">
                <a:latin typeface="American Typewriter" charset="0"/>
                <a:ea typeface="American Typewriter" charset="0"/>
                <a:cs typeface="American Typewriter" charset="0"/>
              </a:rPr>
              <a:t>of the country is covered in fresh water.</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1899" y="2606577"/>
            <a:ext cx="4571295" cy="3506588"/>
          </a:xfrm>
          <a:prstGeom prst="rect">
            <a:avLst/>
          </a:prstGeom>
        </p:spPr>
      </p:pic>
    </p:spTree>
    <p:extLst>
      <p:ext uri="{BB962C8B-B14F-4D97-AF65-F5344CB8AC3E}">
        <p14:creationId xmlns:p14="http://schemas.microsoft.com/office/powerpoint/2010/main" val="247829059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Geography: 3</a:t>
            </a:r>
            <a:endParaRPr lang="en-US" dirty="0">
              <a:latin typeface="American Typewriter"/>
              <a:cs typeface="American Typewriter"/>
            </a:endParaRPr>
          </a:p>
        </p:txBody>
      </p:sp>
      <p:sp>
        <p:nvSpPr>
          <p:cNvPr id="3" name="Content Placeholder 2"/>
          <p:cNvSpPr>
            <a:spLocks noGrp="1"/>
          </p:cNvSpPr>
          <p:nvPr>
            <p:ph idx="1"/>
          </p:nvPr>
        </p:nvSpPr>
        <p:spPr>
          <a:xfrm>
            <a:off x="1463040" y="2692401"/>
            <a:ext cx="6196405" cy="3030668"/>
          </a:xfrm>
        </p:spPr>
        <p:txBody>
          <a:bodyPr>
            <a:normAutofit/>
          </a:bodyPr>
          <a:lstStyle/>
          <a:p>
            <a:pPr marL="0" indent="0">
              <a:buNone/>
            </a:pPr>
            <a:r>
              <a:rPr lang="en-US" sz="2000" dirty="0">
                <a:latin typeface="American Typewriter" charset="0"/>
                <a:ea typeface="American Typewriter" charset="0"/>
                <a:cs typeface="American Typewriter" charset="0"/>
              </a:rPr>
              <a:t>What city is believed to be the oldest continuously inhabited city in the world?</a:t>
            </a:r>
          </a:p>
          <a:p>
            <a:pPr marL="0" indent="0">
              <a:buNone/>
            </a:pPr>
            <a:endParaRPr lang="en-US" sz="2000" dirty="0">
              <a:latin typeface="American Typewriter"/>
              <a:cs typeface="American Typewriter"/>
            </a:endParaRPr>
          </a:p>
        </p:txBody>
      </p:sp>
    </p:spTree>
    <p:extLst>
      <p:ext uri="{BB962C8B-B14F-4D97-AF65-F5344CB8AC3E}">
        <p14:creationId xmlns:p14="http://schemas.microsoft.com/office/powerpoint/2010/main" val="316693550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241914"/>
            <a:ext cx="6965245" cy="1409086"/>
          </a:xfrm>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sp>
        <p:nvSpPr>
          <p:cNvPr id="10" name="TextBox 9"/>
          <p:cNvSpPr txBox="1"/>
          <p:nvPr/>
        </p:nvSpPr>
        <p:spPr>
          <a:xfrm>
            <a:off x="1095024" y="1435100"/>
            <a:ext cx="7096476" cy="923330"/>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Damascus, the capital of Syria, is widely believed to be the oldest continuously inhabited city in the world, with evidence of habitation dating back at least 11,000 years.</a:t>
            </a:r>
            <a:endParaRPr lang="en-US" dirty="0">
              <a:latin typeface="American Typewriter" charset="0"/>
              <a:ea typeface="American Typewriter" charset="0"/>
              <a:cs typeface="American Typewriter"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1512" y="2561630"/>
            <a:ext cx="5143500" cy="3391319"/>
          </a:xfrm>
          <a:prstGeom prst="rect">
            <a:avLst/>
          </a:prstGeom>
        </p:spPr>
      </p:pic>
    </p:spTree>
    <p:extLst>
      <p:ext uri="{BB962C8B-B14F-4D97-AF65-F5344CB8AC3E}">
        <p14:creationId xmlns:p14="http://schemas.microsoft.com/office/powerpoint/2010/main" val="370931662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Geography: 4</a:t>
            </a:r>
            <a:endParaRPr lang="en-US" dirty="0">
              <a:latin typeface="American Typewriter"/>
              <a:cs typeface="American Typewriter"/>
            </a:endParaRPr>
          </a:p>
        </p:txBody>
      </p:sp>
      <p:sp>
        <p:nvSpPr>
          <p:cNvPr id="4" name="TextBox 3"/>
          <p:cNvSpPr txBox="1"/>
          <p:nvPr/>
        </p:nvSpPr>
        <p:spPr>
          <a:xfrm>
            <a:off x="1257300" y="2273300"/>
            <a:ext cx="5981700" cy="2308324"/>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Which are the westernmost and easternmost states in the U.S.? (Be careful, this is a tricky one!)</a:t>
            </a:r>
          </a:p>
          <a:p>
            <a:endParaRPr lang="en-US" dirty="0">
              <a:latin typeface="American Typewriter" charset="0"/>
              <a:ea typeface="American Typewriter" charset="0"/>
              <a:cs typeface="American Typewriter" charset="0"/>
            </a:endParaRPr>
          </a:p>
          <a:p>
            <a:r>
              <a:rPr lang="en-US" dirty="0">
                <a:latin typeface="American Typewriter" charset="0"/>
                <a:ea typeface="American Typewriter" charset="0"/>
                <a:cs typeface="American Typewriter" charset="0"/>
              </a:rPr>
              <a:t>• Washington and New York</a:t>
            </a:r>
          </a:p>
          <a:p>
            <a:r>
              <a:rPr lang="en-US" dirty="0">
                <a:latin typeface="American Typewriter" charset="0"/>
                <a:ea typeface="American Typewriter" charset="0"/>
                <a:cs typeface="American Typewriter" charset="0"/>
              </a:rPr>
              <a:t>• Alaska and Alaska</a:t>
            </a:r>
          </a:p>
          <a:p>
            <a:r>
              <a:rPr lang="en-US" dirty="0">
                <a:latin typeface="American Typewriter" charset="0"/>
                <a:ea typeface="American Typewriter" charset="0"/>
                <a:cs typeface="American Typewriter" charset="0"/>
              </a:rPr>
              <a:t>• Hawaii and Maine</a:t>
            </a:r>
          </a:p>
          <a:p>
            <a:r>
              <a:rPr lang="en-US" dirty="0">
                <a:latin typeface="American Typewriter" charset="0"/>
                <a:ea typeface="American Typewriter" charset="0"/>
                <a:cs typeface="American Typewriter" charset="0"/>
              </a:rPr>
              <a:t>• California and Florida</a:t>
            </a:r>
          </a:p>
          <a:p>
            <a:endParaRPr lang="en-US" dirty="0"/>
          </a:p>
        </p:txBody>
      </p:sp>
    </p:spTree>
    <p:extLst>
      <p:ext uri="{BB962C8B-B14F-4D97-AF65-F5344CB8AC3E}">
        <p14:creationId xmlns:p14="http://schemas.microsoft.com/office/powerpoint/2010/main" val="139616561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355601"/>
            <a:ext cx="6965245" cy="1231900"/>
          </a:xfrm>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sp>
        <p:nvSpPr>
          <p:cNvPr id="4" name="TextBox 3"/>
          <p:cNvSpPr txBox="1"/>
          <p:nvPr/>
        </p:nvSpPr>
        <p:spPr>
          <a:xfrm>
            <a:off x="1095023" y="1439115"/>
            <a:ext cx="6626576" cy="1200329"/>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“Alaska and Alaska.” Not only is it both our northernmost and westernmost state, parts of it extend so far in the direction of Asia that it actually stretches into the Eastern Hemisphere. Thus, it is our easternmost state, too. </a:t>
            </a:r>
            <a:endParaRPr lang="en-US" dirty="0">
              <a:latin typeface="American Typewriter" charset="0"/>
              <a:ea typeface="American Typewriter" charset="0"/>
              <a:cs typeface="American Typewriter" charset="0"/>
            </a:endParaRPr>
          </a:p>
        </p:txBody>
      </p:sp>
      <p:sp>
        <p:nvSpPr>
          <p:cNvPr id="5" name="TextBox 4"/>
          <p:cNvSpPr txBox="1"/>
          <p:nvPr/>
        </p:nvSpPr>
        <p:spPr>
          <a:xfrm>
            <a:off x="4343400" y="3568700"/>
            <a:ext cx="184731" cy="369332"/>
          </a:xfrm>
          <a:prstGeom prst="rect">
            <a:avLst/>
          </a:prstGeom>
          <a:noFill/>
        </p:spPr>
        <p:txBody>
          <a:bodyPr wrap="none" rtlCol="0">
            <a:spAutoFit/>
          </a:bodyPr>
          <a:lstStyle/>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6510" y="2671015"/>
            <a:ext cx="6283242" cy="3326422"/>
          </a:xfrm>
          <a:prstGeom prst="rect">
            <a:avLst/>
          </a:prstGeom>
        </p:spPr>
      </p:pic>
    </p:spTree>
    <p:extLst>
      <p:ext uri="{BB962C8B-B14F-4D97-AF65-F5344CB8AC3E}">
        <p14:creationId xmlns:p14="http://schemas.microsoft.com/office/powerpoint/2010/main" val="288100377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Geography: 5</a:t>
            </a:r>
            <a:endParaRPr lang="en-US" dirty="0">
              <a:latin typeface="American Typewriter"/>
              <a:cs typeface="American Typewriter"/>
            </a:endParaRPr>
          </a:p>
        </p:txBody>
      </p:sp>
      <p:sp>
        <p:nvSpPr>
          <p:cNvPr id="3" name="Content Placeholder 2"/>
          <p:cNvSpPr>
            <a:spLocks noGrp="1"/>
          </p:cNvSpPr>
          <p:nvPr>
            <p:ph idx="1"/>
          </p:nvPr>
        </p:nvSpPr>
        <p:spPr>
          <a:xfrm>
            <a:off x="1463040" y="2628899"/>
            <a:ext cx="6196405" cy="3094169"/>
          </a:xfrm>
        </p:spPr>
        <p:txBody>
          <a:bodyPr>
            <a:normAutofit/>
          </a:bodyPr>
          <a:lstStyle/>
          <a:p>
            <a:pPr marL="0" indent="0">
              <a:buNone/>
            </a:pPr>
            <a:r>
              <a:rPr lang="en-US" dirty="0">
                <a:latin typeface="American Typewriter" charset="0"/>
                <a:ea typeface="American Typewriter" charset="0"/>
                <a:cs typeface="American Typewriter" charset="0"/>
              </a:rPr>
              <a:t>This state is the 10</a:t>
            </a:r>
            <a:r>
              <a:rPr lang="en-US" baseline="30000" dirty="0">
                <a:latin typeface="American Typewriter" charset="0"/>
                <a:ea typeface="American Typewriter" charset="0"/>
                <a:cs typeface="American Typewriter" charset="0"/>
              </a:rPr>
              <a:t>th</a:t>
            </a:r>
            <a:r>
              <a:rPr lang="en-US" dirty="0">
                <a:latin typeface="American Typewriter" charset="0"/>
                <a:ea typeface="American Typewriter" charset="0"/>
                <a:cs typeface="American Typewriter" charset="0"/>
              </a:rPr>
              <a:t> largest of the United States in land mass. However, it is 50</a:t>
            </a:r>
            <a:r>
              <a:rPr lang="en-US" baseline="30000" dirty="0">
                <a:latin typeface="American Typewriter" charset="0"/>
                <a:ea typeface="American Typewriter" charset="0"/>
                <a:cs typeface="American Typewriter" charset="0"/>
              </a:rPr>
              <a:t>th</a:t>
            </a:r>
            <a:r>
              <a:rPr lang="en-US" dirty="0">
                <a:latin typeface="American Typewriter" charset="0"/>
                <a:ea typeface="American Typewriter" charset="0"/>
                <a:cs typeface="American Typewriter" charset="0"/>
              </a:rPr>
              <a:t> in terms of population, smaller than that of many cities. Name it.</a:t>
            </a:r>
          </a:p>
          <a:p>
            <a:pPr marL="0" indent="0">
              <a:buNone/>
            </a:pPr>
            <a:endParaRPr lang="en-US" dirty="0"/>
          </a:p>
        </p:txBody>
      </p:sp>
    </p:spTree>
    <p:extLst>
      <p:ext uri="{BB962C8B-B14F-4D97-AF65-F5344CB8AC3E}">
        <p14:creationId xmlns:p14="http://schemas.microsoft.com/office/powerpoint/2010/main" val="169173747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sp>
        <p:nvSpPr>
          <p:cNvPr id="3" name="Content Placeholder 2"/>
          <p:cNvSpPr>
            <a:spLocks noGrp="1"/>
          </p:cNvSpPr>
          <p:nvPr>
            <p:ph idx="1"/>
          </p:nvPr>
        </p:nvSpPr>
        <p:spPr>
          <a:xfrm>
            <a:off x="815623" y="1803401"/>
            <a:ext cx="3134077" cy="3682999"/>
          </a:xfrm>
        </p:spPr>
        <p:txBody>
          <a:bodyPr>
            <a:normAutofit lnSpcReduction="10000"/>
          </a:bodyPr>
          <a:lstStyle/>
          <a:p>
            <a:pPr marL="0" indent="0">
              <a:buNone/>
            </a:pPr>
            <a:r>
              <a:rPr lang="en-US" sz="1800" dirty="0" smtClean="0">
                <a:latin typeface="American Typewriter"/>
                <a:cs typeface="American Typewriter"/>
              </a:rPr>
              <a:t>Wyoming has a population of just 585,000. That means more </a:t>
            </a:r>
            <a:r>
              <a:rPr lang="en-US" sz="1800" smtClean="0">
                <a:latin typeface="American Typewriter"/>
                <a:cs typeface="American Typewriter"/>
              </a:rPr>
              <a:t>than 30 </a:t>
            </a:r>
            <a:r>
              <a:rPr lang="en-US" sz="1800" dirty="0" smtClean="0">
                <a:latin typeface="American Typewriter"/>
                <a:cs typeface="American Typewriter"/>
              </a:rPr>
              <a:t>U.S. cities have larger populations. </a:t>
            </a:r>
          </a:p>
          <a:p>
            <a:pPr marL="0" indent="0">
              <a:buNone/>
            </a:pPr>
            <a:endParaRPr lang="en-US" sz="1800" dirty="0">
              <a:latin typeface="American Typewriter"/>
              <a:cs typeface="American Typewriter"/>
            </a:endParaRPr>
          </a:p>
          <a:p>
            <a:pPr marL="0" indent="0">
              <a:buNone/>
            </a:pPr>
            <a:r>
              <a:rPr lang="en-US" sz="1800" dirty="0" smtClean="0">
                <a:latin typeface="American Typewriter"/>
                <a:cs typeface="American Typewriter"/>
              </a:rPr>
              <a:t>The Equality State’s two largest cities </a:t>
            </a:r>
            <a:r>
              <a:rPr lang="mr-IN" sz="1800" dirty="0" smtClean="0">
                <a:latin typeface="American Typewriter"/>
                <a:cs typeface="American Typewriter"/>
              </a:rPr>
              <a:t>–</a:t>
            </a:r>
            <a:r>
              <a:rPr lang="en-US" sz="1800" dirty="0" smtClean="0">
                <a:latin typeface="American Typewriter"/>
                <a:cs typeface="American Typewriter"/>
              </a:rPr>
              <a:t> Cheyenne and Casper </a:t>
            </a:r>
            <a:r>
              <a:rPr lang="mr-IN" sz="1800" dirty="0" smtClean="0">
                <a:latin typeface="American Typewriter"/>
                <a:cs typeface="American Typewriter"/>
              </a:rPr>
              <a:t>–</a:t>
            </a:r>
            <a:r>
              <a:rPr lang="en-US" sz="1800" dirty="0" smtClean="0">
                <a:latin typeface="American Typewriter"/>
                <a:cs typeface="American Typewriter"/>
              </a:rPr>
              <a:t> are each only slightly larger than Troy, NY. Its smallest town, Lost Springs, has a population of 4.</a:t>
            </a:r>
            <a:endParaRPr lang="en-US" sz="1800" dirty="0">
              <a:latin typeface="American Typewriter"/>
              <a:cs typeface="American Typewriter"/>
            </a:endParaRPr>
          </a:p>
        </p:txBody>
      </p:sp>
      <p:sp>
        <p:nvSpPr>
          <p:cNvPr id="5" name="TextBox 4"/>
          <p:cNvSpPr txBox="1"/>
          <p:nvPr/>
        </p:nvSpPr>
        <p:spPr>
          <a:xfrm>
            <a:off x="4305300" y="2997200"/>
            <a:ext cx="184731" cy="369332"/>
          </a:xfrm>
          <a:prstGeom prst="rect">
            <a:avLst/>
          </a:prstGeom>
          <a:noFill/>
        </p:spPr>
        <p:txBody>
          <a:bodyPr wrap="none" rtlCol="0">
            <a:spAutoFit/>
          </a:bodyPr>
          <a:lstStyle/>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2099" y="1803400"/>
            <a:ext cx="3898067" cy="3683000"/>
          </a:xfrm>
          <a:prstGeom prst="rect">
            <a:avLst/>
          </a:prstGeom>
        </p:spPr>
      </p:pic>
    </p:spTree>
    <p:extLst>
      <p:ext uri="{BB962C8B-B14F-4D97-AF65-F5344CB8AC3E}">
        <p14:creationId xmlns:p14="http://schemas.microsoft.com/office/powerpoint/2010/main" val="232139604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Geography: Bonus </a:t>
            </a:r>
            <a:endParaRPr lang="en-US" dirty="0">
              <a:latin typeface="American Typewriter"/>
              <a:cs typeface="American Typewriter"/>
            </a:endParaRPr>
          </a:p>
        </p:txBody>
      </p:sp>
      <p:sp>
        <p:nvSpPr>
          <p:cNvPr id="3" name="Content Placeholder 2"/>
          <p:cNvSpPr>
            <a:spLocks noGrp="1"/>
          </p:cNvSpPr>
          <p:nvPr>
            <p:ph idx="1"/>
          </p:nvPr>
        </p:nvSpPr>
        <p:spPr/>
        <p:txBody>
          <a:bodyPr>
            <a:normAutofit fontScale="85000" lnSpcReduction="20000"/>
          </a:bodyPr>
          <a:lstStyle/>
          <a:p>
            <a:pPr marL="0" indent="0">
              <a:buNone/>
            </a:pPr>
            <a:r>
              <a:rPr lang="en-US" sz="2100" dirty="0">
                <a:latin typeface="American Typewriter"/>
                <a:cs typeface="American Typewriter"/>
              </a:rPr>
              <a:t>In which U.S </a:t>
            </a:r>
            <a:r>
              <a:rPr lang="en-US" sz="2100" u="sng" dirty="0">
                <a:latin typeface="American Typewriter"/>
                <a:cs typeface="American Typewriter"/>
              </a:rPr>
              <a:t>states</a:t>
            </a:r>
            <a:r>
              <a:rPr lang="en-US" sz="2100" dirty="0">
                <a:latin typeface="American Typewriter"/>
                <a:cs typeface="American Typewriter"/>
              </a:rPr>
              <a:t> are these famous landmarks located?</a:t>
            </a:r>
          </a:p>
          <a:p>
            <a:pPr marL="0" indent="0">
              <a:buNone/>
            </a:pPr>
            <a:endParaRPr lang="en-US" sz="2100" dirty="0">
              <a:latin typeface="American Typewriter"/>
              <a:cs typeface="American Typewriter"/>
            </a:endParaRPr>
          </a:p>
          <a:p>
            <a:pPr marL="0" indent="0">
              <a:buNone/>
            </a:pPr>
            <a:r>
              <a:rPr lang="en-US" sz="2100" dirty="0">
                <a:latin typeface="American Typewriter"/>
                <a:cs typeface="American Typewriter"/>
              </a:rPr>
              <a:t>• Death Valley</a:t>
            </a:r>
          </a:p>
          <a:p>
            <a:pPr marL="0" indent="0">
              <a:buNone/>
            </a:pPr>
            <a:endParaRPr lang="en-US" sz="2100" dirty="0">
              <a:latin typeface="American Typewriter"/>
              <a:cs typeface="American Typewriter"/>
            </a:endParaRPr>
          </a:p>
          <a:p>
            <a:pPr marL="0" indent="0">
              <a:buNone/>
            </a:pPr>
            <a:r>
              <a:rPr lang="en-US" sz="2100" dirty="0">
                <a:latin typeface="American Typewriter"/>
                <a:cs typeface="American Typewriter"/>
              </a:rPr>
              <a:t>• Mount Denali (formerly Mount McKinley), America’s tallest mountain</a:t>
            </a:r>
          </a:p>
          <a:p>
            <a:pPr marL="0" indent="0">
              <a:buNone/>
            </a:pPr>
            <a:endParaRPr lang="en-US" sz="2100" dirty="0">
              <a:latin typeface="American Typewriter"/>
              <a:cs typeface="American Typewriter"/>
            </a:endParaRPr>
          </a:p>
          <a:p>
            <a:pPr marL="0" indent="0">
              <a:buNone/>
            </a:pPr>
            <a:r>
              <a:rPr lang="en-US" sz="2100" dirty="0">
                <a:latin typeface="American Typewriter"/>
                <a:cs typeface="American Typewriter"/>
              </a:rPr>
              <a:t>• Lake </a:t>
            </a:r>
            <a:r>
              <a:rPr lang="en-US" sz="2100" dirty="0" err="1">
                <a:latin typeface="American Typewriter"/>
                <a:cs typeface="American Typewriter"/>
              </a:rPr>
              <a:t>Ponchartrain</a:t>
            </a:r>
            <a:r>
              <a:rPr lang="en-US" sz="2100" dirty="0">
                <a:latin typeface="American Typewriter"/>
                <a:cs typeface="American Typewriter"/>
              </a:rPr>
              <a:t> Causeway, the world’s largest bridge</a:t>
            </a:r>
          </a:p>
          <a:p>
            <a:pPr marL="0" indent="0">
              <a:buNone/>
            </a:pPr>
            <a:endParaRPr lang="en-US" sz="2100" dirty="0">
              <a:latin typeface="American Typewriter"/>
              <a:cs typeface="American Typewriter"/>
            </a:endParaRPr>
          </a:p>
          <a:p>
            <a:pPr marL="0" indent="0">
              <a:buNone/>
            </a:pPr>
            <a:r>
              <a:rPr lang="en-US" sz="2100" dirty="0">
                <a:latin typeface="American Typewriter"/>
                <a:cs typeface="American Typewriter"/>
              </a:rPr>
              <a:t>• A city whose original name </a:t>
            </a:r>
            <a:r>
              <a:rPr lang="en-US" sz="2100" dirty="0">
                <a:latin typeface="American Typewriter" charset="0"/>
                <a:ea typeface="American Typewriter" charset="0"/>
                <a:cs typeface="American Typewriter" charset="0"/>
              </a:rPr>
              <a:t>was El Pueblo de </a:t>
            </a:r>
            <a:r>
              <a:rPr lang="en-US" sz="2100" dirty="0" err="1">
                <a:latin typeface="American Typewriter" charset="0"/>
                <a:ea typeface="American Typewriter" charset="0"/>
                <a:cs typeface="American Typewriter" charset="0"/>
              </a:rPr>
              <a:t>Nuestra</a:t>
            </a:r>
            <a:r>
              <a:rPr lang="en-US" sz="2100" dirty="0">
                <a:latin typeface="American Typewriter" charset="0"/>
                <a:ea typeface="American Typewriter" charset="0"/>
                <a:cs typeface="American Typewriter" charset="0"/>
              </a:rPr>
              <a:t> </a:t>
            </a:r>
            <a:r>
              <a:rPr lang="es-ES_tradnl" sz="2100" dirty="0">
                <a:latin typeface="American Typewriter" charset="0"/>
                <a:ea typeface="American Typewriter" charset="0"/>
                <a:cs typeface="American Typewriter" charset="0"/>
              </a:rPr>
              <a:t>Señora</a:t>
            </a:r>
            <a:r>
              <a:rPr lang="en-US" sz="2100" dirty="0" smtClean="0">
                <a:latin typeface="American Typewriter" charset="0"/>
                <a:ea typeface="American Typewriter" charset="0"/>
                <a:cs typeface="American Typewriter" charset="0"/>
              </a:rPr>
              <a:t> </a:t>
            </a:r>
            <a:r>
              <a:rPr lang="en-US" sz="2100" dirty="0">
                <a:latin typeface="American Typewriter" charset="0"/>
                <a:ea typeface="American Typewriter" charset="0"/>
                <a:cs typeface="American Typewriter" charset="0"/>
              </a:rPr>
              <a:t>la Reina de </a:t>
            </a:r>
            <a:r>
              <a:rPr lang="en-US" sz="2100" dirty="0" err="1">
                <a:latin typeface="American Typewriter" charset="0"/>
                <a:ea typeface="American Typewriter" charset="0"/>
                <a:cs typeface="American Typewriter" charset="0"/>
              </a:rPr>
              <a:t>los</a:t>
            </a:r>
            <a:r>
              <a:rPr lang="en-US" sz="2100" dirty="0">
                <a:latin typeface="American Typewriter" charset="0"/>
                <a:ea typeface="American Typewriter" charset="0"/>
                <a:cs typeface="American Typewriter" charset="0"/>
              </a:rPr>
              <a:t> Angeles del </a:t>
            </a:r>
            <a:r>
              <a:rPr lang="en-US" sz="2100" dirty="0" err="1">
                <a:latin typeface="American Typewriter" charset="0"/>
                <a:ea typeface="American Typewriter" charset="0"/>
                <a:cs typeface="American Typewriter" charset="0"/>
              </a:rPr>
              <a:t>rio</a:t>
            </a:r>
            <a:r>
              <a:rPr lang="en-US" sz="2100" dirty="0">
                <a:latin typeface="American Typewriter" charset="0"/>
                <a:ea typeface="American Typewriter" charset="0"/>
                <a:cs typeface="American Typewriter" charset="0"/>
              </a:rPr>
              <a:t> </a:t>
            </a:r>
            <a:r>
              <a:rPr lang="en-US" sz="2100" dirty="0" err="1" smtClean="0">
                <a:latin typeface="American Typewriter" charset="0"/>
                <a:ea typeface="American Typewriter" charset="0"/>
                <a:cs typeface="American Typewriter" charset="0"/>
              </a:rPr>
              <a:t>Porciuncula</a:t>
            </a:r>
            <a:endParaRPr lang="en-US" sz="2100" dirty="0">
              <a:latin typeface="American Typewriter" charset="0"/>
              <a:ea typeface="American Typewriter" charset="0"/>
              <a:cs typeface="American Typewriter" charset="0"/>
            </a:endParaRPr>
          </a:p>
          <a:p>
            <a:pPr marL="0" indent="0">
              <a:buNone/>
            </a:pPr>
            <a:endParaRPr lang="en-US" sz="2100" dirty="0">
              <a:latin typeface="American Typewriter"/>
              <a:cs typeface="American Typewriter"/>
            </a:endParaRPr>
          </a:p>
          <a:p>
            <a:pPr marL="0" indent="0">
              <a:buNone/>
            </a:pPr>
            <a:endParaRPr lang="en-US" sz="2800" dirty="0">
              <a:latin typeface="American Typewriter"/>
              <a:cs typeface="American Typewriter"/>
            </a:endParaRPr>
          </a:p>
          <a:p>
            <a:pPr marL="0" indent="0">
              <a:buNone/>
            </a:pPr>
            <a:endParaRPr lang="en-US" sz="2800" dirty="0">
              <a:latin typeface="American Typewriter"/>
              <a:cs typeface="American Typewriter"/>
            </a:endParaRPr>
          </a:p>
          <a:p>
            <a:pPr marL="0" indent="0">
              <a:buNone/>
            </a:pPr>
            <a:endParaRPr lang="en-US" dirty="0"/>
          </a:p>
        </p:txBody>
      </p:sp>
    </p:spTree>
    <p:extLst>
      <p:ext uri="{BB962C8B-B14F-4D97-AF65-F5344CB8AC3E}">
        <p14:creationId xmlns:p14="http://schemas.microsoft.com/office/powerpoint/2010/main" val="82363436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sp>
        <p:nvSpPr>
          <p:cNvPr id="4" name="TextBox 3"/>
          <p:cNvSpPr txBox="1"/>
          <p:nvPr/>
        </p:nvSpPr>
        <p:spPr>
          <a:xfrm>
            <a:off x="1422400" y="2159767"/>
            <a:ext cx="6299200" cy="3139321"/>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 Death Valley is in California (Death Valley National Park extends into Nevada)</a:t>
            </a: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 Mount Denali is in Alaska</a:t>
            </a: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 The </a:t>
            </a:r>
            <a:r>
              <a:rPr lang="en-US" dirty="0" smtClean="0">
                <a:latin typeface="American Typewriter"/>
                <a:cs typeface="American Typewriter"/>
              </a:rPr>
              <a:t>Lake </a:t>
            </a:r>
            <a:r>
              <a:rPr lang="en-US" dirty="0" err="1">
                <a:latin typeface="American Typewriter"/>
                <a:cs typeface="American Typewriter"/>
              </a:rPr>
              <a:t>Ponchartrain</a:t>
            </a:r>
            <a:r>
              <a:rPr lang="en-US" dirty="0">
                <a:latin typeface="American Typewriter"/>
                <a:cs typeface="American Typewriter"/>
              </a:rPr>
              <a:t> </a:t>
            </a:r>
            <a:r>
              <a:rPr lang="en-US" dirty="0" smtClean="0">
                <a:latin typeface="American Typewriter"/>
                <a:cs typeface="American Typewriter"/>
              </a:rPr>
              <a:t>Causeway is in Louisiana</a:t>
            </a:r>
          </a:p>
          <a:p>
            <a:endParaRPr lang="en-US" dirty="0">
              <a:latin typeface="American Typewriter"/>
              <a:cs typeface="American Typewriter"/>
            </a:endParaRPr>
          </a:p>
          <a:p>
            <a:r>
              <a:rPr lang="en-US" dirty="0" smtClean="0">
                <a:latin typeface="American Typewriter"/>
                <a:cs typeface="American Typewriter"/>
              </a:rPr>
              <a:t>• Today we know </a:t>
            </a:r>
            <a:r>
              <a:rPr lang="en-US" dirty="0">
                <a:latin typeface="American Typewriter" charset="0"/>
                <a:ea typeface="American Typewriter" charset="0"/>
                <a:cs typeface="American Typewriter" charset="0"/>
              </a:rPr>
              <a:t>El Pueblo de </a:t>
            </a:r>
            <a:r>
              <a:rPr lang="en-US" dirty="0" err="1">
                <a:latin typeface="American Typewriter" charset="0"/>
                <a:ea typeface="American Typewriter" charset="0"/>
                <a:cs typeface="American Typewriter" charset="0"/>
              </a:rPr>
              <a:t>Nuestra</a:t>
            </a:r>
            <a:r>
              <a:rPr lang="en-US" dirty="0">
                <a:latin typeface="American Typewriter" charset="0"/>
                <a:ea typeface="American Typewriter" charset="0"/>
                <a:cs typeface="American Typewriter" charset="0"/>
              </a:rPr>
              <a:t> </a:t>
            </a:r>
            <a:r>
              <a:rPr lang="es-ES_tradnl" dirty="0" smtClean="0">
                <a:latin typeface="American Typewriter" charset="0"/>
                <a:ea typeface="American Typewriter" charset="0"/>
                <a:cs typeface="American Typewriter" charset="0"/>
              </a:rPr>
              <a:t>Señora </a:t>
            </a:r>
            <a:r>
              <a:rPr lang="en-US" dirty="0" smtClean="0">
                <a:latin typeface="American Typewriter" charset="0"/>
                <a:ea typeface="American Typewriter" charset="0"/>
                <a:cs typeface="American Typewriter" charset="0"/>
              </a:rPr>
              <a:t>la </a:t>
            </a:r>
            <a:r>
              <a:rPr lang="en-US" dirty="0">
                <a:latin typeface="American Typewriter" charset="0"/>
                <a:ea typeface="American Typewriter" charset="0"/>
                <a:cs typeface="American Typewriter" charset="0"/>
              </a:rPr>
              <a:t>Reina de </a:t>
            </a:r>
            <a:r>
              <a:rPr lang="en-US" dirty="0" err="1">
                <a:latin typeface="American Typewriter" charset="0"/>
                <a:ea typeface="American Typewriter" charset="0"/>
                <a:cs typeface="American Typewriter" charset="0"/>
              </a:rPr>
              <a:t>los</a:t>
            </a:r>
            <a:r>
              <a:rPr lang="en-US" dirty="0">
                <a:latin typeface="American Typewriter" charset="0"/>
                <a:ea typeface="American Typewriter" charset="0"/>
                <a:cs typeface="American Typewriter" charset="0"/>
              </a:rPr>
              <a:t> Angeles del </a:t>
            </a:r>
            <a:r>
              <a:rPr lang="en-US" dirty="0" err="1">
                <a:latin typeface="American Typewriter" charset="0"/>
                <a:ea typeface="American Typewriter" charset="0"/>
                <a:cs typeface="American Typewriter" charset="0"/>
              </a:rPr>
              <a:t>rio</a:t>
            </a:r>
            <a:r>
              <a:rPr lang="en-US" dirty="0">
                <a:latin typeface="American Typewriter" charset="0"/>
                <a:ea typeface="American Typewriter" charset="0"/>
                <a:cs typeface="American Typewriter" charset="0"/>
              </a:rPr>
              <a:t> </a:t>
            </a:r>
            <a:r>
              <a:rPr lang="en-US" dirty="0" err="1" smtClean="0">
                <a:latin typeface="American Typewriter" charset="0"/>
                <a:ea typeface="American Typewriter" charset="0"/>
                <a:cs typeface="American Typewriter" charset="0"/>
              </a:rPr>
              <a:t>Porciuncula</a:t>
            </a:r>
            <a:r>
              <a:rPr lang="en-US" dirty="0" smtClean="0">
                <a:latin typeface="American Typewriter" charset="0"/>
                <a:ea typeface="American Typewriter" charset="0"/>
                <a:cs typeface="American Typewriter" charset="0"/>
              </a:rPr>
              <a:t> simply as Los Angeles (the original name translates as “The </a:t>
            </a:r>
            <a:r>
              <a:rPr lang="en-US" dirty="0">
                <a:latin typeface="American Typewriter" charset="0"/>
                <a:ea typeface="American Typewriter" charset="0"/>
                <a:cs typeface="American Typewriter" charset="0"/>
              </a:rPr>
              <a:t>Village of our Lady the Queen of the Angels of the </a:t>
            </a:r>
            <a:r>
              <a:rPr lang="en-US" dirty="0" err="1">
                <a:latin typeface="American Typewriter" charset="0"/>
                <a:ea typeface="American Typewriter" charset="0"/>
                <a:cs typeface="American Typewriter" charset="0"/>
              </a:rPr>
              <a:t>Porciuncula</a:t>
            </a:r>
            <a:r>
              <a:rPr lang="en-US" dirty="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River”)</a:t>
            </a:r>
            <a:endParaRPr lang="en-US"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288010631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931736" y="1197429"/>
            <a:ext cx="6965245" cy="3229428"/>
          </a:xfrm>
        </p:spPr>
        <p:txBody>
          <a:bodyPr>
            <a:normAutofit/>
          </a:bodyPr>
          <a:lstStyle/>
          <a:p>
            <a:r>
              <a:rPr lang="en-US" b="1" dirty="0" smtClean="0">
                <a:solidFill>
                  <a:srgbClr val="FF0000"/>
                </a:solidFill>
                <a:latin typeface="American Typewriter"/>
                <a:cs typeface="American Typewriter"/>
              </a:rPr>
              <a:t>And, if we have to </a:t>
            </a:r>
            <a:br>
              <a:rPr lang="en-US" b="1" dirty="0" smtClean="0">
                <a:solidFill>
                  <a:srgbClr val="FF0000"/>
                </a:solidFill>
                <a:latin typeface="American Typewriter"/>
                <a:cs typeface="American Typewriter"/>
              </a:rPr>
            </a:br>
            <a:r>
              <a:rPr lang="en-US" b="1" dirty="0" smtClean="0">
                <a:solidFill>
                  <a:srgbClr val="FF0000"/>
                </a:solidFill>
                <a:latin typeface="American Typewriter"/>
                <a:cs typeface="American Typewriter"/>
              </a:rPr>
              <a:t>break a tie …</a:t>
            </a:r>
            <a:endParaRPr lang="en-US" b="1" dirty="0">
              <a:solidFill>
                <a:srgbClr val="FF0000"/>
              </a:solidFill>
              <a:latin typeface="American Typewriter"/>
              <a:cs typeface="American Typewriter"/>
            </a:endParaRPr>
          </a:p>
        </p:txBody>
      </p:sp>
      <p:sp>
        <p:nvSpPr>
          <p:cNvPr id="3" name="Content Placeholder 2"/>
          <p:cNvSpPr>
            <a:spLocks noGrp="1"/>
          </p:cNvSpPr>
          <p:nvPr>
            <p:ph idx="1"/>
          </p:nvPr>
        </p:nvSpPr>
        <p:spPr>
          <a:xfrm>
            <a:off x="1463040" y="4662713"/>
            <a:ext cx="6196405" cy="1060355"/>
          </a:xfrm>
        </p:spPr>
        <p:txBody>
          <a:bodyPr/>
          <a:lstStyle/>
          <a:p>
            <a:endParaRPr lang="en-US" dirty="0"/>
          </a:p>
        </p:txBody>
      </p:sp>
    </p:spTree>
    <p:extLst>
      <p:ext uri="{BB962C8B-B14F-4D97-AF65-F5344CB8AC3E}">
        <p14:creationId xmlns:p14="http://schemas.microsoft.com/office/powerpoint/2010/main" val="66023542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Tiebreaker No. 1</a:t>
            </a:r>
            <a:endParaRPr lang="en-US" dirty="0">
              <a:latin typeface="American Typewriter"/>
              <a:cs typeface="American Typewriter"/>
            </a:endParaRPr>
          </a:p>
        </p:txBody>
      </p:sp>
      <p:sp>
        <p:nvSpPr>
          <p:cNvPr id="3" name="Content Placeholder 2"/>
          <p:cNvSpPr>
            <a:spLocks noGrp="1"/>
          </p:cNvSpPr>
          <p:nvPr>
            <p:ph idx="1"/>
          </p:nvPr>
        </p:nvSpPr>
        <p:spPr>
          <a:xfrm>
            <a:off x="1463040" y="2120901"/>
            <a:ext cx="6196405" cy="3602168"/>
          </a:xfrm>
        </p:spPr>
        <p:txBody>
          <a:bodyPr>
            <a:normAutofit/>
          </a:bodyPr>
          <a:lstStyle/>
          <a:p>
            <a:pPr marL="0" indent="0">
              <a:buNone/>
            </a:pPr>
            <a:r>
              <a:rPr lang="en-US" sz="2000" dirty="0" smtClean="0">
                <a:latin typeface="American Typewriter"/>
                <a:cs typeface="American Typewriter"/>
              </a:rPr>
              <a:t>What is a group of crows called?</a:t>
            </a:r>
          </a:p>
          <a:p>
            <a:pPr marL="0" indent="0">
              <a:buNone/>
            </a:pPr>
            <a:endParaRPr lang="en-US" sz="2000" dirty="0">
              <a:latin typeface="American Typewriter"/>
              <a:cs typeface="American Typewriter"/>
            </a:endParaRPr>
          </a:p>
          <a:p>
            <a:pPr marL="0" indent="0">
              <a:buNone/>
            </a:pPr>
            <a:r>
              <a:rPr lang="en-US" sz="2000" dirty="0" smtClean="0">
                <a:latin typeface="American Typewriter"/>
                <a:cs typeface="American Typewriter"/>
              </a:rPr>
              <a:t>• A  battle</a:t>
            </a:r>
          </a:p>
          <a:p>
            <a:pPr marL="0" indent="0">
              <a:buNone/>
            </a:pPr>
            <a:r>
              <a:rPr lang="en-US" sz="2000" dirty="0" smtClean="0">
                <a:latin typeface="American Typewriter"/>
                <a:cs typeface="American Typewriter"/>
              </a:rPr>
              <a:t>• A murder</a:t>
            </a:r>
          </a:p>
          <a:p>
            <a:pPr marL="0" indent="0">
              <a:buNone/>
            </a:pPr>
            <a:r>
              <a:rPr lang="en-US" sz="2000" dirty="0" smtClean="0">
                <a:latin typeface="American Typewriter"/>
                <a:cs typeface="American Typewriter"/>
              </a:rPr>
              <a:t>• A ladle</a:t>
            </a:r>
          </a:p>
          <a:p>
            <a:pPr marL="0" indent="0">
              <a:buNone/>
            </a:pPr>
            <a:r>
              <a:rPr lang="en-US" sz="2000" dirty="0" smtClean="0">
                <a:latin typeface="American Typewriter"/>
                <a:cs typeface="American Typewriter"/>
              </a:rPr>
              <a:t>• A plethora</a:t>
            </a:r>
          </a:p>
          <a:p>
            <a:pPr marL="0" indent="0">
              <a:buNone/>
            </a:pPr>
            <a:r>
              <a:rPr lang="en-US" sz="2000" dirty="0" smtClean="0">
                <a:latin typeface="American Typewriter"/>
                <a:cs typeface="American Typewriter"/>
              </a:rPr>
              <a:t>• A flock</a:t>
            </a:r>
            <a:endParaRPr lang="en-US" sz="2000" dirty="0">
              <a:latin typeface="American Typewriter"/>
              <a:cs typeface="American Typewriter"/>
            </a:endParaRPr>
          </a:p>
        </p:txBody>
      </p:sp>
    </p:spTree>
    <p:extLst>
      <p:ext uri="{BB962C8B-B14F-4D97-AF65-F5344CB8AC3E}">
        <p14:creationId xmlns:p14="http://schemas.microsoft.com/office/powerpoint/2010/main" val="227977350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The Answer</a:t>
            </a:r>
            <a:endParaRPr lang="en-US" dirty="0">
              <a:latin typeface="American Typewriter"/>
              <a:cs typeface="American Typewriter"/>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3995" y="1799906"/>
            <a:ext cx="5067300" cy="3673793"/>
          </a:xfrm>
          <a:prstGeom prst="rect">
            <a:avLst/>
          </a:prstGeom>
        </p:spPr>
      </p:pic>
      <p:sp>
        <p:nvSpPr>
          <p:cNvPr id="6" name="TextBox 5"/>
          <p:cNvSpPr txBox="1"/>
          <p:nvPr/>
        </p:nvSpPr>
        <p:spPr>
          <a:xfrm>
            <a:off x="3251200" y="5765800"/>
            <a:ext cx="2661947" cy="369332"/>
          </a:xfrm>
          <a:prstGeom prst="rect">
            <a:avLst/>
          </a:prstGeom>
          <a:noFill/>
        </p:spPr>
        <p:txBody>
          <a:bodyPr wrap="none" rtlCol="0">
            <a:spAutoFit/>
          </a:bodyPr>
          <a:lstStyle/>
          <a:p>
            <a:r>
              <a:rPr lang="en-US" dirty="0" smtClean="0">
                <a:latin typeface="American Typewriter" charset="0"/>
                <a:ea typeface="American Typewriter" charset="0"/>
                <a:cs typeface="American Typewriter" charset="0"/>
              </a:rPr>
              <a:t>It’s a murder of crows</a:t>
            </a:r>
            <a:r>
              <a:rPr lang="en-US" dirty="0" smtClean="0"/>
              <a:t>.</a:t>
            </a:r>
            <a:endParaRPr lang="en-US" dirty="0"/>
          </a:p>
        </p:txBody>
      </p:sp>
    </p:spTree>
    <p:extLst>
      <p:ext uri="{BB962C8B-B14F-4D97-AF65-F5344CB8AC3E}">
        <p14:creationId xmlns:p14="http://schemas.microsoft.com/office/powerpoint/2010/main" val="188943297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Tiebreaker No. 2</a:t>
            </a:r>
            <a:endParaRPr lang="en-US" dirty="0">
              <a:latin typeface="American Typewriter"/>
              <a:cs typeface="American Typewriter"/>
            </a:endParaRPr>
          </a:p>
        </p:txBody>
      </p:sp>
      <p:sp>
        <p:nvSpPr>
          <p:cNvPr id="3" name="Content Placeholder 2"/>
          <p:cNvSpPr>
            <a:spLocks noGrp="1"/>
          </p:cNvSpPr>
          <p:nvPr>
            <p:ph idx="1"/>
          </p:nvPr>
        </p:nvSpPr>
        <p:spPr>
          <a:xfrm>
            <a:off x="1463040" y="2020067"/>
            <a:ext cx="6597228" cy="3703001"/>
          </a:xfrm>
        </p:spPr>
        <p:txBody>
          <a:bodyPr>
            <a:normAutofit/>
          </a:bodyPr>
          <a:lstStyle/>
          <a:p>
            <a:pPr marL="0" indent="0">
              <a:buNone/>
            </a:pPr>
            <a:r>
              <a:rPr lang="en-US" sz="2000" dirty="0" smtClean="0">
                <a:latin typeface="American Typewriter"/>
                <a:cs typeface="American Typewriter"/>
              </a:rPr>
              <a:t>What are the more common names for these animals?</a:t>
            </a:r>
          </a:p>
          <a:p>
            <a:pPr marL="0" indent="0">
              <a:buNone/>
            </a:pPr>
            <a:endParaRPr lang="en-US" sz="2000" dirty="0">
              <a:latin typeface="American Typewriter"/>
              <a:cs typeface="American Typewriter"/>
            </a:endParaRPr>
          </a:p>
          <a:p>
            <a:pPr marL="0" indent="0">
              <a:buNone/>
            </a:pPr>
            <a:r>
              <a:rPr lang="en-US" sz="2000" dirty="0" smtClean="0">
                <a:latin typeface="American Typewriter"/>
                <a:cs typeface="American Typewriter"/>
              </a:rPr>
              <a:t>• gnu</a:t>
            </a:r>
          </a:p>
          <a:p>
            <a:pPr marL="0" indent="0">
              <a:buNone/>
            </a:pPr>
            <a:r>
              <a:rPr lang="en-US" sz="2000" dirty="0" smtClean="0">
                <a:latin typeface="American Typewriter"/>
                <a:cs typeface="American Typewriter"/>
              </a:rPr>
              <a:t>• woodchuck</a:t>
            </a:r>
          </a:p>
          <a:p>
            <a:pPr marL="0" indent="0">
              <a:buNone/>
            </a:pPr>
            <a:r>
              <a:rPr lang="en-US" sz="2000" dirty="0" smtClean="0">
                <a:latin typeface="American Typewriter"/>
                <a:cs typeface="American Typewriter"/>
              </a:rPr>
              <a:t>• puma</a:t>
            </a:r>
            <a:endParaRPr lang="en-US" sz="2000" dirty="0">
              <a:latin typeface="American Typewriter"/>
              <a:cs typeface="American Typewriter"/>
            </a:endParaRPr>
          </a:p>
        </p:txBody>
      </p:sp>
    </p:spTree>
    <p:extLst>
      <p:ext uri="{BB962C8B-B14F-4D97-AF65-F5344CB8AC3E}">
        <p14:creationId xmlns:p14="http://schemas.microsoft.com/office/powerpoint/2010/main" val="3272146712"/>
      </p:ext>
    </p:extLst>
  </p:cSld>
  <p:clrMapOvr>
    <a:masterClrMapping/>
  </p:clrMapOvr>
  <p:transition spd="slow">
    <p:randomBar dir="vert"/>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merican Typewriter"/>
                <a:cs typeface="American Typewriter"/>
              </a:rPr>
              <a:t>The Answer</a:t>
            </a:r>
            <a:endParaRPr lang="en-US" dirty="0">
              <a:latin typeface="American Typewriter"/>
              <a:cs typeface="American Typewriter"/>
            </a:endParaRPr>
          </a:p>
        </p:txBody>
      </p:sp>
      <p:sp>
        <p:nvSpPr>
          <p:cNvPr id="4" name="TextBox 3"/>
          <p:cNvSpPr txBox="1"/>
          <p:nvPr/>
        </p:nvSpPr>
        <p:spPr>
          <a:xfrm>
            <a:off x="1507068" y="2020067"/>
            <a:ext cx="6798732" cy="3139321"/>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                        • The gnu is better known as a wildebeest, the 	        </a:t>
            </a:r>
            <a:r>
              <a:rPr lang="en-US" dirty="0" err="1" smtClean="0">
                <a:latin typeface="American Typewriter" charset="0"/>
                <a:ea typeface="American Typewriter" charset="0"/>
                <a:cs typeface="American Typewriter" charset="0"/>
              </a:rPr>
              <a:t>Afrikans</a:t>
            </a:r>
            <a:r>
              <a:rPr lang="en-US" dirty="0" smtClean="0">
                <a:latin typeface="American Typewriter" charset="0"/>
                <a:ea typeface="American Typewriter" charset="0"/>
                <a:cs typeface="American Typewriter" charset="0"/>
              </a:rPr>
              <a:t> language’s name for “wild beast.” It is                   a                      a member of the antelope family, but uglier. </a:t>
            </a:r>
          </a:p>
          <a:p>
            <a:endParaRPr lang="en-US" dirty="0">
              <a:latin typeface="American Typewriter" charset="0"/>
              <a:ea typeface="American Typewriter" charset="0"/>
              <a:cs typeface="American Typewriter" charset="0"/>
            </a:endParaRPr>
          </a:p>
          <a:p>
            <a:endParaRPr lang="en-US" dirty="0" smtClean="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	        • The woodchuck is a groundhog. Over 		        and over again.</a:t>
            </a:r>
          </a:p>
          <a:p>
            <a:endParaRPr lang="en-US" dirty="0">
              <a:latin typeface="American Typewriter" charset="0"/>
              <a:ea typeface="American Typewriter" charset="0"/>
              <a:cs typeface="American Typewriter" charset="0"/>
            </a:endParaRPr>
          </a:p>
          <a:p>
            <a:r>
              <a:rPr lang="en-US" dirty="0" smtClean="0">
                <a:latin typeface="American Typewriter" charset="0"/>
                <a:ea typeface="American Typewriter" charset="0"/>
                <a:cs typeface="American Typewriter" charset="0"/>
              </a:rPr>
              <a:t>		</a:t>
            </a:r>
          </a:p>
          <a:p>
            <a:r>
              <a:rPr lang="en-US" dirty="0" smtClean="0">
                <a:latin typeface="American Typewriter" charset="0"/>
                <a:ea typeface="American Typewriter" charset="0"/>
                <a:cs typeface="American Typewriter" charset="0"/>
              </a:rPr>
              <a:t>	</a:t>
            </a:r>
            <a:r>
              <a:rPr lang="en-US" dirty="0">
                <a:latin typeface="American Typewriter" charset="0"/>
                <a:ea typeface="American Typewriter" charset="0"/>
                <a:cs typeface="American Typewriter" charset="0"/>
              </a:rPr>
              <a:t> </a:t>
            </a:r>
            <a:r>
              <a:rPr lang="en-US" dirty="0" smtClean="0">
                <a:latin typeface="American Typewriter" charset="0"/>
                <a:ea typeface="American Typewriter" charset="0"/>
                <a:cs typeface="American Typewriter" charset="0"/>
              </a:rPr>
              <a:t>       • A puma also is known as a mountain 		         lion. Or a cougar. Or a Florida panther. Etc</a:t>
            </a:r>
            <a:r>
              <a:rPr lang="en-US" dirty="0">
                <a:latin typeface="American Typewriter" charset="0"/>
                <a:ea typeface="American Typewriter" charset="0"/>
                <a:cs typeface="American Typewriter" charset="0"/>
              </a:rPr>
              <a: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023" y="1825332"/>
            <a:ext cx="1409700" cy="102184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023" y="3125537"/>
            <a:ext cx="1374423" cy="119406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3438" y="4597964"/>
            <a:ext cx="1372870" cy="1193800"/>
          </a:xfrm>
          <a:prstGeom prst="rect">
            <a:avLst/>
          </a:prstGeom>
        </p:spPr>
      </p:pic>
    </p:spTree>
    <p:extLst>
      <p:ext uri="{BB962C8B-B14F-4D97-AF65-F5344CB8AC3E}">
        <p14:creationId xmlns:p14="http://schemas.microsoft.com/office/powerpoint/2010/main" val="60769569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Tiebreaker No. 3</a:t>
            </a:r>
            <a:endParaRPr lang="en-US" dirty="0">
              <a:latin typeface="American Typewriter"/>
              <a:cs typeface="American Typewriter"/>
            </a:endParaRPr>
          </a:p>
        </p:txBody>
      </p:sp>
      <p:sp>
        <p:nvSpPr>
          <p:cNvPr id="3" name="Content Placeholder 2"/>
          <p:cNvSpPr>
            <a:spLocks noGrp="1"/>
          </p:cNvSpPr>
          <p:nvPr>
            <p:ph idx="1"/>
          </p:nvPr>
        </p:nvSpPr>
        <p:spPr/>
        <p:txBody>
          <a:bodyPr>
            <a:normAutofit/>
          </a:bodyPr>
          <a:lstStyle/>
          <a:p>
            <a:pPr marL="0" indent="0">
              <a:buNone/>
            </a:pPr>
            <a:r>
              <a:rPr lang="en-US" sz="2000" dirty="0" smtClean="0">
                <a:latin typeface="American Typewriter"/>
                <a:cs typeface="American Typewriter"/>
              </a:rPr>
              <a:t>No, this is not the emblem of the International Red Cross. What is it?</a:t>
            </a:r>
          </a:p>
          <a:p>
            <a:pPr marL="0" indent="0">
              <a:buNone/>
            </a:pPr>
            <a:endParaRPr lang="en-US" sz="2000" dirty="0">
              <a:latin typeface="American Typewriter"/>
              <a:cs typeface="American Typewriter"/>
            </a:endParaRPr>
          </a:p>
          <a:p>
            <a:pPr marL="0" indent="0">
              <a:buNone/>
            </a:pPr>
            <a:endParaRPr lang="en-US" sz="2000" dirty="0">
              <a:latin typeface="American Typewriter"/>
              <a:cs typeface="American Typewriter"/>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9342" y="3098800"/>
            <a:ext cx="2463800" cy="2463800"/>
          </a:xfrm>
          <a:prstGeom prst="rect">
            <a:avLst/>
          </a:prstGeom>
        </p:spPr>
      </p:pic>
    </p:spTree>
    <p:extLst>
      <p:ext uri="{BB962C8B-B14F-4D97-AF65-F5344CB8AC3E}">
        <p14:creationId xmlns:p14="http://schemas.microsoft.com/office/powerpoint/2010/main" val="407142164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merican Typewriter" charset="0"/>
                <a:ea typeface="American Typewriter" charset="0"/>
                <a:cs typeface="American Typewriter" charset="0"/>
              </a:rPr>
              <a:t>The Answer</a:t>
            </a:r>
            <a:endParaRPr lang="en-US" dirty="0">
              <a:latin typeface="American Typewriter" charset="0"/>
              <a:ea typeface="American Typewriter" charset="0"/>
              <a:cs typeface="American Typewriter"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78200" y="1981967"/>
            <a:ext cx="2219237" cy="2219237"/>
          </a:xfrm>
        </p:spPr>
      </p:pic>
      <p:sp>
        <p:nvSpPr>
          <p:cNvPr id="3" name="TextBox 2"/>
          <p:cNvSpPr txBox="1"/>
          <p:nvPr/>
        </p:nvSpPr>
        <p:spPr>
          <a:xfrm>
            <a:off x="2578100" y="5067300"/>
            <a:ext cx="133866" cy="394732"/>
          </a:xfrm>
          <a:prstGeom prst="rect">
            <a:avLst/>
          </a:prstGeom>
          <a:noFill/>
        </p:spPr>
        <p:txBody>
          <a:bodyPr wrap="square" rtlCol="0">
            <a:spAutoFit/>
          </a:bodyPr>
          <a:lstStyle/>
          <a:p>
            <a:endParaRPr lang="en-US" dirty="0"/>
          </a:p>
        </p:txBody>
      </p:sp>
      <p:sp>
        <p:nvSpPr>
          <p:cNvPr id="6" name="TextBox 5"/>
          <p:cNvSpPr txBox="1"/>
          <p:nvPr/>
        </p:nvSpPr>
        <p:spPr>
          <a:xfrm>
            <a:off x="2209800" y="4686300"/>
            <a:ext cx="5240782" cy="923330"/>
          </a:xfrm>
          <a:prstGeom prst="rect">
            <a:avLst/>
          </a:prstGeom>
          <a:noFill/>
        </p:spPr>
        <p:txBody>
          <a:bodyPr wrap="square" rtlCol="0">
            <a:spAutoFit/>
          </a:bodyPr>
          <a:lstStyle/>
          <a:p>
            <a:r>
              <a:rPr lang="en-US" dirty="0" smtClean="0">
                <a:latin typeface="American Typewriter" charset="0"/>
                <a:ea typeface="American Typewriter" charset="0"/>
                <a:cs typeface="American Typewriter" charset="0"/>
              </a:rPr>
              <a:t>This is the national flag of Switzerland. </a:t>
            </a:r>
            <a:r>
              <a:rPr lang="en-US" dirty="0">
                <a:latin typeface="American Typewriter" charset="0"/>
                <a:ea typeface="American Typewriter" charset="0"/>
                <a:cs typeface="American Typewriter" charset="0"/>
              </a:rPr>
              <a:t>It is one of only two square sovereign-state flags, the other being the flag of Vatican City</a:t>
            </a:r>
            <a:r>
              <a:rPr lang="en-US" dirty="0" smtClean="0">
                <a:latin typeface="American Typewriter" charset="0"/>
                <a:ea typeface="American Typewriter" charset="0"/>
                <a:cs typeface="American Typewriter" charset="0"/>
              </a:rPr>
              <a:t>.</a:t>
            </a:r>
            <a:endParaRPr lang="en-US"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72213671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524000"/>
            <a:ext cx="6965245" cy="2739571"/>
          </a:xfrm>
        </p:spPr>
        <p:txBody>
          <a:bodyPr/>
          <a:lstStyle/>
          <a:p>
            <a:r>
              <a:rPr lang="en-US" b="1" dirty="0" smtClean="0">
                <a:solidFill>
                  <a:srgbClr val="FF0000"/>
                </a:solidFill>
                <a:latin typeface="American Typewriter"/>
                <a:cs typeface="American Typewriter"/>
              </a:rPr>
              <a:t>\</a:t>
            </a:r>
            <a:br>
              <a:rPr lang="en-US" b="1" dirty="0" smtClean="0">
                <a:solidFill>
                  <a:srgbClr val="FF0000"/>
                </a:solidFill>
                <a:latin typeface="American Typewriter"/>
                <a:cs typeface="American Typewriter"/>
              </a:rPr>
            </a:br>
            <a:r>
              <a:rPr lang="en-US" b="1" dirty="0" smtClean="0">
                <a:solidFill>
                  <a:srgbClr val="FF0000"/>
                </a:solidFill>
                <a:latin typeface="American Typewriter"/>
                <a:cs typeface="American Typewriter"/>
              </a:rPr>
              <a:t>]’[</a:t>
            </a:r>
            <a:r>
              <a:rPr lang="en-US" b="1" dirty="0" err="1" smtClean="0">
                <a:solidFill>
                  <a:srgbClr val="FF0000"/>
                </a:solidFill>
                <a:latin typeface="American Typewriter"/>
                <a:cs typeface="American Typewriter"/>
              </a:rPr>
              <a:t>gkuhkol</a:t>
            </a:r>
            <a:r>
              <a:rPr lang="en-US" b="1" smtClean="0">
                <a:solidFill>
                  <a:srgbClr val="FF0000"/>
                </a:solidFill>
                <a:latin typeface="American Typewriter"/>
                <a:cs typeface="American Typewriter"/>
              </a:rPr>
              <a:t>;</a:t>
            </a:r>
            <a:endParaRPr lang="en-US" b="1" dirty="0">
              <a:solidFill>
                <a:srgbClr val="FF0000"/>
              </a:solidFill>
              <a:latin typeface="American Typewriter"/>
              <a:cs typeface="American Typewriter"/>
            </a:endParaRPr>
          </a:p>
        </p:txBody>
      </p:sp>
      <p:pic>
        <p:nvPicPr>
          <p:cNvPr id="5" name="Content Placeholder 4" descr="Screen shot 2016-03-24 at 3.56.36 PM.png"/>
          <p:cNvPicPr>
            <a:picLocks noGrp="1" noChangeAspect="1"/>
          </p:cNvPicPr>
          <p:nvPr>
            <p:ph idx="1"/>
          </p:nvPr>
        </p:nvPicPr>
        <p:blipFill>
          <a:blip r:embed="rId2">
            <a:extLst>
              <a:ext uri="{28A0092B-C50C-407E-A947-70E740481C1C}">
                <a14:useLocalDpi xmlns:a14="http://schemas.microsoft.com/office/drawing/2010/main" val="0"/>
              </a:ext>
            </a:extLst>
          </a:blip>
          <a:srcRect l="-29906" r="-29906"/>
          <a:stretch>
            <a:fillRect/>
          </a:stretch>
        </p:blipFill>
        <p:spPr>
          <a:xfrm>
            <a:off x="1463675" y="1852613"/>
            <a:ext cx="6196013" cy="3603625"/>
          </a:xfrm>
        </p:spPr>
      </p:pic>
    </p:spTree>
    <p:extLst>
      <p:ext uri="{BB962C8B-B14F-4D97-AF65-F5344CB8AC3E}">
        <p14:creationId xmlns:p14="http://schemas.microsoft.com/office/powerpoint/2010/main" val="342040778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Pushpin.thmx</Template>
  <TotalTime>6914</TotalTime>
  <Words>3380</Words>
  <Application>Microsoft Macintosh PowerPoint</Application>
  <PresentationFormat>On-screen Show (4:3)</PresentationFormat>
  <Paragraphs>408</Paragraphs>
  <Slides>71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71</vt:i4>
      </vt:variant>
    </vt:vector>
  </HeadingPairs>
  <TitlesOfParts>
    <vt:vector size="79" baseType="lpstr">
      <vt:lpstr>American Typewriter</vt:lpstr>
      <vt:lpstr>Brush Script MT</vt:lpstr>
      <vt:lpstr>Calibri</vt:lpstr>
      <vt:lpstr>Constantia</vt:lpstr>
      <vt:lpstr>Franklin Gothic Book</vt:lpstr>
      <vt:lpstr>Marker Felt</vt:lpstr>
      <vt:lpstr>Rage Italic</vt:lpstr>
      <vt:lpstr>Pushpin</vt:lpstr>
      <vt:lpstr>The ^ Great North American Whizbang Trivia Test  </vt:lpstr>
      <vt:lpstr>Them’s the Rules</vt:lpstr>
      <vt:lpstr>Them’s the categories</vt:lpstr>
      <vt:lpstr>Television:1</vt:lpstr>
      <vt:lpstr>The Answer</vt:lpstr>
      <vt:lpstr>Television: 2</vt:lpstr>
      <vt:lpstr>The Answer</vt:lpstr>
      <vt:lpstr>Television: 3</vt:lpstr>
      <vt:lpstr>The Answer</vt:lpstr>
      <vt:lpstr>Television: 4</vt:lpstr>
      <vt:lpstr>The Answer</vt:lpstr>
      <vt:lpstr>Television: 5</vt:lpstr>
      <vt:lpstr>The Answer</vt:lpstr>
      <vt:lpstr>Television: Bonus</vt:lpstr>
      <vt:lpstr>The Answer(s)</vt:lpstr>
      <vt:lpstr>Food &amp; Drink: 1</vt:lpstr>
      <vt:lpstr>The Answer</vt:lpstr>
      <vt:lpstr>Food &amp; Drink: 2</vt:lpstr>
      <vt:lpstr>The Answer</vt:lpstr>
      <vt:lpstr>Food &amp; Drink: 3</vt:lpstr>
      <vt:lpstr>The Answer</vt:lpstr>
      <vt:lpstr>Food &amp; Drink: 4</vt:lpstr>
      <vt:lpstr>The Answer</vt:lpstr>
      <vt:lpstr>Food &amp; Drink: 5</vt:lpstr>
      <vt:lpstr>The Answer</vt:lpstr>
      <vt:lpstr>Food &amp; Drink: Bonus</vt:lpstr>
      <vt:lpstr>The Answer</vt:lpstr>
      <vt:lpstr>American History: 1</vt:lpstr>
      <vt:lpstr>The Answer</vt:lpstr>
      <vt:lpstr>American History: 2</vt:lpstr>
      <vt:lpstr>The Answer</vt:lpstr>
      <vt:lpstr>American History: 3</vt:lpstr>
      <vt:lpstr>The Answer</vt:lpstr>
      <vt:lpstr>American History: 4</vt:lpstr>
      <vt:lpstr>The Answer</vt:lpstr>
      <vt:lpstr>American History: 5</vt:lpstr>
      <vt:lpstr>The Answer</vt:lpstr>
      <vt:lpstr>American History: Bonus</vt:lpstr>
      <vt:lpstr>The Answers</vt:lpstr>
      <vt:lpstr>Sports:1</vt:lpstr>
      <vt:lpstr>The Answer</vt:lpstr>
      <vt:lpstr>Sports: 2</vt:lpstr>
      <vt:lpstr>The Answers</vt:lpstr>
      <vt:lpstr>Sports: 3</vt:lpstr>
      <vt:lpstr>The Answers</vt:lpstr>
      <vt:lpstr>Sports: 4</vt:lpstr>
      <vt:lpstr>The Answer</vt:lpstr>
      <vt:lpstr>Sports: 5</vt:lpstr>
      <vt:lpstr>The Answer</vt:lpstr>
      <vt:lpstr>Sports: Bonus</vt:lpstr>
      <vt:lpstr>The Answer</vt:lpstr>
      <vt:lpstr>Geography: 1</vt:lpstr>
      <vt:lpstr>The Answer</vt:lpstr>
      <vt:lpstr>Geography: 2</vt:lpstr>
      <vt:lpstr>The Answer</vt:lpstr>
      <vt:lpstr>Geography: 3</vt:lpstr>
      <vt:lpstr>The Answer</vt:lpstr>
      <vt:lpstr>Geography: 4</vt:lpstr>
      <vt:lpstr>The Answer</vt:lpstr>
      <vt:lpstr>Geography: 5</vt:lpstr>
      <vt:lpstr>The Answer</vt:lpstr>
      <vt:lpstr>Geography: Bonus </vt:lpstr>
      <vt:lpstr>The Answer</vt:lpstr>
      <vt:lpstr>And, if we have to  break a tie …</vt:lpstr>
      <vt:lpstr>Tiebreaker No. 1</vt:lpstr>
      <vt:lpstr>The Answer</vt:lpstr>
      <vt:lpstr>Tiebreaker No. 2</vt:lpstr>
      <vt:lpstr>The Answer</vt:lpstr>
      <vt:lpstr>Tiebreaker No. 3</vt:lpstr>
      <vt:lpstr>The Answer</vt:lpstr>
      <vt:lpstr>\ ]’[gkuhkol;</vt:lpstr>
    </vt:vector>
  </TitlesOfParts>
  <Company>Circle7Associates</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Great North American Whizbang Trivia Test  of 2015</dc:title>
  <dc:creator>William  Dowd</dc:creator>
  <cp:lastModifiedBy>William Dowd</cp:lastModifiedBy>
  <cp:revision>747</cp:revision>
  <dcterms:created xsi:type="dcterms:W3CDTF">2015-05-02T22:41:30Z</dcterms:created>
  <dcterms:modified xsi:type="dcterms:W3CDTF">2017-05-12T19:39:15Z</dcterms:modified>
</cp:coreProperties>
</file>