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325" r:id="rId2"/>
    <p:sldId id="313" r:id="rId3"/>
    <p:sldId id="326" r:id="rId4"/>
    <p:sldId id="315" r:id="rId5"/>
    <p:sldId id="324" r:id="rId6"/>
    <p:sldId id="319" r:id="rId7"/>
    <p:sldId id="320" r:id="rId8"/>
    <p:sldId id="321" r:id="rId9"/>
    <p:sldId id="32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1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2048" y="-14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23725566-4D85-4B8A-84CB-DAEC7A9428FC}" type="datetimeFigureOut">
              <a:rPr lang="en-US" smtClean="0"/>
              <a:t>9/29/17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B6B9504-EAE3-4886-B683-87C93614D7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25566-4D85-4B8A-84CB-DAEC7A9428FC}" type="datetimeFigureOut">
              <a:rPr lang="en-US" smtClean="0"/>
              <a:t>9/29/17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B6B9504-EAE3-4886-B683-87C93614D7E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25566-4D85-4B8A-84CB-DAEC7A9428FC}" type="datetimeFigureOut">
              <a:rPr lang="en-US" smtClean="0"/>
              <a:t>9/29/17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DB6B9504-EAE3-4886-B683-87C93614D7E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3725566-4D85-4B8A-84CB-DAEC7A9428FC}" type="datetimeFigureOut">
              <a:rPr lang="en-US" smtClean="0"/>
              <a:t>9/29/17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DB6B9504-EAE3-4886-B683-87C93614D7E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3725566-4D85-4B8A-84CB-DAEC7A9428FC}" type="datetimeFigureOut">
              <a:rPr lang="en-US" smtClean="0"/>
              <a:t>9/29/17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DB6B9504-EAE3-4886-B683-87C93614D7E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25566-4D85-4B8A-84CB-DAEC7A9428FC}" type="datetimeFigureOut">
              <a:rPr lang="en-US" smtClean="0"/>
              <a:t>9/29/17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B6B9504-EAE3-4886-B683-87C93614D7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25566-4D85-4B8A-84CB-DAEC7A9428FC}" type="datetimeFigureOut">
              <a:rPr lang="en-US" smtClean="0"/>
              <a:t>9/29/17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B6B9504-EAE3-4886-B683-87C93614D7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25566-4D85-4B8A-84CB-DAEC7A9428FC}" type="datetimeFigureOut">
              <a:rPr lang="en-US" smtClean="0"/>
              <a:t>9/29/17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B6B9504-EAE3-4886-B683-87C93614D7E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23725566-4D85-4B8A-84CB-DAEC7A9428FC}" type="datetimeFigureOut">
              <a:rPr lang="en-US" smtClean="0"/>
              <a:t>9/29/17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DB6B9504-EAE3-4886-B683-87C93614D7E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25566-4D85-4B8A-84CB-DAEC7A9428FC}" type="datetimeFigureOut">
              <a:rPr lang="en-US" smtClean="0"/>
              <a:t>9/29/17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B9504-EAE3-4886-B683-87C93614D7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23725566-4D85-4B8A-84CB-DAEC7A9428FC}" type="datetimeFigureOut">
              <a:rPr lang="en-US" smtClean="0"/>
              <a:t>9/29/17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DB6B9504-EAE3-4886-B683-87C93614D7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3725566-4D85-4B8A-84CB-DAEC7A9428FC}" type="datetimeFigureOut">
              <a:rPr lang="en-US" smtClean="0"/>
              <a:t>9/29/17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B6B9504-EAE3-4886-B683-87C93614D7E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5" b="4815"/>
          <a:stretch>
            <a:fillRect/>
          </a:stretch>
        </p:blipFill>
        <p:spPr>
          <a:xfrm>
            <a:off x="0" y="-685800"/>
            <a:ext cx="9359129" cy="5638800"/>
          </a:xfrm>
        </p:spPr>
      </p:pic>
      <p:sp>
        <p:nvSpPr>
          <p:cNvPr id="7" name="Rectangle 6"/>
          <p:cNvSpPr/>
          <p:nvPr/>
        </p:nvSpPr>
        <p:spPr>
          <a:xfrm>
            <a:off x="0" y="4876800"/>
            <a:ext cx="9448800" cy="1524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5410200"/>
            <a:ext cx="9448800" cy="1524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1929587" y="5105400"/>
            <a:ext cx="7519213" cy="685800"/>
          </a:xfrm>
        </p:spPr>
        <p:txBody>
          <a:bodyPr>
            <a:no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East Greenbush Central Schools - Becoming a “Lighthouse” District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Report to SORENSCO Rotary Club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September 28, 2017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Jeffrey P. Simons, Superintendent of Schools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5105400"/>
            <a:ext cx="2133600" cy="1599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868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Where have we been?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fontAlgn="base">
              <a:buFont typeface="Arial" panose="020B0604020202020204" pitchFamily="34" charset="0"/>
              <a:buChar char="•"/>
            </a:pPr>
            <a:r>
              <a:rPr lang="en-US" sz="2800" dirty="0"/>
              <a:t>High Academic </a:t>
            </a:r>
            <a:r>
              <a:rPr lang="en-US" sz="2800" dirty="0" smtClean="0"/>
              <a:t>Achievement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800" dirty="0" smtClean="0"/>
              <a:t>Excellence </a:t>
            </a:r>
            <a:r>
              <a:rPr lang="en-US" sz="2800" dirty="0"/>
              <a:t>in Classroom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Teaching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800" dirty="0" smtClean="0"/>
              <a:t>Supportive </a:t>
            </a:r>
            <a:r>
              <a:rPr lang="en-US" sz="2800" dirty="0"/>
              <a:t>Safety Nets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800" dirty="0"/>
              <a:t>Positive Parental and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Community </a:t>
            </a:r>
            <a:r>
              <a:rPr lang="en-US" sz="2800" dirty="0"/>
              <a:t>Support</a:t>
            </a:r>
          </a:p>
          <a:p>
            <a:pPr fontAlgn="base">
              <a:buFont typeface="Arial" panose="020B0604020202020204" pitchFamily="34" charset="0"/>
              <a:buChar char="•"/>
            </a:pPr>
            <a:endParaRPr lang="en-US" sz="3200" dirty="0"/>
          </a:p>
          <a:p>
            <a:pPr lvl="1">
              <a:buFont typeface="Courier New" pitchFamily="49" charset="0"/>
              <a:buChar char="o"/>
            </a:pPr>
            <a:endParaRPr lang="en-US" sz="2000" dirty="0" smtClean="0"/>
          </a:p>
          <a:p>
            <a:pPr>
              <a:buFont typeface="Courier New" pitchFamily="49" charset="0"/>
              <a:buChar char="o"/>
            </a:pP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76200"/>
            <a:ext cx="2026354" cy="151923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813560"/>
            <a:ext cx="3172408" cy="2072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211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State of Our Schools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fontAlgn="base">
              <a:buFont typeface="Arial" panose="020B0604020202020204" pitchFamily="34" charset="0"/>
              <a:buChar char="•"/>
            </a:pPr>
            <a:r>
              <a:rPr lang="en-US" sz="2800" dirty="0" smtClean="0"/>
              <a:t>92% graduation rate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800" dirty="0"/>
              <a:t>6</a:t>
            </a:r>
            <a:r>
              <a:rPr lang="en-US" sz="2800" baseline="30000" dirty="0"/>
              <a:t>th</a:t>
            </a:r>
            <a:r>
              <a:rPr lang="en-US" sz="2800" dirty="0"/>
              <a:t> ranked school district </a:t>
            </a:r>
            <a:r>
              <a:rPr lang="en-US" sz="2800" dirty="0" smtClean="0"/>
              <a:t>in Capital Region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800" dirty="0" smtClean="0"/>
              <a:t>Grades 3-8 Proficiency Rates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500" dirty="0" smtClean="0"/>
              <a:t>59% ELA (39.8% state avg.)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500" dirty="0" smtClean="0"/>
              <a:t>61% Math (40.2% </a:t>
            </a:r>
            <a:r>
              <a:rPr lang="en-US" sz="2500" dirty="0"/>
              <a:t>state avg</a:t>
            </a:r>
            <a:r>
              <a:rPr lang="en-US" sz="2500" dirty="0" smtClean="0"/>
              <a:t>.)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800" dirty="0" smtClean="0"/>
              <a:t>Regents Exams Mastery Level (above 85%)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500" dirty="0" smtClean="0"/>
              <a:t>84% ELA (50% state avg.)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500" dirty="0" smtClean="0"/>
              <a:t>33% Algebra I (19% state avg.)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500" dirty="0" smtClean="0"/>
              <a:t>32% Algebra II (17% state avg.)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500" dirty="0" smtClean="0"/>
              <a:t>33% Geometry (15% state avg.)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800" dirty="0" smtClean="0"/>
              <a:t>Last 10 years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500" dirty="0" smtClean="0"/>
              <a:t>Enrollment down 585 students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500" dirty="0" smtClean="0"/>
              <a:t>13% increase in economically disadvantaged students</a:t>
            </a:r>
            <a:endParaRPr lang="en-US" sz="2500" dirty="0"/>
          </a:p>
          <a:p>
            <a:pPr lvl="1" fontAlgn="base">
              <a:buFont typeface="Arial" panose="020B0604020202020204" pitchFamily="34" charset="0"/>
              <a:buChar char="•"/>
            </a:pPr>
            <a:endParaRPr lang="en-US" sz="2500" dirty="0"/>
          </a:p>
          <a:p>
            <a:pPr fontAlgn="base">
              <a:buFont typeface="Arial" panose="020B0604020202020204" pitchFamily="34" charset="0"/>
              <a:buChar char="•"/>
            </a:pPr>
            <a:endParaRPr lang="en-US" sz="3200" dirty="0"/>
          </a:p>
          <a:p>
            <a:pPr lvl="1">
              <a:buFont typeface="Courier New" pitchFamily="49" charset="0"/>
              <a:buChar char="o"/>
            </a:pPr>
            <a:endParaRPr lang="en-US" sz="2000" dirty="0" smtClean="0"/>
          </a:p>
          <a:p>
            <a:pPr>
              <a:buFont typeface="Courier New" pitchFamily="49" charset="0"/>
              <a:buChar char="o"/>
            </a:pP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76200"/>
            <a:ext cx="2026354" cy="151923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896" y="1813560"/>
            <a:ext cx="2788304" cy="2072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773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Managing Complex Change</a:t>
            </a:r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92" y="1600200"/>
            <a:ext cx="7990165" cy="449579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76200"/>
            <a:ext cx="2026354" cy="151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680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Where are we going?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fontAlgn="base">
              <a:buFont typeface="Arial" panose="020B0604020202020204" pitchFamily="34" charset="0"/>
              <a:buChar char="•"/>
            </a:pPr>
            <a:r>
              <a:rPr lang="en-US" sz="2800" dirty="0"/>
              <a:t>Innovative, Rigorous, Engaging </a:t>
            </a:r>
            <a:r>
              <a:rPr lang="en-US" sz="2800" dirty="0" smtClean="0"/>
              <a:t>Curriculum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800" dirty="0" smtClean="0"/>
              <a:t>Multiple </a:t>
            </a:r>
            <a:r>
              <a:rPr lang="en-US" sz="2800" dirty="0"/>
              <a:t>Measures of Achievement </a:t>
            </a:r>
            <a:endParaRPr lang="en-US" sz="2800" dirty="0" smtClean="0"/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800" dirty="0" smtClean="0"/>
              <a:t>21st </a:t>
            </a:r>
            <a:r>
              <a:rPr lang="en-US" sz="2800" dirty="0"/>
              <a:t>Century Learning Technologies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800" dirty="0"/>
              <a:t>Differentiated Enrichment and Academic Support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800" dirty="0"/>
              <a:t>Rigorous College L</a:t>
            </a:r>
            <a:r>
              <a:rPr lang="en-US" sz="2800" dirty="0" smtClean="0"/>
              <a:t>evel</a:t>
            </a:r>
            <a:r>
              <a:rPr lang="en-US" sz="2800" dirty="0"/>
              <a:t>, </a:t>
            </a:r>
            <a:r>
              <a:rPr lang="en-US" sz="2800" dirty="0" smtClean="0"/>
              <a:t>AP, </a:t>
            </a:r>
            <a:r>
              <a:rPr lang="en-US" sz="2800" dirty="0"/>
              <a:t>Arts, Humanities and </a:t>
            </a:r>
            <a:r>
              <a:rPr lang="en-US" sz="2800" dirty="0" smtClean="0"/>
              <a:t>CTE Coursework</a:t>
            </a:r>
            <a:endParaRPr lang="en-US" sz="2800" dirty="0"/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800" dirty="0"/>
              <a:t>Workplace Learning and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Mentorship </a:t>
            </a:r>
            <a:r>
              <a:rPr lang="en-US" sz="2800" dirty="0"/>
              <a:t>Experiences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76200"/>
            <a:ext cx="2026354" cy="151923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4419600"/>
            <a:ext cx="35052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6760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dirty="0" smtClean="0"/>
              <a:t>Workplace Learning, Mentorships</a:t>
            </a:r>
            <a:br>
              <a:rPr lang="en-US" sz="3600" dirty="0" smtClean="0"/>
            </a:br>
            <a:r>
              <a:rPr lang="en-US" sz="3600" dirty="0" smtClean="0"/>
              <a:t>and Community-Based Learning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fontAlgn="base">
              <a:buFont typeface="Arial" panose="020B0604020202020204" pitchFamily="34" charset="0"/>
              <a:buChar char="•"/>
            </a:pPr>
            <a:r>
              <a:rPr lang="en-US" sz="2400" dirty="0" smtClean="0"/>
              <a:t>Strategic Partnerships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400" dirty="0" smtClean="0"/>
              <a:t>All </a:t>
            </a:r>
            <a:r>
              <a:rPr lang="en-US" sz="2400" dirty="0"/>
              <a:t>Children Deserve High </a:t>
            </a:r>
            <a:r>
              <a:rPr lang="en-US" sz="2400" dirty="0" smtClean="0"/>
              <a:t>Expectations</a:t>
            </a:r>
            <a:endParaRPr lang="en-US" sz="2400" dirty="0"/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400" dirty="0"/>
              <a:t>Guaranteed Viable Curriculum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that </a:t>
            </a:r>
            <a:r>
              <a:rPr lang="en-US" sz="2400" dirty="0"/>
              <a:t>Provides Connections For Students 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400" dirty="0"/>
              <a:t>College </a:t>
            </a:r>
            <a:r>
              <a:rPr lang="en-US" sz="2400" u="sng" dirty="0"/>
              <a:t>and</a:t>
            </a:r>
            <a:r>
              <a:rPr lang="en-US" sz="2400" dirty="0"/>
              <a:t> Career Ready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400" dirty="0"/>
              <a:t>High Levels of Literacy, Numeracy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and </a:t>
            </a:r>
            <a:r>
              <a:rPr lang="en-US" sz="2400" dirty="0"/>
              <a:t>Technical Rigor Required in Most Fields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400" dirty="0"/>
              <a:t>Employers Need Graduates with Hard and “Soft” </a:t>
            </a:r>
            <a:r>
              <a:rPr lang="en-US" sz="2400" dirty="0" smtClean="0"/>
              <a:t>Skills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76200"/>
            <a:ext cx="2026354" cy="151923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996" y="1676400"/>
            <a:ext cx="3111604" cy="2032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206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Top Skills Employers Seek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105400"/>
          </a:xfrm>
        </p:spPr>
        <p:txBody>
          <a:bodyPr>
            <a:noAutofit/>
          </a:bodyPr>
          <a:lstStyle/>
          <a:p>
            <a:pPr fontAlgn="base">
              <a:buFont typeface="Arial" panose="020B0604020202020204" pitchFamily="34" charset="0"/>
              <a:buChar char="•"/>
            </a:pPr>
            <a:r>
              <a:rPr lang="en-US" sz="2200" dirty="0"/>
              <a:t>Ability to work in a team structure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200" dirty="0"/>
              <a:t>Ability to make decisions and solve problems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200" dirty="0"/>
              <a:t>Ability to communicate verbally with people inside and outside an organization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200" dirty="0"/>
              <a:t>Ability to plan, organize and prioritize work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200" dirty="0"/>
              <a:t>Ability to obtain and process information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200" dirty="0"/>
              <a:t>Ability to analyze quantitative data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200" dirty="0"/>
              <a:t>Technical knowledge related to the job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200" dirty="0"/>
              <a:t>Proficiency with computer software programs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200" dirty="0"/>
              <a:t>Ability to create and or edit written reports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200" dirty="0"/>
              <a:t>Ability to sell and influence </a:t>
            </a:r>
            <a:r>
              <a:rPr lang="en-US" sz="2200" dirty="0" smtClean="0"/>
              <a:t>others		         </a:t>
            </a:r>
            <a:r>
              <a:rPr lang="en-US" sz="1600" i="1" dirty="0" smtClean="0"/>
              <a:t>*</a:t>
            </a:r>
            <a:r>
              <a:rPr lang="en-US" sz="1600" i="1" dirty="0"/>
              <a:t>2015 Forbes Survey</a:t>
            </a:r>
          </a:p>
          <a:p>
            <a:pPr fontAlgn="base">
              <a:buFont typeface="Arial" panose="020B0604020202020204" pitchFamily="34" charset="0"/>
              <a:buChar char="•"/>
            </a:pPr>
            <a:endParaRPr lang="en-US" sz="2200" dirty="0" smtClean="0"/>
          </a:p>
          <a:p>
            <a:pPr fontAlgn="base"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0" indent="0" fontAlgn="base">
              <a:buNone/>
            </a:pPr>
            <a:r>
              <a:rPr lang="en-US" sz="2200" i="1" dirty="0" smtClean="0"/>
              <a:t>    </a:t>
            </a:r>
            <a:endParaRPr lang="en-US" sz="2200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76200"/>
            <a:ext cx="2026354" cy="151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126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How will we get there?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fontAlgn="base">
              <a:buFont typeface="Arial" panose="020B0604020202020204" pitchFamily="34" charset="0"/>
              <a:buChar char="•"/>
            </a:pPr>
            <a:r>
              <a:rPr lang="en-US" sz="3000" dirty="0" smtClean="0"/>
              <a:t>Strategic Partnerships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3000" dirty="0" smtClean="0"/>
              <a:t>Collaborative Planning </a:t>
            </a:r>
            <a:r>
              <a:rPr lang="en-US" sz="3000" dirty="0"/>
              <a:t>and </a:t>
            </a:r>
            <a:r>
              <a:rPr lang="en-US" sz="3000" dirty="0" smtClean="0"/>
              <a:t>Communication</a:t>
            </a:r>
            <a:endParaRPr lang="en-US" sz="3000" dirty="0"/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3000" dirty="0" smtClean="0"/>
              <a:t>Prioritize Goals and Objectives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3000" dirty="0" smtClean="0"/>
              <a:t>Cyclical Reviews</a:t>
            </a:r>
            <a:endParaRPr lang="en-US" sz="3000" dirty="0"/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3000" dirty="0"/>
              <a:t>Climate of </a:t>
            </a:r>
            <a:r>
              <a:rPr lang="en-US" sz="3000" dirty="0" smtClean="0"/>
              <a:t>Trust</a:t>
            </a:r>
            <a:endParaRPr lang="en-US" sz="3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76200"/>
            <a:ext cx="2026354" cy="151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071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fontAlgn="base">
              <a:buFont typeface="Arial" panose="020B0604020202020204" pitchFamily="34" charset="0"/>
              <a:buChar char="•"/>
            </a:pPr>
            <a:endParaRPr lang="en-US" sz="3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76200"/>
            <a:ext cx="2026354" cy="151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571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2233</TotalTime>
  <Words>297</Words>
  <Application>Microsoft Macintosh PowerPoint</Application>
  <PresentationFormat>On-screen Show (4:3)</PresentationFormat>
  <Paragraphs>62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Median</vt:lpstr>
      <vt:lpstr>PowerPoint Presentation</vt:lpstr>
      <vt:lpstr>Where have we been?</vt:lpstr>
      <vt:lpstr>State of Our Schools</vt:lpstr>
      <vt:lpstr>Managing Complex Change</vt:lpstr>
      <vt:lpstr>Where are we going?</vt:lpstr>
      <vt:lpstr>Workplace Learning, Mentorships and Community-Based Learning</vt:lpstr>
      <vt:lpstr>Top Skills Employers Seek</vt:lpstr>
      <vt:lpstr>How will we get there?</vt:lpstr>
      <vt:lpstr>Questions?</vt:lpstr>
    </vt:vector>
  </TitlesOfParts>
  <Company>East Greenbush Central 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Communication Report</dc:title>
  <dc:creator>Mark Adam</dc:creator>
  <cp:lastModifiedBy>William  Dowd</cp:lastModifiedBy>
  <cp:revision>246</cp:revision>
  <dcterms:created xsi:type="dcterms:W3CDTF">2015-06-17T17:51:41Z</dcterms:created>
  <dcterms:modified xsi:type="dcterms:W3CDTF">2017-09-29T17:41:49Z</dcterms:modified>
</cp:coreProperties>
</file>