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08"/>
    <p:restoredTop sz="94630"/>
  </p:normalViewPr>
  <p:slideViewPr>
    <p:cSldViewPr snapToGrid="0" snapToObjects="1">
      <p:cViewPr varScale="1">
        <p:scale>
          <a:sx n="97" d="100"/>
          <a:sy n="97" d="100"/>
        </p:scale>
        <p:origin x="31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C7A008-E3FC-F04D-9A1F-D3B2A601B0C4}"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972040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C7A008-E3FC-F04D-9A1F-D3B2A601B0C4}"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976046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C7A008-E3FC-F04D-9A1F-D3B2A601B0C4}"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584823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C7A008-E3FC-F04D-9A1F-D3B2A601B0C4}" type="datetimeFigureOut">
              <a:rPr lang="en-US" smtClean="0"/>
              <a:t>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02668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C7A008-E3FC-F04D-9A1F-D3B2A601B0C4}" type="datetimeFigureOut">
              <a:rPr lang="en-US" smtClean="0"/>
              <a:t>1/13/17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121707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C7A008-E3FC-F04D-9A1F-D3B2A601B0C4}" type="datetimeFigureOut">
              <a:rPr lang="en-US" smtClean="0"/>
              <a:t>1/13/17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928583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C7A008-E3FC-F04D-9A1F-D3B2A601B0C4}" type="datetimeFigureOut">
              <a:rPr lang="en-US" smtClean="0"/>
              <a:t>1/13/17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727191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C7A008-E3FC-F04D-9A1F-D3B2A601B0C4}" type="datetimeFigureOut">
              <a:rPr lang="en-US" smtClean="0"/>
              <a:t>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376848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C7A008-E3FC-F04D-9A1F-D3B2A601B0C4}" type="datetimeFigureOut">
              <a:rPr lang="en-US" smtClean="0"/>
              <a:t>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561518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C7A008-E3FC-F04D-9A1F-D3B2A601B0C4}"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48636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C7A008-E3FC-F04D-9A1F-D3B2A601B0C4}"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408FE-1CC4-9546-8147-D28EDA405C8B}" type="slidenum">
              <a:rPr lang="en-US" smtClean="0"/>
              <a:t>‹#›</a:t>
            </a:fld>
            <a:endParaRPr lang="en-US"/>
          </a:p>
        </p:txBody>
      </p:sp>
    </p:spTree>
    <p:extLst>
      <p:ext uri="{BB962C8B-B14F-4D97-AF65-F5344CB8AC3E}">
        <p14:creationId xmlns:p14="http://schemas.microsoft.com/office/powerpoint/2010/main" val="13938360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C7A008-E3FC-F04D-9A1F-D3B2A601B0C4}" type="datetimeFigureOut">
              <a:rPr lang="en-US" smtClean="0"/>
              <a:t>1/13/17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A408FE-1CC4-9546-8147-D28EDA405C8B}" type="slidenum">
              <a:rPr lang="en-US" smtClean="0"/>
              <a:t>‹#›</a:t>
            </a:fld>
            <a:endParaRPr lang="en-US"/>
          </a:p>
        </p:txBody>
      </p:sp>
    </p:spTree>
    <p:extLst>
      <p:ext uri="{BB962C8B-B14F-4D97-AF65-F5344CB8AC3E}">
        <p14:creationId xmlns:p14="http://schemas.microsoft.com/office/powerpoint/2010/main" val="257196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12192001" cy="4929807"/>
          </a:xfrm>
          <a:solidFill>
            <a:schemeClr val="accent4">
              <a:lumMod val="20000"/>
              <a:lumOff val="80000"/>
            </a:schemeClr>
          </a:solidFill>
        </p:spPr>
        <p:txBody>
          <a:bodyPr>
            <a:noAutofit/>
          </a:bodyPr>
          <a:lstStyle/>
          <a:p>
            <a:r>
              <a:rPr lang="en-US" sz="4800" b="1" dirty="0" smtClean="0">
                <a:solidFill>
                  <a:schemeClr val="accent1">
                    <a:lumMod val="75000"/>
                  </a:schemeClr>
                </a:solidFill>
                <a:latin typeface="Optima ExtraBlack" charset="0"/>
                <a:ea typeface="Optima ExtraBlack" charset="0"/>
                <a:cs typeface="Optima ExtraBlack" charset="0"/>
              </a:rPr>
              <a:t>Our website, social media, &amp; you</a:t>
            </a:r>
            <a:endParaRPr lang="en-US" sz="4800" b="1" dirty="0">
              <a:solidFill>
                <a:schemeClr val="accent1">
                  <a:lumMod val="75000"/>
                </a:schemeClr>
              </a:solidFill>
              <a:latin typeface="Optima ExtraBlack" charset="0"/>
              <a:ea typeface="Optima ExtraBlack" charset="0"/>
              <a:cs typeface="Optima ExtraBlack" charset="0"/>
            </a:endParaRPr>
          </a:p>
        </p:txBody>
      </p:sp>
      <p:sp>
        <p:nvSpPr>
          <p:cNvPr id="3" name="Subtitle 2"/>
          <p:cNvSpPr>
            <a:spLocks noGrp="1"/>
          </p:cNvSpPr>
          <p:nvPr>
            <p:ph type="subTitle" idx="1"/>
          </p:nvPr>
        </p:nvSpPr>
        <p:spPr>
          <a:xfrm>
            <a:off x="-2" y="4929808"/>
            <a:ext cx="12192001" cy="1928191"/>
          </a:xfrm>
          <a:solidFill>
            <a:schemeClr val="accent4">
              <a:lumMod val="20000"/>
              <a:lumOff val="80000"/>
            </a:schemeClr>
          </a:solidFill>
        </p:spPr>
        <p:txBody>
          <a:bodyPr/>
          <a:lstStyle/>
          <a:p>
            <a:r>
              <a:rPr lang="en-US" b="1" dirty="0" smtClean="0">
                <a:solidFill>
                  <a:schemeClr val="accent1">
                    <a:lumMod val="75000"/>
                  </a:schemeClr>
                </a:solidFill>
                <a:latin typeface="Optima" charset="0"/>
                <a:ea typeface="Optima" charset="0"/>
                <a:cs typeface="Optima" charset="0"/>
              </a:rPr>
              <a:t>Or, How to Catch Up With the People Who Got There Before You</a:t>
            </a:r>
            <a:endParaRPr lang="en-US" b="1" dirty="0">
              <a:solidFill>
                <a:schemeClr val="accent1">
                  <a:lumMod val="75000"/>
                </a:schemeClr>
              </a:solidFill>
              <a:latin typeface="Optima" charset="0"/>
              <a:ea typeface="Optima" charset="0"/>
              <a:cs typeface="Optima"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2715" y="1062658"/>
            <a:ext cx="5372100" cy="2578100"/>
          </a:xfrm>
          <a:prstGeom prst="rect">
            <a:avLst/>
          </a:prstGeom>
        </p:spPr>
      </p:pic>
    </p:spTree>
    <p:extLst>
      <p:ext uri="{BB962C8B-B14F-4D97-AF65-F5344CB8AC3E}">
        <p14:creationId xmlns:p14="http://schemas.microsoft.com/office/powerpoint/2010/main" val="1451576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1">
                    <a:lumMod val="75000"/>
                  </a:schemeClr>
                </a:solidFill>
                <a:latin typeface="Optima" charset="0"/>
                <a:ea typeface="Optima" charset="0"/>
                <a:cs typeface="Optima" charset="0"/>
              </a:rPr>
              <a:t>How did most of us grow up communicating?</a:t>
            </a:r>
            <a:endParaRPr lang="en-US" sz="3600" b="1" dirty="0">
              <a:solidFill>
                <a:schemeClr val="accent1">
                  <a:lumMod val="75000"/>
                </a:schemeClr>
              </a:solidFill>
              <a:latin typeface="Optima" charset="0"/>
              <a:ea typeface="Optima" charset="0"/>
              <a:cs typeface="Optima" charset="0"/>
            </a:endParaRPr>
          </a:p>
        </p:txBody>
      </p:sp>
      <p:sp>
        <p:nvSpPr>
          <p:cNvPr id="3" name="Content Placeholder 2"/>
          <p:cNvSpPr>
            <a:spLocks noGrp="1"/>
          </p:cNvSpPr>
          <p:nvPr>
            <p:ph idx="1"/>
          </p:nvPr>
        </p:nvSpPr>
        <p:spPr>
          <a:solidFill>
            <a:schemeClr val="accent4">
              <a:lumMod val="20000"/>
              <a:lumOff val="80000"/>
            </a:schemeClr>
          </a:solidFill>
        </p:spPr>
        <p:txBody>
          <a:bodyPr/>
          <a:lstStyle/>
          <a:p>
            <a:r>
              <a:rPr lang="en-US" dirty="0" smtClean="0">
                <a:latin typeface="Optima" charset="0"/>
                <a:ea typeface="Optima" charset="0"/>
                <a:cs typeface="Optima" charset="0"/>
              </a:rPr>
              <a:t>Person to person conversation</a:t>
            </a:r>
          </a:p>
          <a:p>
            <a:r>
              <a:rPr lang="en-US" dirty="0" smtClean="0">
                <a:latin typeface="Optima" charset="0"/>
                <a:ea typeface="Optima" charset="0"/>
                <a:cs typeface="Optima" charset="0"/>
              </a:rPr>
              <a:t>U.S. Mail</a:t>
            </a:r>
          </a:p>
          <a:p>
            <a:r>
              <a:rPr lang="en-US" dirty="0" smtClean="0">
                <a:latin typeface="Optima" charset="0"/>
                <a:ea typeface="Optima" charset="0"/>
                <a:cs typeface="Optima" charset="0"/>
              </a:rPr>
              <a:t>Newspapers &amp; Magazines</a:t>
            </a:r>
          </a:p>
          <a:p>
            <a:r>
              <a:rPr lang="en-US" dirty="0" smtClean="0">
                <a:latin typeface="Optima" charset="0"/>
                <a:ea typeface="Optima" charset="0"/>
                <a:cs typeface="Optima" charset="0"/>
              </a:rPr>
              <a:t>Radio &amp; TV</a:t>
            </a:r>
          </a:p>
          <a:p>
            <a:r>
              <a:rPr lang="en-US" dirty="0" smtClean="0">
                <a:latin typeface="Optima" charset="0"/>
                <a:ea typeface="Optima" charset="0"/>
                <a:cs typeface="Optima" charset="0"/>
              </a:rPr>
              <a:t>Land line </a:t>
            </a:r>
            <a:r>
              <a:rPr lang="en-US" dirty="0">
                <a:latin typeface="Optima" charset="0"/>
                <a:ea typeface="Optima" charset="0"/>
                <a:cs typeface="Optima" charset="0"/>
              </a:rPr>
              <a:t>t</a:t>
            </a:r>
            <a:r>
              <a:rPr lang="en-US" dirty="0" smtClean="0">
                <a:latin typeface="Optima" charset="0"/>
                <a:ea typeface="Optima" charset="0"/>
                <a:cs typeface="Optima" charset="0"/>
              </a:rPr>
              <a:t>elephones</a:t>
            </a:r>
          </a:p>
          <a:p>
            <a:r>
              <a:rPr lang="en-US" dirty="0" smtClean="0">
                <a:latin typeface="Optima" charset="0"/>
                <a:ea typeface="Optima" charset="0"/>
                <a:cs typeface="Optima" charset="0"/>
              </a:rPr>
              <a:t>Hand bills/flyers/posters</a:t>
            </a:r>
          </a:p>
          <a:p>
            <a:r>
              <a:rPr lang="en-US" dirty="0" smtClean="0">
                <a:latin typeface="Optima" charset="0"/>
                <a:ea typeface="Optima" charset="0"/>
                <a:cs typeface="Optima" charset="0"/>
              </a:rPr>
              <a:t>Telegrams</a:t>
            </a:r>
          </a:p>
        </p:txBody>
      </p:sp>
    </p:spTree>
    <p:extLst>
      <p:ext uri="{BB962C8B-B14F-4D97-AF65-F5344CB8AC3E}">
        <p14:creationId xmlns:p14="http://schemas.microsoft.com/office/powerpoint/2010/main" val="14739246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1">
                    <a:lumMod val="75000"/>
                  </a:schemeClr>
                </a:solidFill>
                <a:latin typeface="Optima" charset="0"/>
                <a:ea typeface="Optima" charset="0"/>
                <a:cs typeface="Optima" charset="0"/>
              </a:rPr>
              <a:t>How many of those methods still work well?</a:t>
            </a:r>
            <a:endParaRPr lang="en-US" sz="3600" b="1" dirty="0">
              <a:solidFill>
                <a:schemeClr val="accent1">
                  <a:lumMod val="75000"/>
                </a:schemeClr>
              </a:solidFill>
              <a:latin typeface="Optima" charset="0"/>
              <a:ea typeface="Optima" charset="0"/>
              <a:cs typeface="Optima" charset="0"/>
            </a:endParaRPr>
          </a:p>
        </p:txBody>
      </p:sp>
      <p:sp>
        <p:nvSpPr>
          <p:cNvPr id="3" name="Content Placeholder 2"/>
          <p:cNvSpPr>
            <a:spLocks noGrp="1"/>
          </p:cNvSpPr>
          <p:nvPr>
            <p:ph idx="1"/>
          </p:nvPr>
        </p:nvSpPr>
        <p:spPr>
          <a:solidFill>
            <a:schemeClr val="accent4">
              <a:lumMod val="20000"/>
              <a:lumOff val="80000"/>
            </a:schemeClr>
          </a:solidFill>
        </p:spPr>
        <p:txBody>
          <a:bodyPr>
            <a:normAutofit/>
          </a:bodyPr>
          <a:lstStyle/>
          <a:p>
            <a:r>
              <a:rPr lang="en-US" dirty="0" smtClean="0">
                <a:latin typeface="Optima" charset="0"/>
                <a:ea typeface="Optima" charset="0"/>
                <a:cs typeface="Optima" charset="0"/>
              </a:rPr>
              <a:t>Person to person conversation: Always good                                                                                                                                        				BUT </a:t>
            </a:r>
            <a:r>
              <a:rPr lang="is-IS" dirty="0" smtClean="0">
                <a:latin typeface="Optima" charset="0"/>
                <a:ea typeface="Optima" charset="0"/>
                <a:cs typeface="Optima" charset="0"/>
              </a:rPr>
              <a:t>…</a:t>
            </a:r>
            <a:endParaRPr lang="en-US" dirty="0" smtClean="0">
              <a:latin typeface="Optima" charset="0"/>
              <a:ea typeface="Optima" charset="0"/>
              <a:cs typeface="Optima" charset="0"/>
            </a:endParaRPr>
          </a:p>
          <a:p>
            <a:r>
              <a:rPr lang="en-US" dirty="0" smtClean="0">
                <a:latin typeface="Optima" charset="0"/>
                <a:ea typeface="Optima" charset="0"/>
                <a:cs typeface="Optima" charset="0"/>
              </a:rPr>
              <a:t>Mail: Email is faster, cheaper, more convenient</a:t>
            </a:r>
          </a:p>
          <a:p>
            <a:r>
              <a:rPr lang="en-US" dirty="0" smtClean="0">
                <a:latin typeface="Optima" charset="0"/>
                <a:ea typeface="Optima" charset="0"/>
                <a:cs typeface="Optima" charset="0"/>
              </a:rPr>
              <a:t>Newspapers &amp; Magazines: Circulation precipitously falling</a:t>
            </a:r>
          </a:p>
          <a:p>
            <a:r>
              <a:rPr lang="en-US" dirty="0" smtClean="0">
                <a:latin typeface="Optima" charset="0"/>
                <a:ea typeface="Optima" charset="0"/>
                <a:cs typeface="Optima" charset="0"/>
              </a:rPr>
              <a:t>Radio &amp; TV: Streaming video, fragmented audiences are threats</a:t>
            </a:r>
          </a:p>
          <a:p>
            <a:r>
              <a:rPr lang="en-US" dirty="0" smtClean="0">
                <a:latin typeface="Optima" charset="0"/>
                <a:ea typeface="Optima" charset="0"/>
                <a:cs typeface="Optima" charset="0"/>
              </a:rPr>
              <a:t>Land Line Phones: Supplanted by cellphones with no LD fees</a:t>
            </a:r>
          </a:p>
          <a:p>
            <a:r>
              <a:rPr lang="en-US" dirty="0" smtClean="0">
                <a:latin typeface="Optima" charset="0"/>
                <a:ea typeface="Optima" charset="0"/>
                <a:cs typeface="Optima" charset="0"/>
              </a:rPr>
              <a:t>Hand bills/flyers/posters: Slow distribution, more costly </a:t>
            </a:r>
          </a:p>
          <a:p>
            <a:r>
              <a:rPr lang="en-US" dirty="0" smtClean="0">
                <a:latin typeface="Optima" charset="0"/>
                <a:ea typeface="Optima" charset="0"/>
                <a:cs typeface="Optima" charset="0"/>
              </a:rPr>
              <a:t>Telegrams: Say what?</a:t>
            </a:r>
          </a:p>
        </p:txBody>
      </p:sp>
    </p:spTree>
    <p:extLst>
      <p:ext uri="{BB962C8B-B14F-4D97-AF65-F5344CB8AC3E}">
        <p14:creationId xmlns:p14="http://schemas.microsoft.com/office/powerpoint/2010/main" val="17516757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Optima" charset="0"/>
                <a:ea typeface="Optima" charset="0"/>
                <a:cs typeface="Optima" charset="0"/>
              </a:rPr>
              <a:t>How have most Americans adapted?</a:t>
            </a:r>
            <a:endParaRPr lang="en-US" b="1" dirty="0">
              <a:solidFill>
                <a:schemeClr val="accent1">
                  <a:lumMod val="75000"/>
                </a:schemeClr>
              </a:solidFill>
              <a:latin typeface="Optima" charset="0"/>
              <a:ea typeface="Optima" charset="0"/>
              <a:cs typeface="Optima" charset="0"/>
            </a:endParaRPr>
          </a:p>
        </p:txBody>
      </p:sp>
      <p:sp>
        <p:nvSpPr>
          <p:cNvPr id="3" name="Content Placeholder 2"/>
          <p:cNvSpPr>
            <a:spLocks noGrp="1"/>
          </p:cNvSpPr>
          <p:nvPr>
            <p:ph idx="1"/>
          </p:nvPr>
        </p:nvSpPr>
        <p:spPr>
          <a:solidFill>
            <a:schemeClr val="accent4">
              <a:lumMod val="20000"/>
              <a:lumOff val="80000"/>
            </a:schemeClr>
          </a:solidFill>
        </p:spPr>
        <p:txBody>
          <a:bodyPr>
            <a:normAutofit fontScale="62500" lnSpcReduction="20000"/>
          </a:bodyPr>
          <a:lstStyle/>
          <a:p>
            <a:pPr marL="0" lvl="0" indent="0">
              <a:lnSpc>
                <a:spcPct val="100000"/>
              </a:lnSpc>
              <a:spcBef>
                <a:spcPts val="0"/>
              </a:spcBef>
              <a:buNone/>
            </a:pPr>
            <a:r>
              <a:rPr lang="en-US" sz="4000" dirty="0" smtClean="0">
                <a:latin typeface="Optima" charset="0"/>
                <a:ea typeface="Optima" charset="0"/>
                <a:cs typeface="Optima" charset="0"/>
              </a:rPr>
              <a:t>Just 10 years ago, only 7% of adult Americans used social networking sites.</a:t>
            </a:r>
          </a:p>
          <a:p>
            <a:pPr marL="0" lvl="0" indent="0">
              <a:lnSpc>
                <a:spcPct val="100000"/>
              </a:lnSpc>
              <a:spcBef>
                <a:spcPts val="0"/>
              </a:spcBef>
              <a:buNone/>
            </a:pPr>
            <a:endParaRPr lang="en-US" sz="4000" dirty="0">
              <a:latin typeface="Optima" charset="0"/>
              <a:ea typeface="Optima" charset="0"/>
              <a:cs typeface="Optima" charset="0"/>
            </a:endParaRPr>
          </a:p>
          <a:p>
            <a:pPr marL="0" lvl="0" indent="0">
              <a:lnSpc>
                <a:spcPct val="100000"/>
              </a:lnSpc>
              <a:spcBef>
                <a:spcPts val="0"/>
              </a:spcBef>
              <a:buNone/>
            </a:pPr>
            <a:r>
              <a:rPr lang="en-US" sz="4000" dirty="0" smtClean="0">
                <a:latin typeface="Optima" charset="0"/>
                <a:ea typeface="Optima" charset="0"/>
                <a:cs typeface="Optima" charset="0"/>
              </a:rPr>
              <a:t>Today, nearly two-thirds of American adults (65%) use them.</a:t>
            </a:r>
          </a:p>
          <a:p>
            <a:pPr marL="0" lvl="0" indent="0">
              <a:lnSpc>
                <a:spcPct val="100000"/>
              </a:lnSpc>
              <a:spcBef>
                <a:spcPts val="0"/>
              </a:spcBef>
              <a:buNone/>
            </a:pPr>
            <a:endParaRPr lang="en-US" sz="4000" dirty="0">
              <a:latin typeface="Optima" charset="0"/>
              <a:ea typeface="Optima" charset="0"/>
              <a:cs typeface="Optima" charset="0"/>
            </a:endParaRPr>
          </a:p>
          <a:p>
            <a:pPr marL="0" lvl="0" indent="0">
              <a:lnSpc>
                <a:spcPct val="100000"/>
              </a:lnSpc>
              <a:spcBef>
                <a:spcPts val="0"/>
              </a:spcBef>
              <a:buNone/>
            </a:pPr>
            <a:r>
              <a:rPr lang="en-US" sz="4000" dirty="0" smtClean="0">
                <a:latin typeface="Optima" charset="0"/>
                <a:ea typeface="Optima" charset="0"/>
                <a:cs typeface="Optima" charset="0"/>
              </a:rPr>
              <a:t>The Pew Research Center, which began systematically tracking social media usage in 2005, reports that research documented in great detail shows the rise of social media has significantly affected such things as:</a:t>
            </a:r>
          </a:p>
          <a:p>
            <a:pPr marL="0" lvl="0" indent="0">
              <a:lnSpc>
                <a:spcPct val="100000"/>
              </a:lnSpc>
              <a:spcBef>
                <a:spcPts val="0"/>
              </a:spcBef>
              <a:buNone/>
            </a:pPr>
            <a:endParaRPr lang="en-US" dirty="0" smtClean="0">
              <a:latin typeface="Optima" charset="0"/>
              <a:ea typeface="Optima" charset="0"/>
              <a:cs typeface="Optima" charset="0"/>
            </a:endParaRPr>
          </a:p>
          <a:p>
            <a:pPr marL="0" lvl="0" indent="0" algn="ctr">
              <a:lnSpc>
                <a:spcPct val="100000"/>
              </a:lnSpc>
              <a:spcBef>
                <a:spcPts val="0"/>
              </a:spcBef>
              <a:buNone/>
            </a:pPr>
            <a:r>
              <a:rPr lang="en-US" dirty="0" smtClean="0">
                <a:latin typeface="Optima" charset="0"/>
                <a:ea typeface="Optima" charset="0"/>
                <a:cs typeface="Optima" charset="0"/>
              </a:rPr>
              <a:t>-- work</a:t>
            </a:r>
          </a:p>
          <a:p>
            <a:pPr marL="0" lvl="0" indent="0" algn="ctr">
              <a:lnSpc>
                <a:spcPct val="100000"/>
              </a:lnSpc>
              <a:spcBef>
                <a:spcPts val="0"/>
              </a:spcBef>
              <a:buNone/>
            </a:pPr>
            <a:r>
              <a:rPr lang="en-US" dirty="0" smtClean="0">
                <a:latin typeface="Optima" charset="0"/>
                <a:ea typeface="Optima" charset="0"/>
                <a:cs typeface="Optima" charset="0"/>
              </a:rPr>
              <a:t>-- civic activities</a:t>
            </a:r>
          </a:p>
          <a:p>
            <a:pPr marL="0" lvl="0" indent="0" algn="ctr">
              <a:lnSpc>
                <a:spcPct val="100000"/>
              </a:lnSpc>
              <a:spcBef>
                <a:spcPts val="0"/>
              </a:spcBef>
              <a:buNone/>
            </a:pPr>
            <a:r>
              <a:rPr lang="en-US" dirty="0" smtClean="0">
                <a:latin typeface="Optima" charset="0"/>
                <a:ea typeface="Optima" charset="0"/>
                <a:cs typeface="Optima" charset="0"/>
              </a:rPr>
              <a:t>-- community news and information</a:t>
            </a:r>
          </a:p>
          <a:p>
            <a:pPr marL="0" lvl="0" indent="0" algn="ctr">
              <a:lnSpc>
                <a:spcPct val="100000"/>
              </a:lnSpc>
              <a:spcBef>
                <a:spcPts val="0"/>
              </a:spcBef>
              <a:buNone/>
            </a:pPr>
            <a:r>
              <a:rPr lang="en-US" dirty="0" smtClean="0">
                <a:latin typeface="Optima" charset="0"/>
                <a:ea typeface="Optima" charset="0"/>
                <a:cs typeface="Optima" charset="0"/>
              </a:rPr>
              <a:t>-- general news consumption</a:t>
            </a:r>
          </a:p>
          <a:p>
            <a:pPr marL="0" lvl="0" indent="0" algn="ctr">
              <a:lnSpc>
                <a:spcPct val="100000"/>
              </a:lnSpc>
              <a:spcBef>
                <a:spcPts val="0"/>
              </a:spcBef>
              <a:buNone/>
            </a:pPr>
            <a:r>
              <a:rPr lang="en-US" dirty="0" smtClean="0">
                <a:latin typeface="Optima" charset="0"/>
                <a:ea typeface="Optima" charset="0"/>
                <a:cs typeface="Optima" charset="0"/>
              </a:rPr>
              <a:t>-- getting and sharing health information</a:t>
            </a:r>
          </a:p>
          <a:p>
            <a:pPr marL="0" lvl="0" indent="0" algn="ctr">
              <a:lnSpc>
                <a:spcPct val="100000"/>
              </a:lnSpc>
              <a:spcBef>
                <a:spcPts val="0"/>
              </a:spcBef>
              <a:buNone/>
            </a:pPr>
            <a:r>
              <a:rPr lang="en-US" dirty="0" smtClean="0">
                <a:latin typeface="Optima" charset="0"/>
                <a:ea typeface="Optima" charset="0"/>
                <a:cs typeface="Optima" charset="0"/>
              </a:rPr>
              <a:t>-- parenting</a:t>
            </a:r>
          </a:p>
          <a:p>
            <a:pPr marL="0" lvl="0" indent="0" algn="ctr">
              <a:lnSpc>
                <a:spcPct val="100000"/>
              </a:lnSpc>
              <a:spcBef>
                <a:spcPts val="0"/>
              </a:spcBef>
              <a:buNone/>
            </a:pPr>
            <a:r>
              <a:rPr lang="en-US" dirty="0" smtClean="0">
                <a:latin typeface="Optima" charset="0"/>
                <a:ea typeface="Optima" charset="0"/>
                <a:cs typeface="Optima" charset="0"/>
              </a:rPr>
              <a:t>-- dating</a:t>
            </a:r>
          </a:p>
          <a:p>
            <a:pPr marL="0" lvl="0" indent="0" algn="ctr">
              <a:lnSpc>
                <a:spcPct val="100000"/>
              </a:lnSpc>
              <a:spcBef>
                <a:spcPts val="0"/>
              </a:spcBef>
              <a:buNone/>
            </a:pPr>
            <a:r>
              <a:rPr lang="en-US" dirty="0" smtClean="0">
                <a:latin typeface="Optima" charset="0"/>
                <a:ea typeface="Optima" charset="0"/>
                <a:cs typeface="Optima" charset="0"/>
              </a:rPr>
              <a:t>-- stress level</a:t>
            </a:r>
            <a:r>
              <a:rPr lang="en-US" dirty="0" smtClean="0"/>
              <a:t>s</a:t>
            </a:r>
            <a:endParaRPr lang="en-US" dirty="0"/>
          </a:p>
        </p:txBody>
      </p:sp>
    </p:spTree>
    <p:extLst>
      <p:ext uri="{BB962C8B-B14F-4D97-AF65-F5344CB8AC3E}">
        <p14:creationId xmlns:p14="http://schemas.microsoft.com/office/powerpoint/2010/main" val="20096830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Optima" charset="0"/>
                <a:ea typeface="Optima" charset="0"/>
                <a:cs typeface="Optima" charset="0"/>
              </a:rPr>
              <a:t>Do People We Want As Rotarians Use It?</a:t>
            </a:r>
            <a:endParaRPr lang="en-US" b="1" dirty="0">
              <a:solidFill>
                <a:schemeClr val="accent1">
                  <a:lumMod val="75000"/>
                </a:schemeClr>
              </a:solidFill>
              <a:latin typeface="Optima" charset="0"/>
              <a:ea typeface="Optima" charset="0"/>
              <a:cs typeface="Optima" charset="0"/>
            </a:endParaRPr>
          </a:p>
        </p:txBody>
      </p:sp>
      <p:sp>
        <p:nvSpPr>
          <p:cNvPr id="3" name="Content Placeholder 2"/>
          <p:cNvSpPr>
            <a:spLocks noGrp="1"/>
          </p:cNvSpPr>
          <p:nvPr>
            <p:ph idx="1"/>
          </p:nvPr>
        </p:nvSpPr>
        <p:spPr>
          <a:solidFill>
            <a:schemeClr val="accent4">
              <a:lumMod val="20000"/>
              <a:lumOff val="80000"/>
            </a:schemeClr>
          </a:solidFill>
        </p:spPr>
        <p:txBody>
          <a:bodyPr>
            <a:normAutofit fontScale="77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First of all, we want an inclusive membership of community-minded people to become, or remain, Rotarians.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Optima" charset="0"/>
              <a:ea typeface="Optima" charset="0"/>
              <a:cs typeface="Optim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That means women and men of good character, all races, ages, ethnicities and religions, a mixture of careers and occupations, etc. PLUS, we need people in the early and middle stages of their careers who network with others, understand group dynamics, people who can maintain the pace of Rotary into the future.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Optima" charset="0"/>
              <a:ea typeface="Optima" charset="0"/>
              <a:cs typeface="Optim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While much of traditional media is skewed to appeal to specific demographic groups, proprietary websites such as ours and social media in general appear to be a much broader way to communicate.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Optima" charset="0"/>
              <a:ea typeface="Optima" charset="0"/>
              <a:cs typeface="Optim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Here’s how that breaks down by key categories.</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Tree>
    <p:extLst>
      <p:ext uri="{BB962C8B-B14F-4D97-AF65-F5344CB8AC3E}">
        <p14:creationId xmlns:p14="http://schemas.microsoft.com/office/powerpoint/2010/main" val="10640999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pPr algn="ctr"/>
            <a:r>
              <a:rPr lang="en-US" b="1" dirty="0" smtClean="0">
                <a:solidFill>
                  <a:schemeClr val="accent1">
                    <a:lumMod val="75000"/>
                  </a:schemeClr>
                </a:solidFill>
                <a:latin typeface="Optima" charset="0"/>
                <a:ea typeface="Optima" charset="0"/>
                <a:cs typeface="Optima" charset="0"/>
              </a:rPr>
              <a:t>Who are the major social media users?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3356" y="1690688"/>
            <a:ext cx="8547652" cy="5014911"/>
          </a:xfrm>
          <a:solidFill>
            <a:schemeClr val="accent4">
              <a:lumMod val="20000"/>
              <a:lumOff val="80000"/>
            </a:schemeClr>
          </a:solidFill>
        </p:spPr>
      </p:pic>
    </p:spTree>
    <p:extLst>
      <p:ext uri="{BB962C8B-B14F-4D97-AF65-F5344CB8AC3E}">
        <p14:creationId xmlns:p14="http://schemas.microsoft.com/office/powerpoint/2010/main" val="20853717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pPr algn="ctr"/>
            <a:r>
              <a:rPr lang="en-US" b="1" dirty="0" smtClean="0">
                <a:solidFill>
                  <a:schemeClr val="accent1">
                    <a:lumMod val="75000"/>
                  </a:schemeClr>
                </a:solidFill>
                <a:latin typeface="Optima" charset="0"/>
                <a:ea typeface="Optima" charset="0"/>
                <a:cs typeface="Optima" charset="0"/>
              </a:rPr>
              <a:t>Social media </a:t>
            </a:r>
            <a:r>
              <a:rPr lang="en-US" b="1" dirty="0" err="1" smtClean="0">
                <a:solidFill>
                  <a:schemeClr val="accent1">
                    <a:lumMod val="75000"/>
                  </a:schemeClr>
                </a:solidFill>
                <a:latin typeface="Optima" charset="0"/>
                <a:ea typeface="Optima" charset="0"/>
                <a:cs typeface="Optima" charset="0"/>
              </a:rPr>
              <a:t>ain’t</a:t>
            </a:r>
            <a:r>
              <a:rPr lang="en-US" b="1" dirty="0" smtClean="0">
                <a:solidFill>
                  <a:schemeClr val="accent1">
                    <a:lumMod val="75000"/>
                  </a:schemeClr>
                </a:solidFill>
                <a:latin typeface="Optima" charset="0"/>
                <a:ea typeface="Optima" charset="0"/>
                <a:cs typeface="Optima" charset="0"/>
              </a:rPr>
              <a:t> just a guy thing</a:t>
            </a:r>
            <a:endParaRPr lang="en-US" b="1" dirty="0">
              <a:solidFill>
                <a:schemeClr val="accent1">
                  <a:lumMod val="75000"/>
                </a:schemeClr>
              </a:solidFill>
              <a:latin typeface="Optima" charset="0"/>
              <a:ea typeface="Optima" charset="0"/>
              <a:cs typeface="Optima"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3025" y="1825625"/>
            <a:ext cx="8468139" cy="4667940"/>
          </a:xfrm>
        </p:spPr>
      </p:pic>
    </p:spTree>
    <p:extLst>
      <p:ext uri="{BB962C8B-B14F-4D97-AF65-F5344CB8AC3E}">
        <p14:creationId xmlns:p14="http://schemas.microsoft.com/office/powerpoint/2010/main" val="17719965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pPr algn="ctr"/>
            <a:r>
              <a:rPr lang="en-US" b="1" dirty="0" smtClean="0">
                <a:solidFill>
                  <a:schemeClr val="accent1">
                    <a:lumMod val="75000"/>
                  </a:schemeClr>
                </a:solidFill>
                <a:latin typeface="Optima" charset="0"/>
                <a:ea typeface="Optima" charset="0"/>
                <a:cs typeface="Optima" charset="0"/>
              </a:rPr>
              <a:t>And, it </a:t>
            </a:r>
            <a:r>
              <a:rPr lang="en-US" b="1" dirty="0" err="1" smtClean="0">
                <a:solidFill>
                  <a:schemeClr val="accent1">
                    <a:lumMod val="75000"/>
                  </a:schemeClr>
                </a:solidFill>
                <a:latin typeface="Optima" charset="0"/>
                <a:ea typeface="Optima" charset="0"/>
                <a:cs typeface="Optima" charset="0"/>
              </a:rPr>
              <a:t>ain’t</a:t>
            </a:r>
            <a:r>
              <a:rPr lang="en-US" b="1" dirty="0" smtClean="0">
                <a:solidFill>
                  <a:schemeClr val="accent1">
                    <a:lumMod val="75000"/>
                  </a:schemeClr>
                </a:solidFill>
                <a:latin typeface="Optima" charset="0"/>
                <a:ea typeface="Optima" charset="0"/>
                <a:cs typeface="Optima" charset="0"/>
              </a:rPr>
              <a:t> just a white thing, either</a:t>
            </a:r>
            <a:endParaRPr lang="en-US" b="1" dirty="0">
              <a:solidFill>
                <a:schemeClr val="accent1">
                  <a:lumMod val="75000"/>
                </a:schemeClr>
              </a:solidFill>
              <a:latin typeface="Optima" charset="0"/>
              <a:ea typeface="Optima" charset="0"/>
              <a:cs typeface="Optima"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0592" y="1825625"/>
            <a:ext cx="8176590" cy="4351338"/>
          </a:xfrm>
        </p:spPr>
      </p:pic>
    </p:spTree>
    <p:extLst>
      <p:ext uri="{BB962C8B-B14F-4D97-AF65-F5344CB8AC3E}">
        <p14:creationId xmlns:p14="http://schemas.microsoft.com/office/powerpoint/2010/main" val="661398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pPr algn="ctr"/>
            <a:r>
              <a:rPr lang="en-US" b="1" dirty="0" smtClean="0">
                <a:solidFill>
                  <a:schemeClr val="accent1">
                    <a:lumMod val="75000"/>
                  </a:schemeClr>
                </a:solidFill>
                <a:latin typeface="Optima" charset="0"/>
                <a:ea typeface="Optima" charset="0"/>
                <a:cs typeface="Optima" charset="0"/>
              </a:rPr>
              <a:t>But, it is an educational thing</a:t>
            </a:r>
            <a:endParaRPr lang="en-US" b="1" dirty="0">
              <a:solidFill>
                <a:schemeClr val="accent1">
                  <a:lumMod val="75000"/>
                </a:schemeClr>
              </a:solidFill>
              <a:latin typeface="Optima" charset="0"/>
              <a:ea typeface="Optima" charset="0"/>
              <a:cs typeface="Optima"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0591" y="1825625"/>
            <a:ext cx="7752521" cy="4351338"/>
          </a:xfrm>
        </p:spPr>
      </p:pic>
    </p:spTree>
    <p:extLst>
      <p:ext uri="{BB962C8B-B14F-4D97-AF65-F5344CB8AC3E}">
        <p14:creationId xmlns:p14="http://schemas.microsoft.com/office/powerpoint/2010/main" val="11042549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pPr algn="ctr"/>
            <a:r>
              <a:rPr lang="en-US" b="1" dirty="0" smtClean="0">
                <a:solidFill>
                  <a:schemeClr val="accent1">
                    <a:lumMod val="75000"/>
                  </a:schemeClr>
                </a:solidFill>
                <a:latin typeface="Optima" charset="0"/>
                <a:ea typeface="Optima" charset="0"/>
                <a:cs typeface="Optima" charset="0"/>
              </a:rPr>
              <a:t>And, to some extent, a financial thing</a:t>
            </a:r>
            <a:endParaRPr lang="en-US" b="1" dirty="0">
              <a:solidFill>
                <a:schemeClr val="accent1">
                  <a:lumMod val="75000"/>
                </a:schemeClr>
              </a:solidFill>
              <a:latin typeface="Optima" charset="0"/>
              <a:ea typeface="Optima" charset="0"/>
              <a:cs typeface="Optima"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1322" y="1825625"/>
            <a:ext cx="8309113" cy="4351338"/>
          </a:xfrm>
        </p:spPr>
      </p:pic>
    </p:spTree>
    <p:extLst>
      <p:ext uri="{BB962C8B-B14F-4D97-AF65-F5344CB8AC3E}">
        <p14:creationId xmlns:p14="http://schemas.microsoft.com/office/powerpoint/2010/main" val="16285779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normAutofit/>
          </a:bodyPr>
          <a:lstStyle/>
          <a:p>
            <a:pPr algn="ctr"/>
            <a:r>
              <a:rPr lang="en-US" sz="3600" b="1" dirty="0" smtClean="0">
                <a:solidFill>
                  <a:schemeClr val="accent1">
                    <a:lumMod val="75000"/>
                  </a:schemeClr>
                </a:solidFill>
                <a:latin typeface="Optima" charset="0"/>
                <a:ea typeface="Optima" charset="0"/>
                <a:cs typeface="Optima" charset="0"/>
              </a:rPr>
              <a:t>SRC offers key social media communication tools</a:t>
            </a:r>
            <a:endParaRPr lang="en-US" sz="3600" b="1" dirty="0">
              <a:solidFill>
                <a:schemeClr val="accent1">
                  <a:lumMod val="75000"/>
                </a:schemeClr>
              </a:solidFill>
              <a:latin typeface="Optima" charset="0"/>
              <a:ea typeface="Optima" charset="0"/>
              <a:cs typeface="Optima"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58689" y="2400607"/>
            <a:ext cx="2634467" cy="246299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00" y="2302280"/>
            <a:ext cx="1935370" cy="256132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0922" y="2420120"/>
            <a:ext cx="6387767" cy="2325640"/>
          </a:xfrm>
          <a:prstGeom prst="rect">
            <a:avLst/>
          </a:prstGeom>
        </p:spPr>
      </p:pic>
      <p:sp>
        <p:nvSpPr>
          <p:cNvPr id="7" name="TextBox 6"/>
          <p:cNvSpPr txBox="1"/>
          <p:nvPr/>
        </p:nvSpPr>
        <p:spPr>
          <a:xfrm>
            <a:off x="519952" y="4571997"/>
            <a:ext cx="11672047" cy="1384995"/>
          </a:xfrm>
          <a:prstGeom prst="rect">
            <a:avLst/>
          </a:prstGeom>
          <a:noFill/>
        </p:spPr>
        <p:txBody>
          <a:bodyPr wrap="square" rtlCol="0">
            <a:spAutoFit/>
          </a:bodyPr>
          <a:lstStyle/>
          <a:p>
            <a:endParaRPr lang="en-US" sz="2800" b="1" dirty="0" smtClean="0">
              <a:latin typeface="Optima" charset="0"/>
              <a:ea typeface="Optima" charset="0"/>
              <a:cs typeface="Optima" charset="0"/>
            </a:endParaRPr>
          </a:p>
          <a:p>
            <a:pPr algn="ctr"/>
            <a:r>
              <a:rPr lang="is-IS" sz="2800" b="1" dirty="0" smtClean="0">
                <a:solidFill>
                  <a:schemeClr val="accent1">
                    <a:lumMod val="75000"/>
                  </a:schemeClr>
                </a:solidFill>
                <a:latin typeface="Optima" charset="0"/>
                <a:ea typeface="Optima" charset="0"/>
                <a:cs typeface="Optima" charset="0"/>
              </a:rPr>
              <a:t>… a</a:t>
            </a:r>
            <a:r>
              <a:rPr lang="en-US" sz="2800" b="1" dirty="0" smtClean="0">
                <a:solidFill>
                  <a:schemeClr val="accent1">
                    <a:lumMod val="75000"/>
                  </a:schemeClr>
                </a:solidFill>
                <a:latin typeface="Optima" charset="0"/>
                <a:ea typeface="Optima" charset="0"/>
                <a:cs typeface="Optima" charset="0"/>
              </a:rPr>
              <a:t>s supplements to email, flyers, traditional media and, of course, </a:t>
            </a:r>
          </a:p>
          <a:p>
            <a:pPr algn="ctr"/>
            <a:r>
              <a:rPr lang="en-US" sz="2800" b="1" dirty="0" smtClean="0">
                <a:solidFill>
                  <a:schemeClr val="accent1">
                    <a:lumMod val="75000"/>
                  </a:schemeClr>
                </a:solidFill>
                <a:latin typeface="Optima" charset="0"/>
                <a:ea typeface="Optima" charset="0"/>
                <a:cs typeface="Optima" charset="0"/>
              </a:rPr>
              <a:t>that old reliable -- person–to-person conversation.</a:t>
            </a:r>
            <a:endParaRPr lang="en-US" sz="2800" b="1" dirty="0">
              <a:solidFill>
                <a:schemeClr val="accent1">
                  <a:lumMod val="75000"/>
                </a:schemeClr>
              </a:solidFill>
              <a:latin typeface="Optima" charset="0"/>
              <a:ea typeface="Optima" charset="0"/>
              <a:cs typeface="Optima" charset="0"/>
            </a:endParaRPr>
          </a:p>
        </p:txBody>
      </p:sp>
    </p:spTree>
    <p:extLst>
      <p:ext uri="{BB962C8B-B14F-4D97-AF65-F5344CB8AC3E}">
        <p14:creationId xmlns:p14="http://schemas.microsoft.com/office/powerpoint/2010/main" val="1788312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a:solidFill>
            <a:schemeClr val="accent4">
              <a:lumMod val="20000"/>
              <a:lumOff val="80000"/>
            </a:schemeClr>
          </a:solidFill>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4400" b="1" dirty="0" smtClean="0">
              <a:solidFill>
                <a:schemeClr val="accent1">
                  <a:lumMod val="75000"/>
                </a:schemeClr>
              </a:solidFill>
              <a:latin typeface="Optima" charset="0"/>
              <a:ea typeface="Optima" charset="0"/>
              <a:cs typeface="Optima"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4400" b="1" dirty="0">
              <a:solidFill>
                <a:schemeClr val="accent1">
                  <a:lumMod val="75000"/>
                </a:schemeClr>
              </a:solidFill>
              <a:latin typeface="Optima" charset="0"/>
              <a:ea typeface="Optima" charset="0"/>
              <a:cs typeface="Optima"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4400" b="1" dirty="0" smtClean="0">
              <a:solidFill>
                <a:schemeClr val="accent1">
                  <a:lumMod val="75000"/>
                </a:schemeClr>
              </a:solidFill>
              <a:latin typeface="Optima" charset="0"/>
              <a:ea typeface="Optima" charset="0"/>
              <a:cs typeface="Optima"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4400" b="1" dirty="0" smtClean="0">
                <a:solidFill>
                  <a:schemeClr val="accent1">
                    <a:lumMod val="75000"/>
                  </a:schemeClr>
                </a:solidFill>
                <a:latin typeface="Optima" charset="0"/>
                <a:ea typeface="Optima" charset="0"/>
                <a:cs typeface="Optima" charset="0"/>
              </a:rPr>
              <a:t>So, let’s take a quick tour of what we have </a:t>
            </a:r>
          </a:p>
          <a:p>
            <a:pPr marL="0" marR="0" lvl="0" indent="0" algn="ctr" defTabSz="914400" eaLnBrk="1" fontAlgn="auto" latinLnBrk="0" hangingPunct="1">
              <a:lnSpc>
                <a:spcPct val="100000"/>
              </a:lnSpc>
              <a:spcBef>
                <a:spcPts val="0"/>
              </a:spcBef>
              <a:spcAft>
                <a:spcPts val="0"/>
              </a:spcAft>
              <a:buClrTx/>
              <a:buSzTx/>
              <a:buFontTx/>
              <a:buNone/>
              <a:tabLst/>
              <a:defRPr/>
            </a:pPr>
            <a:r>
              <a:rPr lang="en-US" sz="4400" b="1" i="1" dirty="0" smtClean="0">
                <a:solidFill>
                  <a:schemeClr val="accent1">
                    <a:lumMod val="75000"/>
                  </a:schemeClr>
                </a:solidFill>
                <a:latin typeface="Optima" charset="0"/>
                <a:ea typeface="Optima" charset="0"/>
                <a:cs typeface="Optima" charset="0"/>
              </a:rPr>
              <a:t>– and how to </a:t>
            </a:r>
            <a:r>
              <a:rPr lang="en-US" sz="4400" b="1" i="1" dirty="0">
                <a:solidFill>
                  <a:schemeClr val="accent1">
                    <a:lumMod val="75000"/>
                  </a:schemeClr>
                </a:solidFill>
                <a:latin typeface="Optima" charset="0"/>
                <a:ea typeface="Optima" charset="0"/>
                <a:cs typeface="Optima" charset="0"/>
              </a:rPr>
              <a:t>u</a:t>
            </a:r>
            <a:r>
              <a:rPr lang="en-US" sz="4400" b="1" i="1" dirty="0" smtClean="0">
                <a:solidFill>
                  <a:schemeClr val="accent1">
                    <a:lumMod val="75000"/>
                  </a:schemeClr>
                </a:solidFill>
                <a:latin typeface="Optima" charset="0"/>
                <a:ea typeface="Optima" charset="0"/>
                <a:cs typeface="Optima" charset="0"/>
              </a:rPr>
              <a:t>se it!</a:t>
            </a:r>
          </a:p>
          <a:p>
            <a:pPr marL="0" marR="0" lvl="0" indent="0" defTabSz="914400" eaLnBrk="1" fontAlgn="auto" latinLnBrk="0" hangingPunct="1">
              <a:lnSpc>
                <a:spcPct val="100000"/>
              </a:lnSpc>
              <a:spcBef>
                <a:spcPts val="0"/>
              </a:spcBef>
              <a:spcAft>
                <a:spcPts val="0"/>
              </a:spcAft>
              <a:buClrTx/>
              <a:buSzTx/>
              <a:buFontTx/>
              <a:buNone/>
              <a:tabLst/>
              <a:defRPr/>
            </a:pPr>
            <a:r>
              <a:rPr lang="en-US" sz="4400" b="1" i="1" dirty="0" smtClean="0">
                <a:solidFill>
                  <a:schemeClr val="accent4">
                    <a:lumMod val="20000"/>
                    <a:lumOff val="80000"/>
                  </a:schemeClr>
                </a:solidFill>
                <a:latin typeface="Optima" charset="0"/>
                <a:ea typeface="Optima" charset="0"/>
                <a:cs typeface="Optima" charset="0"/>
              </a:rPr>
              <a:t>://</a:t>
            </a:r>
            <a:r>
              <a:rPr lang="en-US" sz="4400" b="1" i="1" dirty="0" err="1" smtClean="0">
                <a:solidFill>
                  <a:schemeClr val="accent4">
                    <a:lumMod val="20000"/>
                    <a:lumOff val="80000"/>
                  </a:schemeClr>
                </a:solidFill>
                <a:latin typeface="Optima" charset="0"/>
                <a:ea typeface="Optima" charset="0"/>
                <a:cs typeface="Optima" charset="0"/>
              </a:rPr>
              <a:t>Srcrotary.org</a:t>
            </a:r>
            <a:endParaRPr lang="en-US" dirty="0">
              <a:solidFill>
                <a:schemeClr val="accent4">
                  <a:lumMod val="20000"/>
                  <a:lumOff val="80000"/>
                </a:schemeClr>
              </a:solidFill>
            </a:endParaRPr>
          </a:p>
        </p:txBody>
      </p:sp>
      <p:sp>
        <p:nvSpPr>
          <p:cNvPr id="4" name="Title 3"/>
          <p:cNvSpPr>
            <a:spLocks noGrp="1"/>
          </p:cNvSpPr>
          <p:nvPr>
            <p:ph type="title"/>
          </p:nvPr>
        </p:nvSpPr>
        <p:spPr>
          <a:xfrm>
            <a:off x="838200" y="365125"/>
            <a:ext cx="10515600" cy="190687"/>
          </a:xfrm>
        </p:spPr>
        <p:txBody>
          <a:bodyPr>
            <a:normAutofit fontScale="90000"/>
          </a:bodyPr>
          <a:lstStyle/>
          <a:p>
            <a:r>
              <a:rPr lang="en-US" dirty="0" smtClean="0"/>
              <a:t/>
            </a:r>
            <a:br>
              <a:rPr lang="en-US" dirty="0" smtClean="0"/>
            </a:br>
            <a:endParaRPr lang="en-US" dirty="0"/>
          </a:p>
        </p:txBody>
      </p:sp>
      <p:sp>
        <p:nvSpPr>
          <p:cNvPr id="2" name="TextBox 1"/>
          <p:cNvSpPr txBox="1"/>
          <p:nvPr/>
        </p:nvSpPr>
        <p:spPr>
          <a:xfrm>
            <a:off x="-1637731" y="655092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20268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US" b="1" dirty="0" smtClean="0">
                <a:solidFill>
                  <a:schemeClr val="accent1"/>
                </a:solidFill>
                <a:latin typeface="Optima" charset="0"/>
                <a:ea typeface="Optima" charset="0"/>
                <a:cs typeface="Optima" charset="0"/>
              </a:rPr>
              <a:t>Tour of our website</a:t>
            </a:r>
            <a:endParaRPr lang="en-US" b="1" dirty="0">
              <a:solidFill>
                <a:schemeClr val="accent1"/>
              </a:solidFill>
              <a:latin typeface="Optima" charset="0"/>
              <a:ea typeface="Optima" charset="0"/>
              <a:cs typeface="Optima" charset="0"/>
            </a:endParaRP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Rolling blog</a:t>
            </a:r>
            <a:r>
              <a:rPr lang="en-US" dirty="0" smtClean="0">
                <a:latin typeface="Optima" charset="0"/>
                <a:ea typeface="Optima" charset="0"/>
                <a:cs typeface="Optima" charset="0"/>
              </a:rPr>
              <a:t>: News, updates, event photos, messages </a:t>
            </a:r>
            <a:r>
              <a:rPr lang="mr-IN" dirty="0" smtClean="0">
                <a:latin typeface="Optima" charset="0"/>
                <a:ea typeface="Optima" charset="0"/>
                <a:cs typeface="Optima" charset="0"/>
              </a:rPr>
              <a:t>…</a:t>
            </a:r>
            <a:endParaRPr lang="en-US" dirty="0" smtClean="0">
              <a:latin typeface="Optima" charset="0"/>
              <a:ea typeface="Optima" charset="0"/>
              <a:cs typeface="Optim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Inside Information</a:t>
            </a:r>
            <a:r>
              <a:rPr lang="en-US" dirty="0" smtClean="0">
                <a:latin typeface="Optima" charset="0"/>
                <a:ea typeface="Optima" charset="0"/>
                <a:cs typeface="Optima" charset="0"/>
              </a:rPr>
              <a:t>: List of links to the site’s inside pages</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Recommended Links</a:t>
            </a:r>
            <a:r>
              <a:rPr lang="en-US" dirty="0" smtClean="0">
                <a:latin typeface="Optima" charset="0"/>
                <a:ea typeface="Optima" charset="0"/>
                <a:cs typeface="Optima" charset="0"/>
              </a:rPr>
              <a:t>: Connections to various Rotary sites </a:t>
            </a:r>
            <a:endParaRPr lang="en-US" dirty="0">
              <a:latin typeface="Optima" charset="0"/>
              <a:ea typeface="Optima" charset="0"/>
              <a:cs typeface="Optim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Search This Site</a:t>
            </a:r>
            <a:r>
              <a:rPr lang="en-US" dirty="0" smtClean="0">
                <a:latin typeface="Optima" charset="0"/>
                <a:ea typeface="Optima" charset="0"/>
                <a:cs typeface="Optima" charset="0"/>
              </a:rPr>
              <a:t>: Type in what you’re looking for and go there</a:t>
            </a:r>
            <a:endParaRPr lang="en-US" dirty="0">
              <a:latin typeface="Optima" charset="0"/>
              <a:ea typeface="Optima" charset="0"/>
              <a:cs typeface="Optim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Social Media</a:t>
            </a:r>
            <a:r>
              <a:rPr lang="en-US" dirty="0" smtClean="0">
                <a:latin typeface="Optima" charset="0"/>
                <a:ea typeface="Optima" charset="0"/>
                <a:cs typeface="Optima" charset="0"/>
              </a:rPr>
              <a:t>: Links to our Facebook and Twitter pages</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Follow the Blog</a:t>
            </a:r>
            <a:r>
              <a:rPr lang="en-US" dirty="0" smtClean="0">
                <a:latin typeface="Optima" charset="0"/>
                <a:ea typeface="Optima" charset="0"/>
                <a:cs typeface="Optima" charset="0"/>
              </a:rPr>
              <a:t>: Sign up to get automatic notices</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latin typeface="Optima" charset="0"/>
                <a:ea typeface="Optima" charset="0"/>
                <a:cs typeface="Optima" charset="0"/>
              </a:rPr>
              <a:t>• </a:t>
            </a:r>
            <a:r>
              <a:rPr lang="en-US" u="sng" dirty="0" smtClean="0">
                <a:latin typeface="Optima" charset="0"/>
                <a:ea typeface="Optima" charset="0"/>
                <a:cs typeface="Optima" charset="0"/>
              </a:rPr>
              <a:t>Older Posts</a:t>
            </a:r>
            <a:r>
              <a:rPr lang="en-US" dirty="0" smtClean="0">
                <a:latin typeface="Optima" charset="0"/>
                <a:ea typeface="Optima" charset="0"/>
                <a:cs typeface="Optima" charset="0"/>
              </a:rPr>
              <a:t>: Instant link to blog posts prior to </a:t>
            </a:r>
            <a:r>
              <a:rPr lang="en-US" smtClean="0">
                <a:latin typeface="Optima" charset="0"/>
                <a:ea typeface="Optima" charset="0"/>
                <a:cs typeface="Optima" charset="0"/>
              </a:rPr>
              <a:t>May 2016</a:t>
            </a:r>
            <a:endParaRPr lang="en-US" dirty="0">
              <a:latin typeface="Optima" charset="0"/>
              <a:ea typeface="Optima" charset="0"/>
              <a:cs typeface="Optima" charset="0"/>
            </a:endParaRPr>
          </a:p>
        </p:txBody>
      </p:sp>
    </p:spTree>
    <p:extLst>
      <p:ext uri="{BB962C8B-B14F-4D97-AF65-F5344CB8AC3E}">
        <p14:creationId xmlns:p14="http://schemas.microsoft.com/office/powerpoint/2010/main" val="2048726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476</Words>
  <Application>Microsoft Macintosh PowerPoint</Application>
  <PresentationFormat>Widescreen</PresentationFormat>
  <Paragraphs>67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Optima</vt:lpstr>
      <vt:lpstr>Optima ExtraBlack</vt:lpstr>
      <vt:lpstr>Office Theme</vt:lpstr>
      <vt:lpstr>Our website, social media, &amp; you</vt:lpstr>
      <vt:lpstr>How did most of us grow up communicating?</vt:lpstr>
      <vt:lpstr>How many of those methods still work well?</vt:lpstr>
      <vt:lpstr>How have most Americans adapted?</vt:lpstr>
      <vt:lpstr>Do People We Want As Rotarians Use It?</vt:lpstr>
      <vt:lpstr>Who are the major social media users?</vt:lpstr>
      <vt:lpstr>Social media ain’t just a guy thing</vt:lpstr>
      <vt:lpstr>And, it ain’t just a white thing, either</vt:lpstr>
      <vt:lpstr>But, it is an educational thing</vt:lpstr>
      <vt:lpstr>And, to some extent, a financial thing</vt:lpstr>
      <vt:lpstr>SRC offers key social media communication tools</vt:lpstr>
      <vt:lpstr> </vt:lpstr>
      <vt:lpstr>Tour of our website</vt:lpstr>
    </vt:vector>
  </TitlesOfParts>
  <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website, social media, &amp; you</dc:title>
  <dc:creator>williamdowd2000@yahoo.com</dc:creator>
  <cp:lastModifiedBy>William Dowd</cp:lastModifiedBy>
  <cp:revision>46</cp:revision>
  <dcterms:created xsi:type="dcterms:W3CDTF">2016-11-24T17:34:47Z</dcterms:created>
  <dcterms:modified xsi:type="dcterms:W3CDTF">2017-01-14T00:01:22Z</dcterms:modified>
</cp:coreProperties>
</file>