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wdp" ContentType="image/vnd.ms-photo"/>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sldIdLst>
    <p:sldId id="425" r:id="rId2"/>
    <p:sldId id="608" r:id="rId3"/>
    <p:sldId id="268" r:id="rId4"/>
    <p:sldId id="588" r:id="rId5"/>
    <p:sldId id="266" r:id="rId6"/>
    <p:sldId id="273" r:id="rId7"/>
    <p:sldId id="274" r:id="rId8"/>
    <p:sldId id="272" r:id="rId9"/>
    <p:sldId id="634" r:id="rId10"/>
    <p:sldId id="326" r:id="rId11"/>
    <p:sldId id="284" r:id="rId12"/>
    <p:sldId id="259" r:id="rId13"/>
    <p:sldId id="263" r:id="rId14"/>
    <p:sldId id="575" r:id="rId15"/>
    <p:sldId id="257" r:id="rId16"/>
    <p:sldId id="355" r:id="rId17"/>
    <p:sldId id="493" r:id="rId18"/>
    <p:sldId id="277" r:id="rId19"/>
    <p:sldId id="405" r:id="rId20"/>
    <p:sldId id="375" r:id="rId21"/>
    <p:sldId id="613" r:id="rId22"/>
    <p:sldId id="615" r:id="rId23"/>
    <p:sldId id="374" r:id="rId24"/>
    <p:sldId id="577" r:id="rId25"/>
    <p:sldId id="262" r:id="rId26"/>
    <p:sldId id="539" r:id="rId27"/>
    <p:sldId id="540" r:id="rId28"/>
    <p:sldId id="536" r:id="rId29"/>
    <p:sldId id="380" r:id="rId30"/>
    <p:sldId id="381" r:id="rId31"/>
    <p:sldId id="398" r:id="rId32"/>
    <p:sldId id="580" r:id="rId33"/>
    <p:sldId id="590" r:id="rId34"/>
    <p:sldId id="480" r:id="rId35"/>
    <p:sldId id="483" r:id="rId36"/>
    <p:sldId id="484" r:id="rId37"/>
    <p:sldId id="689" r:id="rId38"/>
    <p:sldId id="690" r:id="rId39"/>
    <p:sldId id="691" r:id="rId40"/>
    <p:sldId id="682" r:id="rId41"/>
    <p:sldId id="697" r:id="rId42"/>
    <p:sldId id="681" r:id="rId43"/>
    <p:sldId id="686" r:id="rId44"/>
    <p:sldId id="446" r:id="rId45"/>
    <p:sldId id="447" r:id="rId46"/>
    <p:sldId id="488" r:id="rId47"/>
    <p:sldId id="475" r:id="rId48"/>
    <p:sldId id="489" r:id="rId49"/>
    <p:sldId id="490" r:id="rId50"/>
    <p:sldId id="498" r:id="rId51"/>
    <p:sldId id="455" r:id="rId52"/>
    <p:sldId id="502" r:id="rId53"/>
    <p:sldId id="458" r:id="rId54"/>
    <p:sldId id="460" r:id="rId55"/>
    <p:sldId id="372" r:id="rId56"/>
    <p:sldId id="306" r:id="rId57"/>
    <p:sldId id="571"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12" autoAdjust="0"/>
    <p:restoredTop sz="94671" autoAdjust="0"/>
  </p:normalViewPr>
  <p:slideViewPr>
    <p:cSldViewPr>
      <p:cViewPr varScale="1">
        <p:scale>
          <a:sx n="167" d="100"/>
          <a:sy n="167" d="100"/>
        </p:scale>
        <p:origin x="-240" y="-328"/>
      </p:cViewPr>
      <p:guideLst>
        <p:guide orient="horz" pos="2160"/>
        <p:guide pos="2880"/>
      </p:guideLst>
    </p:cSldViewPr>
  </p:slideViewPr>
  <p:outlineViewPr>
    <p:cViewPr>
      <p:scale>
        <a:sx n="33" d="100"/>
        <a:sy n="33" d="100"/>
      </p:scale>
      <p:origin x="0" y="39108"/>
    </p:cViewPr>
  </p:outlineViewPr>
  <p:notesTextViewPr>
    <p:cViewPr>
      <p:scale>
        <a:sx n="75" d="100"/>
        <a:sy n="75" d="100"/>
      </p:scale>
      <p:origin x="0" y="0"/>
    </p:cViewPr>
  </p:notesTextViewPr>
  <p:sorterViewPr>
    <p:cViewPr>
      <p:scale>
        <a:sx n="100" d="100"/>
        <a:sy n="100" d="100"/>
      </p:scale>
      <p:origin x="0" y="1876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theme" Target="theme/theme1.xml"/><Relationship Id="rId64"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notesMaster" Target="notesMasters/notesMaster1.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102" Type="http://schemas.microsoft.com/office/2015/10/relationships/revisionInfo" Target="revisionInfo.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printerSettings" Target="printerSettings/printerSettings1.bin"/><Relationship Id="rId61" Type="http://schemas.openxmlformats.org/officeDocument/2006/relationships/presProps" Target="presProps.xml"/><Relationship Id="rId62"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C6A634-A7A0-47FB-A45C-1F9B2A739514}" type="datetimeFigureOut">
              <a:rPr lang="en-US" smtClean="0"/>
              <a:t>3/17/18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60025E6-704E-475D-AB3D-19C66F6C2A48}" type="slidenum">
              <a:rPr lang="en-US" smtClean="0"/>
              <a:t>‹#›</a:t>
            </a:fld>
            <a:endParaRPr lang="en-US"/>
          </a:p>
        </p:txBody>
      </p:sp>
    </p:spTree>
    <p:extLst>
      <p:ext uri="{BB962C8B-B14F-4D97-AF65-F5344CB8AC3E}">
        <p14:creationId xmlns:p14="http://schemas.microsoft.com/office/powerpoint/2010/main" val="35057634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Catskills slide # 1</a:t>
            </a:r>
          </a:p>
          <a:p>
            <a:r>
              <a:rPr lang="en-US" dirty="0"/>
              <a:t>Albany Schenectady and Troy lie in a beautiful region</a:t>
            </a:r>
            <a:r>
              <a:rPr lang="en-US" baseline="0" dirty="0"/>
              <a:t> surrounded by five of the most picturesque and diverse mountain districts of the northeastern states. To the north rise the Adirondacks and their nearer foothills about Lake George. To the northeast are the Grafton Hills. To the East lie the </a:t>
            </a:r>
            <a:r>
              <a:rPr lang="en-US" baseline="0" dirty="0" err="1"/>
              <a:t>Berkdshires</a:t>
            </a:r>
            <a:r>
              <a:rPr lang="en-US" baseline="0" dirty="0"/>
              <a:t>. To the south and nearer at hand, the Catskills whose familiar outline may be seen on  clear days from our cities</a:t>
            </a:r>
            <a:endParaRPr lang="en-US" dirty="0"/>
          </a:p>
        </p:txBody>
      </p:sp>
      <p:sp>
        <p:nvSpPr>
          <p:cNvPr id="4" name="Slide Number Placeholder 3"/>
          <p:cNvSpPr>
            <a:spLocks noGrp="1"/>
          </p:cNvSpPr>
          <p:nvPr>
            <p:ph type="sldNum" sz="quarter" idx="10"/>
          </p:nvPr>
        </p:nvSpPr>
        <p:spPr/>
        <p:txBody>
          <a:bodyPr/>
          <a:lstStyle/>
          <a:p>
            <a:fld id="{860025E6-704E-475D-AB3D-19C66F6C2A48}" type="slidenum">
              <a:rPr lang="en-US" smtClean="0"/>
              <a:t>3</a:t>
            </a:fld>
            <a:endParaRPr lang="en-US"/>
          </a:p>
        </p:txBody>
      </p:sp>
    </p:spTree>
    <p:extLst>
      <p:ext uri="{BB962C8B-B14F-4D97-AF65-F5344CB8AC3E}">
        <p14:creationId xmlns:p14="http://schemas.microsoft.com/office/powerpoint/2010/main" val="3843568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Catskills</a:t>
            </a:r>
            <a:r>
              <a:rPr lang="en-US" baseline="0" dirty="0"/>
              <a:t> slide # 2 High Peak dome and Black Head, their summits dark with hemlock forests. Cole was not the only painter who enjoyed these hills as Woodstock and other art colonies still attest. The Catskills are noted too as the haunt or Rip Van Winkle as the home of John Burroughs, as one of the finest parks of the State Forest Preserve and is the site of NYC’s </a:t>
            </a:r>
            <a:r>
              <a:rPr lang="en-US" baseline="0" dirty="0" err="1"/>
              <a:t>Ashoken</a:t>
            </a:r>
            <a:r>
              <a:rPr lang="en-US" baseline="0" dirty="0"/>
              <a:t> reservoir the building of which together with its aqueduct was almost as great an undertaking as the Panama canal itself.</a:t>
            </a:r>
            <a:endParaRPr lang="en-US" dirty="0"/>
          </a:p>
        </p:txBody>
      </p:sp>
      <p:sp>
        <p:nvSpPr>
          <p:cNvPr id="4" name="Slide Number Placeholder 3"/>
          <p:cNvSpPr>
            <a:spLocks noGrp="1"/>
          </p:cNvSpPr>
          <p:nvPr>
            <p:ph type="sldNum" sz="quarter" idx="10"/>
          </p:nvPr>
        </p:nvSpPr>
        <p:spPr/>
        <p:txBody>
          <a:bodyPr/>
          <a:lstStyle/>
          <a:p>
            <a:fld id="{860025E6-704E-475D-AB3D-19C66F6C2A48}" type="slidenum">
              <a:rPr lang="en-US" smtClean="0"/>
              <a:t>4</a:t>
            </a:fld>
            <a:endParaRPr lang="en-US"/>
          </a:p>
        </p:txBody>
      </p:sp>
    </p:spTree>
    <p:extLst>
      <p:ext uri="{BB962C8B-B14F-4D97-AF65-F5344CB8AC3E}">
        <p14:creationId xmlns:p14="http://schemas.microsoft.com/office/powerpoint/2010/main" val="25501808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Helderbergs</a:t>
            </a:r>
            <a:r>
              <a:rPr lang="en-US" dirty="0"/>
              <a:t> slide # 3</a:t>
            </a:r>
          </a:p>
        </p:txBody>
      </p:sp>
      <p:sp>
        <p:nvSpPr>
          <p:cNvPr id="4" name="Slide Number Placeholder 3"/>
          <p:cNvSpPr>
            <a:spLocks noGrp="1"/>
          </p:cNvSpPr>
          <p:nvPr>
            <p:ph type="sldNum" sz="quarter" idx="10"/>
          </p:nvPr>
        </p:nvSpPr>
        <p:spPr/>
        <p:txBody>
          <a:bodyPr/>
          <a:lstStyle/>
          <a:p>
            <a:fld id="{860025E6-704E-475D-AB3D-19C66F6C2A48}" type="slidenum">
              <a:rPr lang="en-US" smtClean="0"/>
              <a:t>5</a:t>
            </a:fld>
            <a:endParaRPr lang="en-US"/>
          </a:p>
        </p:txBody>
      </p:sp>
    </p:spTree>
    <p:extLst>
      <p:ext uri="{BB962C8B-B14F-4D97-AF65-F5344CB8AC3E}">
        <p14:creationId xmlns:p14="http://schemas.microsoft.com/office/powerpoint/2010/main" val="11298853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Helderbergs</a:t>
            </a:r>
            <a:r>
              <a:rPr lang="en-US" dirty="0"/>
              <a:t> slide #4</a:t>
            </a:r>
          </a:p>
        </p:txBody>
      </p:sp>
      <p:sp>
        <p:nvSpPr>
          <p:cNvPr id="4" name="Slide Number Placeholder 3"/>
          <p:cNvSpPr>
            <a:spLocks noGrp="1"/>
          </p:cNvSpPr>
          <p:nvPr>
            <p:ph type="sldNum" sz="quarter" idx="10"/>
          </p:nvPr>
        </p:nvSpPr>
        <p:spPr/>
        <p:txBody>
          <a:bodyPr/>
          <a:lstStyle/>
          <a:p>
            <a:fld id="{860025E6-704E-475D-AB3D-19C66F6C2A48}" type="slidenum">
              <a:rPr lang="en-US" smtClean="0"/>
              <a:t>6</a:t>
            </a:fld>
            <a:endParaRPr lang="en-US"/>
          </a:p>
        </p:txBody>
      </p:sp>
    </p:spTree>
    <p:extLst>
      <p:ext uri="{BB962C8B-B14F-4D97-AF65-F5344CB8AC3E}">
        <p14:creationId xmlns:p14="http://schemas.microsoft.com/office/powerpoint/2010/main" val="13853453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Rensselaerville</a:t>
            </a:r>
            <a:r>
              <a:rPr lang="en-US" dirty="0"/>
              <a:t> falls</a:t>
            </a:r>
            <a:r>
              <a:rPr lang="en-US" baseline="0" dirty="0"/>
              <a:t> slide # 5 Several miles away at </a:t>
            </a:r>
            <a:r>
              <a:rPr lang="en-US" baseline="0" dirty="0" err="1"/>
              <a:t>Renselaerville</a:t>
            </a:r>
            <a:r>
              <a:rPr lang="en-US" baseline="0" dirty="0"/>
              <a:t> a memorial preserve of nearly five hundred acres has recently  been given to the public. It includes this waterfall, a natural stairway formed by the erosion of successive shale deposits. Along such streams are found great beds of maiden hair and many other ferns. The rare walking leaf fern is also occasionally found in the </a:t>
            </a:r>
            <a:r>
              <a:rPr lang="en-US" baseline="0" dirty="0" err="1"/>
              <a:t>Helderbergs</a:t>
            </a:r>
            <a:r>
              <a:rPr lang="en-US" baseline="0" dirty="0"/>
              <a:t>.</a:t>
            </a:r>
            <a:endParaRPr lang="en-US" dirty="0"/>
          </a:p>
        </p:txBody>
      </p:sp>
      <p:sp>
        <p:nvSpPr>
          <p:cNvPr id="4" name="Slide Number Placeholder 3"/>
          <p:cNvSpPr>
            <a:spLocks noGrp="1"/>
          </p:cNvSpPr>
          <p:nvPr>
            <p:ph type="sldNum" sz="quarter" idx="10"/>
          </p:nvPr>
        </p:nvSpPr>
        <p:spPr/>
        <p:txBody>
          <a:bodyPr/>
          <a:lstStyle/>
          <a:p>
            <a:fld id="{860025E6-704E-475D-AB3D-19C66F6C2A48}" type="slidenum">
              <a:rPr lang="en-US" smtClean="0"/>
              <a:t>7</a:t>
            </a:fld>
            <a:endParaRPr lang="en-US"/>
          </a:p>
        </p:txBody>
      </p:sp>
    </p:spTree>
    <p:extLst>
      <p:ext uri="{BB962C8B-B14F-4D97-AF65-F5344CB8AC3E}">
        <p14:creationId xmlns:p14="http://schemas.microsoft.com/office/powerpoint/2010/main" val="15174895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Normanskill</a:t>
            </a:r>
            <a:r>
              <a:rPr lang="en-US" dirty="0"/>
              <a:t> slide # 8 Turning to the left we cross the </a:t>
            </a:r>
            <a:r>
              <a:rPr lang="en-US" dirty="0" err="1"/>
              <a:t>Normanskill</a:t>
            </a:r>
            <a:r>
              <a:rPr lang="en-US" dirty="0"/>
              <a:t>,</a:t>
            </a:r>
            <a:r>
              <a:rPr lang="en-US" baseline="0" dirty="0"/>
              <a:t> de </a:t>
            </a:r>
            <a:r>
              <a:rPr lang="en-US" baseline="0" dirty="0" err="1"/>
              <a:t>Noormans</a:t>
            </a:r>
            <a:r>
              <a:rPr lang="en-US" baseline="0" dirty="0"/>
              <a:t> </a:t>
            </a:r>
            <a:r>
              <a:rPr lang="en-US" baseline="0" dirty="0" err="1"/>
              <a:t>Kil</a:t>
            </a:r>
            <a:r>
              <a:rPr lang="en-US" baseline="0" dirty="0"/>
              <a:t> or </a:t>
            </a:r>
            <a:r>
              <a:rPr lang="en-US" baseline="0" dirty="0" err="1"/>
              <a:t>Northmans</a:t>
            </a:r>
            <a:r>
              <a:rPr lang="en-US" baseline="0" dirty="0"/>
              <a:t> stream as it was called by the early Dutch because of a Norwegians Mill near its mouth and forthwith we are in the realm at once of poetry and of history/For this </a:t>
            </a:r>
            <a:r>
              <a:rPr lang="en-US" baseline="0" dirty="0" err="1"/>
              <a:t>tributry</a:t>
            </a:r>
            <a:r>
              <a:rPr lang="en-US" baseline="0" dirty="0"/>
              <a:t> of </a:t>
            </a:r>
            <a:r>
              <a:rPr lang="en-US" baseline="0" dirty="0" err="1"/>
              <a:t>theHudson</a:t>
            </a:r>
            <a:r>
              <a:rPr lang="en-US" baseline="0" dirty="0"/>
              <a:t> is the reputed Vale of </a:t>
            </a:r>
            <a:r>
              <a:rPr lang="en-US" baseline="0" dirty="0" err="1"/>
              <a:t>Tawasnetha</a:t>
            </a:r>
            <a:r>
              <a:rPr lang="en-US" baseline="0" dirty="0"/>
              <a:t> described in Hiawatha: In the vale of </a:t>
            </a:r>
            <a:r>
              <a:rPr lang="en-US" baseline="0" dirty="0" err="1"/>
              <a:t>Tawasentha</a:t>
            </a:r>
            <a:r>
              <a:rPr lang="en-US" baseline="0" dirty="0"/>
              <a:t>, in the green and silent valley, by the pleasant water courses dwelt the </a:t>
            </a:r>
            <a:r>
              <a:rPr lang="en-US" baseline="0" dirty="0" err="1"/>
              <a:t>singerNawadaha</a:t>
            </a:r>
            <a:r>
              <a:rPr lang="en-US" baseline="0" dirty="0"/>
              <a:t>.</a:t>
            </a:r>
          </a:p>
          <a:p>
            <a:r>
              <a:rPr lang="en-US" baseline="0" dirty="0"/>
              <a:t>Round about the Indian village, spread the meadows and the cornfields and beyond them stood the forest…..</a:t>
            </a:r>
            <a:r>
              <a:rPr lang="en-US" baseline="0" dirty="0" err="1"/>
              <a:t>etc</a:t>
            </a:r>
            <a:endParaRPr lang="en-US" dirty="0"/>
          </a:p>
        </p:txBody>
      </p:sp>
      <p:sp>
        <p:nvSpPr>
          <p:cNvPr id="4" name="Slide Number Placeholder 3"/>
          <p:cNvSpPr>
            <a:spLocks noGrp="1"/>
          </p:cNvSpPr>
          <p:nvPr>
            <p:ph type="sldNum" sz="quarter" idx="10"/>
          </p:nvPr>
        </p:nvSpPr>
        <p:spPr/>
        <p:txBody>
          <a:bodyPr/>
          <a:lstStyle/>
          <a:p>
            <a:fld id="{860025E6-704E-475D-AB3D-19C66F6C2A48}" type="slidenum">
              <a:rPr lang="en-US" smtClean="0"/>
              <a:t>8</a:t>
            </a:fld>
            <a:endParaRPr lang="en-US"/>
          </a:p>
        </p:txBody>
      </p:sp>
    </p:spTree>
    <p:extLst>
      <p:ext uri="{BB962C8B-B14F-4D97-AF65-F5344CB8AC3E}">
        <p14:creationId xmlns:p14="http://schemas.microsoft.com/office/powerpoint/2010/main" val="28776483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Rear </a:t>
            </a:r>
            <a:r>
              <a:rPr lang="en-US" dirty="0" err="1"/>
              <a:t>Flatts</a:t>
            </a:r>
            <a:r>
              <a:rPr lang="en-US" dirty="0"/>
              <a:t> # 15</a:t>
            </a:r>
          </a:p>
        </p:txBody>
      </p:sp>
      <p:sp>
        <p:nvSpPr>
          <p:cNvPr id="4" name="Slide Number Placeholder 3"/>
          <p:cNvSpPr>
            <a:spLocks noGrp="1"/>
          </p:cNvSpPr>
          <p:nvPr>
            <p:ph type="sldNum" sz="quarter" idx="10"/>
          </p:nvPr>
        </p:nvSpPr>
        <p:spPr/>
        <p:txBody>
          <a:bodyPr/>
          <a:lstStyle/>
          <a:p>
            <a:fld id="{860025E6-704E-475D-AB3D-19C66F6C2A48}" type="slidenum">
              <a:rPr lang="en-US" smtClean="0"/>
              <a:t>10</a:t>
            </a:fld>
            <a:endParaRPr lang="en-US"/>
          </a:p>
        </p:txBody>
      </p:sp>
    </p:spTree>
    <p:extLst>
      <p:ext uri="{BB962C8B-B14F-4D97-AF65-F5344CB8AC3E}">
        <p14:creationId xmlns:p14="http://schemas.microsoft.com/office/powerpoint/2010/main" val="3161225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Fort </a:t>
            </a:r>
            <a:r>
              <a:rPr lang="en-US" dirty="0" err="1"/>
              <a:t>Crailo</a:t>
            </a:r>
            <a:r>
              <a:rPr lang="en-US" baseline="0" dirty="0"/>
              <a:t> # 17 These early summer </a:t>
            </a:r>
            <a:r>
              <a:rPr lang="en-US" baseline="0" dirty="0" err="1"/>
              <a:t>mronings</a:t>
            </a:r>
            <a:r>
              <a:rPr lang="en-US" baseline="0" dirty="0"/>
              <a:t> Lord Howe must have</a:t>
            </a:r>
          </a:p>
          <a:p>
            <a:r>
              <a:rPr lang="en-US" baseline="0" dirty="0"/>
              <a:t>? FOGC</a:t>
            </a:r>
            <a:endParaRPr lang="en-US" dirty="0"/>
          </a:p>
        </p:txBody>
      </p:sp>
      <p:sp>
        <p:nvSpPr>
          <p:cNvPr id="4" name="Slide Number Placeholder 3"/>
          <p:cNvSpPr>
            <a:spLocks noGrp="1"/>
          </p:cNvSpPr>
          <p:nvPr>
            <p:ph type="sldNum" sz="quarter" idx="10"/>
          </p:nvPr>
        </p:nvSpPr>
        <p:spPr/>
        <p:txBody>
          <a:bodyPr/>
          <a:lstStyle/>
          <a:p>
            <a:fld id="{860025E6-704E-475D-AB3D-19C66F6C2A48}" type="slidenum">
              <a:rPr lang="en-US" smtClean="0"/>
              <a:t>11</a:t>
            </a:fld>
            <a:endParaRPr lang="en-US"/>
          </a:p>
        </p:txBody>
      </p:sp>
    </p:spTree>
    <p:extLst>
      <p:ext uri="{BB962C8B-B14F-4D97-AF65-F5344CB8AC3E}">
        <p14:creationId xmlns:p14="http://schemas.microsoft.com/office/powerpoint/2010/main" val="32007180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Glen Sanders slide # 19</a:t>
            </a:r>
          </a:p>
        </p:txBody>
      </p:sp>
      <p:sp>
        <p:nvSpPr>
          <p:cNvPr id="4" name="Slide Number Placeholder 3"/>
          <p:cNvSpPr>
            <a:spLocks noGrp="1"/>
          </p:cNvSpPr>
          <p:nvPr>
            <p:ph type="sldNum" sz="quarter" idx="10"/>
          </p:nvPr>
        </p:nvSpPr>
        <p:spPr/>
        <p:txBody>
          <a:bodyPr/>
          <a:lstStyle/>
          <a:p>
            <a:fld id="{860025E6-704E-475D-AB3D-19C66F6C2A48}" type="slidenum">
              <a:rPr lang="en-US" smtClean="0"/>
              <a:t>12</a:t>
            </a:fld>
            <a:endParaRPr lang="en-US"/>
          </a:p>
        </p:txBody>
      </p:sp>
    </p:spTree>
    <p:extLst>
      <p:ext uri="{BB962C8B-B14F-4D97-AF65-F5344CB8AC3E}">
        <p14:creationId xmlns:p14="http://schemas.microsoft.com/office/powerpoint/2010/main" val="8922589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Yates House</a:t>
            </a:r>
            <a:r>
              <a:rPr lang="en-US" baseline="0" dirty="0"/>
              <a:t> slide # 22</a:t>
            </a:r>
            <a:endParaRPr lang="en-US" dirty="0"/>
          </a:p>
        </p:txBody>
      </p:sp>
      <p:sp>
        <p:nvSpPr>
          <p:cNvPr id="4" name="Slide Number Placeholder 3"/>
          <p:cNvSpPr>
            <a:spLocks noGrp="1"/>
          </p:cNvSpPr>
          <p:nvPr>
            <p:ph type="sldNum" sz="quarter" idx="10"/>
          </p:nvPr>
        </p:nvSpPr>
        <p:spPr/>
        <p:txBody>
          <a:bodyPr/>
          <a:lstStyle/>
          <a:p>
            <a:fld id="{860025E6-704E-475D-AB3D-19C66F6C2A48}" type="slidenum">
              <a:rPr lang="en-US" smtClean="0"/>
              <a:t>13</a:t>
            </a:fld>
            <a:endParaRPr lang="en-US"/>
          </a:p>
        </p:txBody>
      </p:sp>
    </p:spTree>
    <p:extLst>
      <p:ext uri="{BB962C8B-B14F-4D97-AF65-F5344CB8AC3E}">
        <p14:creationId xmlns:p14="http://schemas.microsoft.com/office/powerpoint/2010/main" val="9096508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Coeymans#44</a:t>
            </a:r>
            <a:r>
              <a:rPr lang="en-US" baseline="0" dirty="0"/>
              <a:t>  the </a:t>
            </a:r>
            <a:r>
              <a:rPr lang="en-US" baseline="0" dirty="0" err="1"/>
              <a:t>Coeymans</a:t>
            </a:r>
            <a:r>
              <a:rPr lang="en-US" baseline="0" dirty="0"/>
              <a:t> </a:t>
            </a:r>
            <a:r>
              <a:rPr lang="en-US" baseline="0" dirty="0" err="1"/>
              <a:t>Bronk</a:t>
            </a:r>
            <a:r>
              <a:rPr lang="en-US" baseline="0" dirty="0"/>
              <a:t> house </a:t>
            </a:r>
            <a:endParaRPr lang="en-US" dirty="0"/>
          </a:p>
        </p:txBody>
      </p:sp>
      <p:sp>
        <p:nvSpPr>
          <p:cNvPr id="4" name="Slide Number Placeholder 3"/>
          <p:cNvSpPr>
            <a:spLocks noGrp="1"/>
          </p:cNvSpPr>
          <p:nvPr>
            <p:ph type="sldNum" sz="quarter" idx="10"/>
          </p:nvPr>
        </p:nvSpPr>
        <p:spPr/>
        <p:txBody>
          <a:bodyPr/>
          <a:lstStyle/>
          <a:p>
            <a:fld id="{860025E6-704E-475D-AB3D-19C66F6C2A48}" type="slidenum">
              <a:rPr lang="en-US" smtClean="0"/>
              <a:t>14</a:t>
            </a:fld>
            <a:endParaRPr lang="en-US"/>
          </a:p>
        </p:txBody>
      </p:sp>
    </p:spTree>
    <p:extLst>
      <p:ext uri="{BB962C8B-B14F-4D97-AF65-F5344CB8AC3E}">
        <p14:creationId xmlns:p14="http://schemas.microsoft.com/office/powerpoint/2010/main" val="11118695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Schuyler slide # 46</a:t>
            </a:r>
          </a:p>
          <a:p>
            <a:r>
              <a:rPr lang="en-US" dirty="0"/>
              <a:t>Sarah</a:t>
            </a:r>
            <a:r>
              <a:rPr lang="en-US" baseline="0" dirty="0"/>
              <a:t> Slingerlands and Sheila Hart were locked in the car while their </a:t>
            </a:r>
            <a:r>
              <a:rPr lang="en-US" baseline="0"/>
              <a:t>mothers weeded   in </a:t>
            </a:r>
            <a:r>
              <a:rPr lang="en-US" baseline="0" dirty="0"/>
              <a:t>the garden</a:t>
            </a:r>
            <a:endParaRPr lang="en-US" dirty="0"/>
          </a:p>
        </p:txBody>
      </p:sp>
      <p:sp>
        <p:nvSpPr>
          <p:cNvPr id="4" name="Slide Number Placeholder 3"/>
          <p:cNvSpPr>
            <a:spLocks noGrp="1"/>
          </p:cNvSpPr>
          <p:nvPr>
            <p:ph type="sldNum" sz="quarter" idx="10"/>
          </p:nvPr>
        </p:nvSpPr>
        <p:spPr/>
        <p:txBody>
          <a:bodyPr/>
          <a:lstStyle/>
          <a:p>
            <a:fld id="{860025E6-704E-475D-AB3D-19C66F6C2A48}" type="slidenum">
              <a:rPr lang="en-US" smtClean="0"/>
              <a:t>15</a:t>
            </a:fld>
            <a:endParaRPr lang="en-US"/>
          </a:p>
        </p:txBody>
      </p:sp>
    </p:spTree>
    <p:extLst>
      <p:ext uri="{BB962C8B-B14F-4D97-AF65-F5344CB8AC3E}">
        <p14:creationId xmlns:p14="http://schemas.microsoft.com/office/powerpoint/2010/main" val="26975855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50 The Manor House</a:t>
            </a:r>
          </a:p>
        </p:txBody>
      </p:sp>
      <p:sp>
        <p:nvSpPr>
          <p:cNvPr id="4" name="Slide Number Placeholder 3"/>
          <p:cNvSpPr>
            <a:spLocks noGrp="1"/>
          </p:cNvSpPr>
          <p:nvPr>
            <p:ph type="sldNum" sz="quarter" idx="10"/>
          </p:nvPr>
        </p:nvSpPr>
        <p:spPr/>
        <p:txBody>
          <a:bodyPr/>
          <a:lstStyle/>
          <a:p>
            <a:fld id="{860025E6-704E-475D-AB3D-19C66F6C2A48}" type="slidenum">
              <a:rPr lang="en-US" smtClean="0"/>
              <a:t>16</a:t>
            </a:fld>
            <a:endParaRPr lang="en-US"/>
          </a:p>
        </p:txBody>
      </p:sp>
    </p:spTree>
    <p:extLst>
      <p:ext uri="{BB962C8B-B14F-4D97-AF65-F5344CB8AC3E}">
        <p14:creationId xmlns:p14="http://schemas.microsoft.com/office/powerpoint/2010/main" val="8327469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Vlie</a:t>
            </a:r>
            <a:r>
              <a:rPr lang="en-US" dirty="0"/>
              <a:t> House</a:t>
            </a:r>
            <a:r>
              <a:rPr lang="en-US" baseline="0" dirty="0"/>
              <a:t> Slide # 52 On the River Road, perhaps half a mile south of Fort </a:t>
            </a:r>
            <a:r>
              <a:rPr lang="en-US" baseline="0" dirty="0" err="1"/>
              <a:t>Crailo</a:t>
            </a:r>
            <a:r>
              <a:rPr lang="en-US" baseline="0" dirty="0"/>
              <a:t>, </a:t>
            </a:r>
            <a:r>
              <a:rPr lang="en-US" baseline="0" dirty="0" err="1"/>
              <a:t>Vlie</a:t>
            </a:r>
            <a:r>
              <a:rPr lang="en-US" baseline="0" dirty="0"/>
              <a:t> House (House by the Marsh) stood for more than one hundred and fifty years. It was </a:t>
            </a:r>
            <a:r>
              <a:rPr lang="en-US" baseline="0" dirty="0" err="1"/>
              <a:t>bulit</a:t>
            </a:r>
            <a:r>
              <a:rPr lang="en-US" baseline="0" dirty="0"/>
              <a:t> by an English gentleman, </a:t>
            </a:r>
            <a:r>
              <a:rPr lang="en-US" baseline="0" dirty="0" err="1"/>
              <a:t>Henery</a:t>
            </a:r>
            <a:r>
              <a:rPr lang="en-US" baseline="0" dirty="0"/>
              <a:t> </a:t>
            </a:r>
            <a:r>
              <a:rPr lang="en-US" baseline="0" dirty="0" err="1"/>
              <a:t>Cuyler</a:t>
            </a:r>
            <a:r>
              <a:rPr lang="en-US" baseline="0" dirty="0"/>
              <a:t>, on  leased land and later </a:t>
            </a:r>
            <a:r>
              <a:rPr lang="en-US" baseline="0" dirty="0" err="1"/>
              <a:t>revertedto</a:t>
            </a:r>
            <a:r>
              <a:rPr lang="en-US" baseline="0" dirty="0"/>
              <a:t> a </a:t>
            </a:r>
            <a:r>
              <a:rPr lang="en-US" baseline="0" dirty="0" err="1"/>
              <a:t>branc</a:t>
            </a:r>
            <a:r>
              <a:rPr lang="en-US" baseline="0" dirty="0"/>
              <a:t> h of the Van </a:t>
            </a:r>
            <a:r>
              <a:rPr lang="en-US" baseline="0" dirty="0" err="1"/>
              <a:t>Rebnnsseleaer</a:t>
            </a:r>
            <a:r>
              <a:rPr lang="en-US" baseline="0" dirty="0"/>
              <a:t> family. Built of brick in the Georgian style at about the same time as the Schuyler </a:t>
            </a:r>
            <a:r>
              <a:rPr lang="en-US" baseline="0" dirty="0" err="1"/>
              <a:t>mMansion</a:t>
            </a:r>
            <a:r>
              <a:rPr lang="en-US" baseline="0" dirty="0"/>
              <a:t>, </a:t>
            </a:r>
            <a:r>
              <a:rPr lang="en-US" baseline="0" dirty="0" err="1"/>
              <a:t>Vlie</a:t>
            </a:r>
            <a:r>
              <a:rPr lang="en-US" baseline="0" dirty="0"/>
              <a:t> House was equally beautiful in design and </a:t>
            </a:r>
            <a:r>
              <a:rPr lang="en-US" baseline="0" dirty="0" err="1"/>
              <a:t>workmahship</a:t>
            </a:r>
            <a:r>
              <a:rPr lang="en-US" baseline="0" dirty="0"/>
              <a:t>. In 1926 it was demolished to make room for the lumber yards </a:t>
            </a:r>
            <a:r>
              <a:rPr lang="en-US" baseline="0" dirty="0" err="1"/>
              <a:t>fo</a:t>
            </a:r>
            <a:r>
              <a:rPr lang="en-US" baseline="0" dirty="0"/>
              <a:t> the Port of </a:t>
            </a:r>
            <a:r>
              <a:rPr lang="en-US" baseline="0" dirty="0" err="1"/>
              <a:t>Renssleaer</a:t>
            </a:r>
            <a:r>
              <a:rPr lang="en-US" baseline="0" dirty="0"/>
              <a:t> but is still </a:t>
            </a:r>
            <a:endParaRPr lang="en-US" dirty="0"/>
          </a:p>
        </p:txBody>
      </p:sp>
      <p:sp>
        <p:nvSpPr>
          <p:cNvPr id="4" name="Slide Number Placeholder 3"/>
          <p:cNvSpPr>
            <a:spLocks noGrp="1"/>
          </p:cNvSpPr>
          <p:nvPr>
            <p:ph type="sldNum" sz="quarter" idx="10"/>
          </p:nvPr>
        </p:nvSpPr>
        <p:spPr/>
        <p:txBody>
          <a:bodyPr/>
          <a:lstStyle/>
          <a:p>
            <a:fld id="{860025E6-704E-475D-AB3D-19C66F6C2A48}" type="slidenum">
              <a:rPr lang="en-US" smtClean="0"/>
              <a:t>18</a:t>
            </a:fld>
            <a:endParaRPr lang="en-US"/>
          </a:p>
        </p:txBody>
      </p:sp>
    </p:spTree>
    <p:extLst>
      <p:ext uri="{BB962C8B-B14F-4D97-AF65-F5344CB8AC3E}">
        <p14:creationId xmlns:p14="http://schemas.microsoft.com/office/powerpoint/2010/main" val="40986645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Mrs. Rankin</a:t>
            </a:r>
            <a:r>
              <a:rPr lang="en-US" baseline="0" dirty="0"/>
              <a:t> lived in Cherry Hill and was Secretary of FOGC. Kept all the records including the glass slides.</a:t>
            </a:r>
          </a:p>
          <a:p>
            <a:r>
              <a:rPr lang="en-US" baseline="0" dirty="0"/>
              <a:t>Joanne found these at GCA headquarters in a room with a little door.</a:t>
            </a:r>
            <a:endParaRPr lang="en-US" dirty="0"/>
          </a:p>
        </p:txBody>
      </p:sp>
      <p:sp>
        <p:nvSpPr>
          <p:cNvPr id="4" name="Slide Number Placeholder 3"/>
          <p:cNvSpPr>
            <a:spLocks noGrp="1"/>
          </p:cNvSpPr>
          <p:nvPr>
            <p:ph type="sldNum" sz="quarter" idx="10"/>
          </p:nvPr>
        </p:nvSpPr>
        <p:spPr/>
        <p:txBody>
          <a:bodyPr/>
          <a:lstStyle/>
          <a:p>
            <a:fld id="{860025E6-704E-475D-AB3D-19C66F6C2A48}" type="slidenum">
              <a:rPr lang="en-US" smtClean="0"/>
              <a:t>19</a:t>
            </a:fld>
            <a:endParaRPr lang="en-US"/>
          </a:p>
        </p:txBody>
      </p:sp>
    </p:spTree>
    <p:extLst>
      <p:ext uri="{BB962C8B-B14F-4D97-AF65-F5344CB8AC3E}">
        <p14:creationId xmlns:p14="http://schemas.microsoft.com/office/powerpoint/2010/main" val="6669166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Cantonment # 57</a:t>
            </a:r>
          </a:p>
        </p:txBody>
      </p:sp>
      <p:sp>
        <p:nvSpPr>
          <p:cNvPr id="4" name="Slide Number Placeholder 3"/>
          <p:cNvSpPr>
            <a:spLocks noGrp="1"/>
          </p:cNvSpPr>
          <p:nvPr>
            <p:ph type="sldNum" sz="quarter" idx="10"/>
          </p:nvPr>
        </p:nvSpPr>
        <p:spPr/>
        <p:txBody>
          <a:bodyPr/>
          <a:lstStyle/>
          <a:p>
            <a:fld id="{860025E6-704E-475D-AB3D-19C66F6C2A48}" type="slidenum">
              <a:rPr lang="en-US" smtClean="0"/>
              <a:t>20</a:t>
            </a:fld>
            <a:endParaRPr lang="en-US"/>
          </a:p>
        </p:txBody>
      </p:sp>
    </p:spTree>
    <p:extLst>
      <p:ext uri="{BB962C8B-B14F-4D97-AF65-F5344CB8AC3E}">
        <p14:creationId xmlns:p14="http://schemas.microsoft.com/office/powerpoint/2010/main" val="37497952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Mulberry tree # 56</a:t>
            </a:r>
          </a:p>
        </p:txBody>
      </p:sp>
      <p:sp>
        <p:nvSpPr>
          <p:cNvPr id="4" name="Slide Number Placeholder 3"/>
          <p:cNvSpPr>
            <a:spLocks noGrp="1"/>
          </p:cNvSpPr>
          <p:nvPr>
            <p:ph type="sldNum" sz="quarter" idx="10"/>
          </p:nvPr>
        </p:nvSpPr>
        <p:spPr/>
        <p:txBody>
          <a:bodyPr/>
          <a:lstStyle/>
          <a:p>
            <a:fld id="{860025E6-704E-475D-AB3D-19C66F6C2A48}" type="slidenum">
              <a:rPr lang="en-US" smtClean="0"/>
              <a:t>23</a:t>
            </a:fld>
            <a:endParaRPr lang="en-US"/>
          </a:p>
        </p:txBody>
      </p:sp>
    </p:spTree>
    <p:extLst>
      <p:ext uri="{BB962C8B-B14F-4D97-AF65-F5344CB8AC3E}">
        <p14:creationId xmlns:p14="http://schemas.microsoft.com/office/powerpoint/2010/main" val="39326009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Pearl street</a:t>
            </a:r>
            <a:r>
              <a:rPr lang="en-US" baseline="0" dirty="0"/>
              <a:t> # 60</a:t>
            </a:r>
            <a:endParaRPr lang="en-US" dirty="0"/>
          </a:p>
        </p:txBody>
      </p:sp>
      <p:sp>
        <p:nvSpPr>
          <p:cNvPr id="4" name="Slide Number Placeholder 3"/>
          <p:cNvSpPr>
            <a:spLocks noGrp="1"/>
          </p:cNvSpPr>
          <p:nvPr>
            <p:ph type="sldNum" sz="quarter" idx="10"/>
          </p:nvPr>
        </p:nvSpPr>
        <p:spPr/>
        <p:txBody>
          <a:bodyPr/>
          <a:lstStyle/>
          <a:p>
            <a:fld id="{860025E6-704E-475D-AB3D-19C66F6C2A48}" type="slidenum">
              <a:rPr lang="en-US" smtClean="0"/>
              <a:t>24</a:t>
            </a:fld>
            <a:endParaRPr lang="en-US"/>
          </a:p>
        </p:txBody>
      </p:sp>
    </p:spTree>
    <p:extLst>
      <p:ext uri="{BB962C8B-B14F-4D97-AF65-F5344CB8AC3E}">
        <p14:creationId xmlns:p14="http://schemas.microsoft.com/office/powerpoint/2010/main" val="30344619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South College Union slide # 23</a:t>
            </a:r>
          </a:p>
        </p:txBody>
      </p:sp>
      <p:sp>
        <p:nvSpPr>
          <p:cNvPr id="4" name="Slide Number Placeholder 3"/>
          <p:cNvSpPr>
            <a:spLocks noGrp="1"/>
          </p:cNvSpPr>
          <p:nvPr>
            <p:ph type="sldNum" sz="quarter" idx="10"/>
          </p:nvPr>
        </p:nvSpPr>
        <p:spPr/>
        <p:txBody>
          <a:bodyPr/>
          <a:lstStyle/>
          <a:p>
            <a:fld id="{860025E6-704E-475D-AB3D-19C66F6C2A48}" type="slidenum">
              <a:rPr lang="en-US" smtClean="0"/>
              <a:t>25</a:t>
            </a:fld>
            <a:endParaRPr lang="en-US"/>
          </a:p>
        </p:txBody>
      </p:sp>
    </p:spTree>
    <p:extLst>
      <p:ext uri="{BB962C8B-B14F-4D97-AF65-F5344CB8AC3E}">
        <p14:creationId xmlns:p14="http://schemas.microsoft.com/office/powerpoint/2010/main" val="10923801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Albany Academy for Girls # 58</a:t>
            </a:r>
          </a:p>
        </p:txBody>
      </p:sp>
      <p:sp>
        <p:nvSpPr>
          <p:cNvPr id="4" name="Slide Number Placeholder 3"/>
          <p:cNvSpPr>
            <a:spLocks noGrp="1"/>
          </p:cNvSpPr>
          <p:nvPr>
            <p:ph type="sldNum" sz="quarter" idx="10"/>
          </p:nvPr>
        </p:nvSpPr>
        <p:spPr/>
        <p:txBody>
          <a:bodyPr/>
          <a:lstStyle/>
          <a:p>
            <a:fld id="{860025E6-704E-475D-AB3D-19C66F6C2A48}" type="slidenum">
              <a:rPr lang="en-US" smtClean="0"/>
              <a:t>26</a:t>
            </a:fld>
            <a:endParaRPr lang="en-US"/>
          </a:p>
        </p:txBody>
      </p:sp>
    </p:spTree>
    <p:extLst>
      <p:ext uri="{BB962C8B-B14F-4D97-AF65-F5344CB8AC3E}">
        <p14:creationId xmlns:p14="http://schemas.microsoft.com/office/powerpoint/2010/main" val="7801721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Albany Academy # 59</a:t>
            </a:r>
          </a:p>
        </p:txBody>
      </p:sp>
      <p:sp>
        <p:nvSpPr>
          <p:cNvPr id="4" name="Slide Number Placeholder 3"/>
          <p:cNvSpPr>
            <a:spLocks noGrp="1"/>
          </p:cNvSpPr>
          <p:nvPr>
            <p:ph type="sldNum" sz="quarter" idx="10"/>
          </p:nvPr>
        </p:nvSpPr>
        <p:spPr/>
        <p:txBody>
          <a:bodyPr/>
          <a:lstStyle/>
          <a:p>
            <a:fld id="{860025E6-704E-475D-AB3D-19C66F6C2A48}" type="slidenum">
              <a:rPr lang="en-US" smtClean="0"/>
              <a:t>27</a:t>
            </a:fld>
            <a:endParaRPr lang="en-US"/>
          </a:p>
        </p:txBody>
      </p:sp>
    </p:spTree>
    <p:extLst>
      <p:ext uri="{BB962C8B-B14F-4D97-AF65-F5344CB8AC3E}">
        <p14:creationId xmlns:p14="http://schemas.microsoft.com/office/powerpoint/2010/main" val="29054087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 street #61 (FOGC glass</a:t>
            </a:r>
            <a:r>
              <a:rPr lang="en-US" baseline="0" dirty="0"/>
              <a:t> slides)</a:t>
            </a:r>
            <a:endParaRPr lang="en-US" dirty="0"/>
          </a:p>
        </p:txBody>
      </p:sp>
      <p:sp>
        <p:nvSpPr>
          <p:cNvPr id="4" name="Slide Number Placeholder 3"/>
          <p:cNvSpPr>
            <a:spLocks noGrp="1"/>
          </p:cNvSpPr>
          <p:nvPr>
            <p:ph type="sldNum" sz="quarter" idx="10"/>
          </p:nvPr>
        </p:nvSpPr>
        <p:spPr/>
        <p:txBody>
          <a:bodyPr/>
          <a:lstStyle/>
          <a:p>
            <a:fld id="{860025E6-704E-475D-AB3D-19C66F6C2A48}" type="slidenum">
              <a:rPr lang="en-US" smtClean="0"/>
              <a:t>29</a:t>
            </a:fld>
            <a:endParaRPr lang="en-US"/>
          </a:p>
        </p:txBody>
      </p:sp>
    </p:spTree>
    <p:extLst>
      <p:ext uri="{BB962C8B-B14F-4D97-AF65-F5344CB8AC3E}">
        <p14:creationId xmlns:p14="http://schemas.microsoft.com/office/powerpoint/2010/main" val="7450676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 street 1938 # 62      FOGC glass slide collection</a:t>
            </a:r>
          </a:p>
        </p:txBody>
      </p:sp>
      <p:sp>
        <p:nvSpPr>
          <p:cNvPr id="4" name="Slide Number Placeholder 3"/>
          <p:cNvSpPr>
            <a:spLocks noGrp="1"/>
          </p:cNvSpPr>
          <p:nvPr>
            <p:ph type="sldNum" sz="quarter" idx="10"/>
          </p:nvPr>
        </p:nvSpPr>
        <p:spPr/>
        <p:txBody>
          <a:bodyPr/>
          <a:lstStyle/>
          <a:p>
            <a:fld id="{860025E6-704E-475D-AB3D-19C66F6C2A48}" type="slidenum">
              <a:rPr lang="en-US" smtClean="0"/>
              <a:t>30</a:t>
            </a:fld>
            <a:endParaRPr lang="en-US"/>
          </a:p>
        </p:txBody>
      </p:sp>
    </p:spTree>
    <p:extLst>
      <p:ext uri="{BB962C8B-B14F-4D97-AF65-F5344CB8AC3E}">
        <p14:creationId xmlns:p14="http://schemas.microsoft.com/office/powerpoint/2010/main" val="13536019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Washington park # 77</a:t>
            </a:r>
            <a:r>
              <a:rPr lang="en-US" baseline="0" dirty="0"/>
              <a:t>  </a:t>
            </a:r>
            <a:r>
              <a:rPr lang="en-US" dirty="0"/>
              <a:t> FOGC glass slide collection</a:t>
            </a:r>
          </a:p>
        </p:txBody>
      </p:sp>
      <p:sp>
        <p:nvSpPr>
          <p:cNvPr id="4" name="Slide Number Placeholder 3"/>
          <p:cNvSpPr>
            <a:spLocks noGrp="1"/>
          </p:cNvSpPr>
          <p:nvPr>
            <p:ph type="sldNum" sz="quarter" idx="10"/>
          </p:nvPr>
        </p:nvSpPr>
        <p:spPr/>
        <p:txBody>
          <a:bodyPr/>
          <a:lstStyle/>
          <a:p>
            <a:fld id="{860025E6-704E-475D-AB3D-19C66F6C2A48}" type="slidenum">
              <a:rPr lang="en-US" smtClean="0"/>
              <a:t>31</a:t>
            </a:fld>
            <a:endParaRPr lang="en-US"/>
          </a:p>
        </p:txBody>
      </p:sp>
    </p:spTree>
    <p:extLst>
      <p:ext uri="{BB962C8B-B14F-4D97-AF65-F5344CB8AC3E}">
        <p14:creationId xmlns:p14="http://schemas.microsoft.com/office/powerpoint/2010/main" val="8132154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28</a:t>
            </a:r>
          </a:p>
        </p:txBody>
      </p:sp>
      <p:sp>
        <p:nvSpPr>
          <p:cNvPr id="4" name="Slide Number Placeholder 3"/>
          <p:cNvSpPr>
            <a:spLocks noGrp="1"/>
          </p:cNvSpPr>
          <p:nvPr>
            <p:ph type="sldNum" sz="quarter" idx="10"/>
          </p:nvPr>
        </p:nvSpPr>
        <p:spPr/>
        <p:txBody>
          <a:bodyPr/>
          <a:lstStyle/>
          <a:p>
            <a:fld id="{860025E6-704E-475D-AB3D-19C66F6C2A48}"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9199533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29</a:t>
            </a:r>
          </a:p>
        </p:txBody>
      </p:sp>
      <p:sp>
        <p:nvSpPr>
          <p:cNvPr id="4" name="Slide Number Placeholder 3"/>
          <p:cNvSpPr>
            <a:spLocks noGrp="1"/>
          </p:cNvSpPr>
          <p:nvPr>
            <p:ph type="sldNum" sz="quarter" idx="10"/>
          </p:nvPr>
        </p:nvSpPr>
        <p:spPr/>
        <p:txBody>
          <a:bodyPr/>
          <a:lstStyle/>
          <a:p>
            <a:fld id="{860025E6-704E-475D-AB3D-19C66F6C2A48}"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20908897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Wife of Judge Warren 10 Westover Road, Troy. House is</a:t>
            </a:r>
            <a:r>
              <a:rPr lang="en-US" baseline="0" dirty="0"/>
              <a:t> still there, gardens are gone</a:t>
            </a:r>
            <a:endParaRPr lang="en-US" dirty="0"/>
          </a:p>
        </p:txBody>
      </p:sp>
      <p:sp>
        <p:nvSpPr>
          <p:cNvPr id="4" name="Slide Number Placeholder 3"/>
          <p:cNvSpPr>
            <a:spLocks noGrp="1"/>
          </p:cNvSpPr>
          <p:nvPr>
            <p:ph type="sldNum" sz="quarter" idx="10"/>
          </p:nvPr>
        </p:nvSpPr>
        <p:spPr/>
        <p:txBody>
          <a:bodyPr/>
          <a:lstStyle/>
          <a:p>
            <a:fld id="{860025E6-704E-475D-AB3D-19C66F6C2A48}" type="slidenum">
              <a:rPr lang="en-US" smtClean="0"/>
              <a:t>45</a:t>
            </a:fld>
            <a:endParaRPr lang="en-US"/>
          </a:p>
        </p:txBody>
      </p:sp>
    </p:spTree>
    <p:extLst>
      <p:ext uri="{BB962C8B-B14F-4D97-AF65-F5344CB8AC3E}">
        <p14:creationId xmlns:p14="http://schemas.microsoft.com/office/powerpoint/2010/main" val="12929713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60025E6-704E-475D-AB3D-19C66F6C2A48}" type="slidenum">
              <a:rPr lang="en-US" smtClean="0"/>
              <a:t>55</a:t>
            </a:fld>
            <a:endParaRPr lang="en-US"/>
          </a:p>
        </p:txBody>
      </p:sp>
    </p:spTree>
    <p:extLst>
      <p:ext uri="{BB962C8B-B14F-4D97-AF65-F5344CB8AC3E}">
        <p14:creationId xmlns:p14="http://schemas.microsoft.com/office/powerpoint/2010/main" val="14444413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Edwin Corning # 58</a:t>
            </a:r>
          </a:p>
        </p:txBody>
      </p:sp>
      <p:sp>
        <p:nvSpPr>
          <p:cNvPr id="4" name="Slide Number Placeholder 3"/>
          <p:cNvSpPr>
            <a:spLocks noGrp="1"/>
          </p:cNvSpPr>
          <p:nvPr>
            <p:ph type="sldNum" sz="quarter" idx="10"/>
          </p:nvPr>
        </p:nvSpPr>
        <p:spPr/>
        <p:txBody>
          <a:bodyPr/>
          <a:lstStyle/>
          <a:p>
            <a:fld id="{860025E6-704E-475D-AB3D-19C66F6C2A48}" type="slidenum">
              <a:rPr lang="en-US" smtClean="0"/>
              <a:t>56</a:t>
            </a:fld>
            <a:endParaRPr lang="en-US"/>
          </a:p>
        </p:txBody>
      </p:sp>
    </p:spTree>
    <p:extLst>
      <p:ext uri="{BB962C8B-B14F-4D97-AF65-F5344CB8AC3E}">
        <p14:creationId xmlns:p14="http://schemas.microsoft.com/office/powerpoint/2010/main" val="23632406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5430530-0320-486A-9DFE-AFE9C4B83074}" type="datetimeFigureOut">
              <a:rPr lang="en-US" smtClean="0"/>
              <a:t>3/17/18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9A3E24-41B1-4FEC-8129-6DCF1E84631D}" type="slidenum">
              <a:rPr lang="en-US" smtClean="0"/>
              <a:t>‹#›</a:t>
            </a:fld>
            <a:endParaRPr lang="en-US"/>
          </a:p>
        </p:txBody>
      </p:sp>
    </p:spTree>
    <p:extLst>
      <p:ext uri="{BB962C8B-B14F-4D97-AF65-F5344CB8AC3E}">
        <p14:creationId xmlns:p14="http://schemas.microsoft.com/office/powerpoint/2010/main" val="3863333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5430530-0320-486A-9DFE-AFE9C4B83074}" type="datetimeFigureOut">
              <a:rPr lang="en-US" smtClean="0"/>
              <a:t>3/17/18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9A3E24-41B1-4FEC-8129-6DCF1E84631D}" type="slidenum">
              <a:rPr lang="en-US" smtClean="0"/>
              <a:t>‹#›</a:t>
            </a:fld>
            <a:endParaRPr lang="en-US"/>
          </a:p>
        </p:txBody>
      </p:sp>
    </p:spTree>
    <p:extLst>
      <p:ext uri="{BB962C8B-B14F-4D97-AF65-F5344CB8AC3E}">
        <p14:creationId xmlns:p14="http://schemas.microsoft.com/office/powerpoint/2010/main" val="14217349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5430530-0320-486A-9DFE-AFE9C4B83074}" type="datetimeFigureOut">
              <a:rPr lang="en-US" smtClean="0"/>
              <a:t>3/17/18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9A3E24-41B1-4FEC-8129-6DCF1E84631D}" type="slidenum">
              <a:rPr lang="en-US" smtClean="0"/>
              <a:t>‹#›</a:t>
            </a:fld>
            <a:endParaRPr lang="en-US"/>
          </a:p>
        </p:txBody>
      </p:sp>
    </p:spTree>
    <p:extLst>
      <p:ext uri="{BB962C8B-B14F-4D97-AF65-F5344CB8AC3E}">
        <p14:creationId xmlns:p14="http://schemas.microsoft.com/office/powerpoint/2010/main" val="2051333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5430530-0320-486A-9DFE-AFE9C4B83074}" type="datetimeFigureOut">
              <a:rPr lang="en-US" smtClean="0"/>
              <a:t>3/17/18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9A3E24-41B1-4FEC-8129-6DCF1E84631D}" type="slidenum">
              <a:rPr lang="en-US" smtClean="0"/>
              <a:t>‹#›</a:t>
            </a:fld>
            <a:endParaRPr lang="en-US"/>
          </a:p>
        </p:txBody>
      </p:sp>
    </p:spTree>
    <p:extLst>
      <p:ext uri="{BB962C8B-B14F-4D97-AF65-F5344CB8AC3E}">
        <p14:creationId xmlns:p14="http://schemas.microsoft.com/office/powerpoint/2010/main" val="7530302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5430530-0320-486A-9DFE-AFE9C4B83074}" type="datetimeFigureOut">
              <a:rPr lang="en-US" smtClean="0"/>
              <a:t>3/17/18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9A3E24-41B1-4FEC-8129-6DCF1E84631D}" type="slidenum">
              <a:rPr lang="en-US" smtClean="0"/>
              <a:t>‹#›</a:t>
            </a:fld>
            <a:endParaRPr lang="en-US"/>
          </a:p>
        </p:txBody>
      </p:sp>
    </p:spTree>
    <p:extLst>
      <p:ext uri="{BB962C8B-B14F-4D97-AF65-F5344CB8AC3E}">
        <p14:creationId xmlns:p14="http://schemas.microsoft.com/office/powerpoint/2010/main" val="20038608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5430530-0320-486A-9DFE-AFE9C4B83074}" type="datetimeFigureOut">
              <a:rPr lang="en-US" smtClean="0"/>
              <a:t>3/17/18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9A3E24-41B1-4FEC-8129-6DCF1E84631D}" type="slidenum">
              <a:rPr lang="en-US" smtClean="0"/>
              <a:t>‹#›</a:t>
            </a:fld>
            <a:endParaRPr lang="en-US"/>
          </a:p>
        </p:txBody>
      </p:sp>
    </p:spTree>
    <p:extLst>
      <p:ext uri="{BB962C8B-B14F-4D97-AF65-F5344CB8AC3E}">
        <p14:creationId xmlns:p14="http://schemas.microsoft.com/office/powerpoint/2010/main" val="143105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430530-0320-486A-9DFE-AFE9C4B83074}" type="datetimeFigureOut">
              <a:rPr lang="en-US" smtClean="0"/>
              <a:t>3/17/18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9A3E24-41B1-4FEC-8129-6DCF1E84631D}" type="slidenum">
              <a:rPr lang="en-US" smtClean="0"/>
              <a:t>‹#›</a:t>
            </a:fld>
            <a:endParaRPr lang="en-US"/>
          </a:p>
        </p:txBody>
      </p:sp>
    </p:spTree>
    <p:extLst>
      <p:ext uri="{BB962C8B-B14F-4D97-AF65-F5344CB8AC3E}">
        <p14:creationId xmlns:p14="http://schemas.microsoft.com/office/powerpoint/2010/main" val="792675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5430530-0320-486A-9DFE-AFE9C4B83074}" type="datetimeFigureOut">
              <a:rPr lang="en-US" smtClean="0"/>
              <a:t>3/17/18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9A3E24-41B1-4FEC-8129-6DCF1E84631D}" type="slidenum">
              <a:rPr lang="en-US" smtClean="0"/>
              <a:t>‹#›</a:t>
            </a:fld>
            <a:endParaRPr lang="en-US"/>
          </a:p>
        </p:txBody>
      </p:sp>
    </p:spTree>
    <p:extLst>
      <p:ext uri="{BB962C8B-B14F-4D97-AF65-F5344CB8AC3E}">
        <p14:creationId xmlns:p14="http://schemas.microsoft.com/office/powerpoint/2010/main" val="42298772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5430530-0320-486A-9DFE-AFE9C4B83074}" type="datetimeFigureOut">
              <a:rPr lang="en-US" smtClean="0"/>
              <a:t>3/17/18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9A3E24-41B1-4FEC-8129-6DCF1E84631D}" type="slidenum">
              <a:rPr lang="en-US" smtClean="0"/>
              <a:t>‹#›</a:t>
            </a:fld>
            <a:endParaRPr lang="en-US"/>
          </a:p>
        </p:txBody>
      </p:sp>
    </p:spTree>
    <p:extLst>
      <p:ext uri="{BB962C8B-B14F-4D97-AF65-F5344CB8AC3E}">
        <p14:creationId xmlns:p14="http://schemas.microsoft.com/office/powerpoint/2010/main" val="54728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5430530-0320-486A-9DFE-AFE9C4B83074}" type="datetimeFigureOut">
              <a:rPr lang="en-US" smtClean="0"/>
              <a:t>3/17/18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9A3E24-41B1-4FEC-8129-6DCF1E84631D}" type="slidenum">
              <a:rPr lang="en-US" smtClean="0"/>
              <a:t>‹#›</a:t>
            </a:fld>
            <a:endParaRPr lang="en-US"/>
          </a:p>
        </p:txBody>
      </p:sp>
    </p:spTree>
    <p:extLst>
      <p:ext uri="{BB962C8B-B14F-4D97-AF65-F5344CB8AC3E}">
        <p14:creationId xmlns:p14="http://schemas.microsoft.com/office/powerpoint/2010/main" val="2896028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5430530-0320-486A-9DFE-AFE9C4B83074}" type="datetimeFigureOut">
              <a:rPr lang="en-US" smtClean="0"/>
              <a:t>3/17/18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9A3E24-41B1-4FEC-8129-6DCF1E84631D}" type="slidenum">
              <a:rPr lang="en-US" smtClean="0"/>
              <a:t>‹#›</a:t>
            </a:fld>
            <a:endParaRPr lang="en-US"/>
          </a:p>
        </p:txBody>
      </p:sp>
    </p:spTree>
    <p:extLst>
      <p:ext uri="{BB962C8B-B14F-4D97-AF65-F5344CB8AC3E}">
        <p14:creationId xmlns:p14="http://schemas.microsoft.com/office/powerpoint/2010/main" val="220950245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430530-0320-486A-9DFE-AFE9C4B83074}" type="datetimeFigureOut">
              <a:rPr lang="en-US" smtClean="0"/>
              <a:t>3/17/18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9A3E24-41B1-4FEC-8129-6DCF1E84631D}" type="slidenum">
              <a:rPr lang="en-US" smtClean="0"/>
              <a:t>‹#›</a:t>
            </a:fld>
            <a:endParaRPr lang="en-US"/>
          </a:p>
        </p:txBody>
      </p:sp>
    </p:spTree>
    <p:extLst>
      <p:ext uri="{BB962C8B-B14F-4D97-AF65-F5344CB8AC3E}">
        <p14:creationId xmlns:p14="http://schemas.microsoft.com/office/powerpoint/2010/main" val="34978696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5.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9.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0.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2.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3.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14.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17.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8.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9.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0.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1.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2.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3.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4.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5.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7.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8.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9.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0.jpeg"/><Relationship Id="rId3" Type="http://schemas.openxmlformats.org/officeDocument/2006/relationships/image" Target="../media/image31.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2.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6.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7.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8.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9.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e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44.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6.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8.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2.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54.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55.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jpeg"/><Relationship Id="rId3"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a:xfrm>
            <a:off x="228600" y="838200"/>
            <a:ext cx="8458200" cy="3981451"/>
          </a:xfrm>
        </p:spPr>
        <p:txBody>
          <a:bodyPr>
            <a:normAutofit fontScale="90000"/>
          </a:bodyPr>
          <a:lstStyle/>
          <a:p>
            <a:r>
              <a:rPr lang="en-US" sz="5300" dirty="0" smtClean="0"/>
              <a:t/>
            </a:r>
            <a:br>
              <a:rPr lang="en-US" sz="5300" dirty="0" smtClean="0"/>
            </a:br>
            <a:r>
              <a:rPr lang="en-US" sz="5300" dirty="0" smtClean="0"/>
              <a:t/>
            </a:r>
            <a:br>
              <a:rPr lang="en-US" sz="5300" dirty="0" smtClean="0"/>
            </a:br>
            <a:r>
              <a:rPr lang="en-US" sz="4000" dirty="0" smtClean="0"/>
              <a:t>A</a:t>
            </a:r>
            <a:r>
              <a:rPr lang="en-US" sz="5300" dirty="0" smtClean="0"/>
              <a:t> </a:t>
            </a:r>
            <a:r>
              <a:rPr lang="en-US" sz="4000" dirty="0" smtClean="0"/>
              <a:t>Retrospective</a:t>
            </a:r>
            <a:r>
              <a:rPr lang="en-US" sz="4000" dirty="0"/>
              <a:t>:  </a:t>
            </a:r>
            <a:r>
              <a:rPr lang="en-US" sz="4000" dirty="0" smtClean="0"/>
              <a:t/>
            </a:r>
            <a:br>
              <a:rPr lang="en-US" sz="4000" dirty="0" smtClean="0"/>
            </a:br>
            <a:r>
              <a:rPr lang="en-US" sz="4000" dirty="0" smtClean="0"/>
              <a:t>Capital </a:t>
            </a:r>
            <a:r>
              <a:rPr lang="en-US" sz="4000" dirty="0"/>
              <a:t>District Landscapes, Houses and Gardens through the eyes of 1936 Residents</a:t>
            </a:r>
            <a:r>
              <a:rPr lang="en-US" sz="4000" dirty="0" smtClean="0"/>
              <a:t/>
            </a:r>
            <a:br>
              <a:rPr lang="en-US" sz="4000" dirty="0" smtClean="0"/>
            </a:br>
            <a:r>
              <a:rPr lang="en-US" sz="4000" dirty="0"/>
              <a:t/>
            </a:r>
            <a:br>
              <a:rPr lang="en-US" sz="4000" dirty="0"/>
            </a:br>
            <a:endParaRPr lang="en-US" sz="5400" dirty="0"/>
          </a:p>
        </p:txBody>
      </p:sp>
    </p:spTree>
    <p:extLst>
      <p:ext uri="{BB962C8B-B14F-4D97-AF65-F5344CB8AC3E}">
        <p14:creationId xmlns:p14="http://schemas.microsoft.com/office/powerpoint/2010/main" val="72307499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Today’s Presentation</a:t>
            </a:r>
          </a:p>
        </p:txBody>
      </p:sp>
      <p:sp>
        <p:nvSpPr>
          <p:cNvPr id="3" name="Content Placeholder 2"/>
          <p:cNvSpPr>
            <a:spLocks noGrp="1"/>
          </p:cNvSpPr>
          <p:nvPr>
            <p:ph idx="1"/>
          </p:nvPr>
        </p:nvSpPr>
        <p:spPr/>
        <p:txBody>
          <a:bodyPr>
            <a:normAutofit/>
          </a:bodyPr>
          <a:lstStyle/>
          <a:p>
            <a:pPr marL="457200" lvl="1" indent="0">
              <a:buNone/>
            </a:pPr>
            <a:r>
              <a:rPr lang="en-US" sz="5400" dirty="0" smtClean="0"/>
              <a:t>• </a:t>
            </a:r>
            <a:r>
              <a:rPr lang="en-US" sz="5400" dirty="0" smtClean="0"/>
              <a:t>Regional </a:t>
            </a:r>
            <a:r>
              <a:rPr lang="en-US" sz="5400" dirty="0"/>
              <a:t>landscapes</a:t>
            </a:r>
          </a:p>
          <a:p>
            <a:pPr marL="457200" lvl="1" indent="0">
              <a:buNone/>
            </a:pPr>
            <a:r>
              <a:rPr lang="en-US" sz="5400" dirty="0" smtClean="0"/>
              <a:t>• Historic </a:t>
            </a:r>
            <a:r>
              <a:rPr lang="en-US" sz="5400" dirty="0"/>
              <a:t>homes </a:t>
            </a:r>
          </a:p>
          <a:p>
            <a:pPr marL="457200" lvl="1" indent="0">
              <a:buNone/>
            </a:pPr>
            <a:r>
              <a:rPr lang="en-US" sz="5400" dirty="0" smtClean="0"/>
              <a:t>• Public </a:t>
            </a:r>
            <a:r>
              <a:rPr lang="en-US" sz="5400" dirty="0"/>
              <a:t>spaces</a:t>
            </a:r>
          </a:p>
          <a:p>
            <a:pPr marL="457200" lvl="1" indent="0">
              <a:buNone/>
            </a:pPr>
            <a:r>
              <a:rPr lang="en-US" sz="5400" dirty="0" smtClean="0"/>
              <a:t>• Private </a:t>
            </a:r>
            <a:r>
              <a:rPr lang="en-US" sz="5400" dirty="0"/>
              <a:t>gardens </a:t>
            </a:r>
          </a:p>
          <a:p>
            <a:endParaRPr lang="en-US" sz="6000" dirty="0"/>
          </a:p>
          <a:p>
            <a:endParaRPr lang="en-US" sz="4400" dirty="0"/>
          </a:p>
        </p:txBody>
      </p:sp>
    </p:spTree>
    <p:extLst>
      <p:ext uri="{BB962C8B-B14F-4D97-AF65-F5344CB8AC3E}">
        <p14:creationId xmlns:p14="http://schemas.microsoft.com/office/powerpoint/2010/main" val="358483258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1564" y="172438"/>
            <a:ext cx="8229600" cy="1683658"/>
          </a:xfrm>
        </p:spPr>
        <p:txBody>
          <a:bodyPr>
            <a:normAutofit fontScale="90000"/>
          </a:bodyPr>
          <a:lstStyle/>
          <a:p>
            <a:r>
              <a:rPr lang="en-US" b="1" dirty="0"/>
              <a:t>Catskill Mountains</a:t>
            </a:r>
            <a:r>
              <a:rPr lang="en-US" dirty="0"/>
              <a:t/>
            </a:r>
            <a:br>
              <a:rPr lang="en-US" dirty="0"/>
            </a:br>
            <a:r>
              <a:rPr lang="en-US" sz="3100" i="1" dirty="0">
                <a:solidFill>
                  <a:srgbClr val="C00000"/>
                </a:solidFill>
              </a:rPr>
              <a:t>“It has </a:t>
            </a:r>
            <a:r>
              <a:rPr lang="en-US" sz="3100" i="1" dirty="0" smtClean="0">
                <a:solidFill>
                  <a:srgbClr val="C00000"/>
                </a:solidFill>
              </a:rPr>
              <a:t>its </a:t>
            </a:r>
            <a:r>
              <a:rPr lang="en-US" sz="3100" i="1" dirty="0">
                <a:solidFill>
                  <a:srgbClr val="C00000"/>
                </a:solidFill>
              </a:rPr>
              <a:t>own peculiar charm, a something not found </a:t>
            </a:r>
            <a:r>
              <a:rPr lang="en-US" sz="3100" i="1" dirty="0" smtClean="0">
                <a:solidFill>
                  <a:srgbClr val="C00000"/>
                </a:solidFill>
              </a:rPr>
              <a:t>elsewhere.”</a:t>
            </a:r>
            <a:r>
              <a:rPr lang="en-US" sz="3100" i="1" dirty="0">
                <a:solidFill>
                  <a:srgbClr val="C00000"/>
                </a:solidFill>
              </a:rPr>
              <a:t/>
            </a:r>
            <a:br>
              <a:rPr lang="en-US" sz="3100" i="1" dirty="0">
                <a:solidFill>
                  <a:srgbClr val="C00000"/>
                </a:solidFill>
              </a:rPr>
            </a:br>
            <a:r>
              <a:rPr lang="en-US" sz="2700" dirty="0"/>
              <a:t>Thomas Cole</a:t>
            </a:r>
          </a:p>
        </p:txBody>
      </p:sp>
      <p:pic>
        <p:nvPicPr>
          <p:cNvPr id="11266" name="Picture 2" descr="C:\Users\sarah\Pictures\2015-01-21 FOGC history presentation\IMG_6425.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4346"/>
          <a:stretch/>
        </p:blipFill>
        <p:spPr bwMode="auto">
          <a:xfrm>
            <a:off x="1456535" y="1975592"/>
            <a:ext cx="5782465" cy="4501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281602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886"/>
            <a:ext cx="8229600" cy="1741714"/>
          </a:xfrm>
        </p:spPr>
        <p:txBody>
          <a:bodyPr>
            <a:noAutofit/>
          </a:bodyPr>
          <a:lstStyle/>
          <a:p>
            <a:r>
              <a:rPr lang="en-US" sz="3600" b="1" dirty="0"/>
              <a:t>Catskill Mountains</a:t>
            </a:r>
            <a:br>
              <a:rPr lang="en-US" sz="3600" b="1" dirty="0"/>
            </a:br>
            <a:r>
              <a:rPr lang="en-US" sz="2400" dirty="0"/>
              <a:t>High Peak, Black Dome </a:t>
            </a:r>
            <a:r>
              <a:rPr lang="en-US" sz="2400" dirty="0" smtClean="0"/>
              <a:t>Mountain,</a:t>
            </a:r>
            <a:r>
              <a:rPr lang="en-US" sz="2400" dirty="0"/>
              <a:t/>
            </a:r>
            <a:br>
              <a:rPr lang="en-US" sz="2400" dirty="0"/>
            </a:br>
            <a:r>
              <a:rPr lang="en-US" sz="2400" dirty="0"/>
              <a:t> Black Head Mountain</a:t>
            </a:r>
            <a:br>
              <a:rPr lang="en-US" sz="2400" dirty="0"/>
            </a:br>
            <a:r>
              <a:rPr lang="en-US" sz="2400" i="1" dirty="0">
                <a:solidFill>
                  <a:srgbClr val="C00000"/>
                </a:solidFill>
              </a:rPr>
              <a:t>“Haunt of Rip Van Winkle</a:t>
            </a:r>
            <a:r>
              <a:rPr lang="en-US" sz="2400" dirty="0">
                <a:solidFill>
                  <a:srgbClr val="C00000"/>
                </a:solidFill>
              </a:rPr>
              <a:t>”</a:t>
            </a:r>
            <a:endParaRPr lang="en-US" sz="2800" dirty="0">
              <a:solidFill>
                <a:srgbClr val="C00000"/>
              </a:solidFill>
            </a:endParaRPr>
          </a:p>
        </p:txBody>
      </p:sp>
      <p:pic>
        <p:nvPicPr>
          <p:cNvPr id="12290" name="Picture 2" descr="C:\Users\sarah\Pictures\2015-01-21 FOGC history presentation\IMG_642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50848" y="2133600"/>
            <a:ext cx="6242304" cy="4038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204078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Helderberg Mountains</a:t>
            </a:r>
            <a:r>
              <a:rPr lang="en-US" dirty="0"/>
              <a:t/>
            </a:r>
            <a:br>
              <a:rPr lang="en-US" dirty="0"/>
            </a:br>
            <a:r>
              <a:rPr lang="en-US" sz="4000" dirty="0"/>
              <a:t>“</a:t>
            </a:r>
            <a:r>
              <a:rPr lang="en-US" sz="4000" dirty="0">
                <a:solidFill>
                  <a:srgbClr val="C00000"/>
                </a:solidFill>
              </a:rPr>
              <a:t>A </a:t>
            </a:r>
            <a:r>
              <a:rPr lang="en-US" sz="4000" dirty="0" smtClean="0">
                <a:solidFill>
                  <a:srgbClr val="C00000"/>
                </a:solidFill>
              </a:rPr>
              <a:t>shoreline </a:t>
            </a:r>
            <a:r>
              <a:rPr lang="en-US" sz="4000" dirty="0">
                <a:solidFill>
                  <a:srgbClr val="C00000"/>
                </a:solidFill>
              </a:rPr>
              <a:t>of a long ago </a:t>
            </a:r>
            <a:r>
              <a:rPr lang="en-US" sz="4000" dirty="0" smtClean="0">
                <a:solidFill>
                  <a:srgbClr val="C00000"/>
                </a:solidFill>
              </a:rPr>
              <a:t>sea.”</a:t>
            </a:r>
            <a:endParaRPr lang="en-US" sz="4000" dirty="0">
              <a:solidFill>
                <a:srgbClr val="C00000"/>
              </a:solidFill>
            </a:endParaRPr>
          </a:p>
        </p:txBody>
      </p:sp>
      <p:pic>
        <p:nvPicPr>
          <p:cNvPr id="13314" name="Picture 2" descr="C:\Users\sarah\Pictures\2015-01-21 FOGC history presentation\IMG_6427.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2587"/>
          <a:stretch/>
        </p:blipFill>
        <p:spPr bwMode="auto">
          <a:xfrm>
            <a:off x="1143000" y="1388912"/>
            <a:ext cx="7162800" cy="4882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738882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792162"/>
          </a:xfrm>
        </p:spPr>
        <p:txBody>
          <a:bodyPr>
            <a:normAutofit fontScale="90000"/>
          </a:bodyPr>
          <a:lstStyle/>
          <a:p>
            <a:r>
              <a:rPr lang="en-US" b="1" dirty="0"/>
              <a:t>Helderberg Mountains </a:t>
            </a:r>
            <a:r>
              <a:rPr lang="en-US" b="1" dirty="0" smtClean="0"/>
              <a:t>&amp; </a:t>
            </a:r>
            <a:r>
              <a:rPr lang="en-US" b="1" dirty="0"/>
              <a:t>Thatcher Park</a:t>
            </a:r>
          </a:p>
        </p:txBody>
      </p:sp>
      <p:sp>
        <p:nvSpPr>
          <p:cNvPr id="5" name="Content Placeholder 4"/>
          <p:cNvSpPr>
            <a:spLocks noGrp="1"/>
          </p:cNvSpPr>
          <p:nvPr>
            <p:ph sz="half" idx="1"/>
          </p:nvPr>
        </p:nvSpPr>
        <p:spPr>
          <a:xfrm rot="10800000" flipV="1">
            <a:off x="304800" y="990600"/>
            <a:ext cx="8610600" cy="838200"/>
          </a:xfrm>
        </p:spPr>
        <p:txBody>
          <a:bodyPr>
            <a:normAutofit fontScale="92500" lnSpcReduction="10000"/>
          </a:bodyPr>
          <a:lstStyle/>
          <a:p>
            <a:pPr algn="ctr"/>
            <a:r>
              <a:rPr lang="en-US" dirty="0">
                <a:solidFill>
                  <a:srgbClr val="C00000"/>
                </a:solidFill>
              </a:rPr>
              <a:t>“Cliffs rise above their wooded slopes, showing hundred feet of sheer vertical </a:t>
            </a:r>
            <a:r>
              <a:rPr lang="en-US" dirty="0" smtClean="0">
                <a:solidFill>
                  <a:srgbClr val="C00000"/>
                </a:solidFill>
              </a:rPr>
              <a:t>palisade.”</a:t>
            </a:r>
            <a:endParaRPr lang="en-US" dirty="0">
              <a:solidFill>
                <a:srgbClr val="C00000"/>
              </a:solidFill>
            </a:endParaRPr>
          </a:p>
          <a:p>
            <a:endParaRPr lang="en-US" dirty="0"/>
          </a:p>
        </p:txBody>
      </p:sp>
      <p:pic>
        <p:nvPicPr>
          <p:cNvPr id="14338" name="Picture 2" descr="C:\Users\sarah\Pictures\2015-01-21 FOGC history presentation\IMG_6428.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1697" r="23734"/>
          <a:stretch/>
        </p:blipFill>
        <p:spPr bwMode="auto">
          <a:xfrm>
            <a:off x="1345913" y="1828800"/>
            <a:ext cx="6732961" cy="49509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923270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12"/>
            <a:ext cx="8534400" cy="1600200"/>
          </a:xfrm>
        </p:spPr>
        <p:txBody>
          <a:bodyPr>
            <a:noAutofit/>
          </a:bodyPr>
          <a:lstStyle/>
          <a:p>
            <a:r>
              <a:rPr lang="en-US" sz="3600" b="1" smtClean="0"/>
              <a:t>Rensselaerville Falls</a:t>
            </a:r>
            <a:br>
              <a:rPr lang="en-US" sz="3600" b="1" smtClean="0"/>
            </a:br>
            <a:r>
              <a:rPr lang="en-US" sz="2000" b="1" smtClean="0"/>
              <a:t>“</a:t>
            </a:r>
            <a:r>
              <a:rPr lang="en-US" sz="2400" b="1" smtClean="0">
                <a:solidFill>
                  <a:srgbClr val="FF0000"/>
                </a:solidFill>
              </a:rPr>
              <a:t>The waterfall  is a natural stairway formed by the erosion of successive shale deposits.” </a:t>
            </a:r>
            <a:r>
              <a:rPr lang="en-US" sz="2400" b="1" smtClean="0"/>
              <a:t/>
            </a:r>
            <a:br>
              <a:rPr lang="en-US" sz="2400" b="1" smtClean="0"/>
            </a:br>
            <a:endParaRPr lang="en-US" sz="2400" b="1" dirty="0">
              <a:solidFill>
                <a:srgbClr val="C00000"/>
              </a:solidFill>
            </a:endParaRPr>
          </a:p>
        </p:txBody>
      </p:sp>
      <p:sp>
        <p:nvSpPr>
          <p:cNvPr id="5" name="Content Placeholder 4"/>
          <p:cNvSpPr>
            <a:spLocks noGrp="1"/>
          </p:cNvSpPr>
          <p:nvPr>
            <p:ph sz="half" idx="1"/>
          </p:nvPr>
        </p:nvSpPr>
        <p:spPr>
          <a:xfrm flipH="1">
            <a:off x="8610600" y="6385244"/>
            <a:ext cx="121918" cy="91756"/>
          </a:xfrm>
        </p:spPr>
        <p:txBody>
          <a:bodyPr>
            <a:normAutofit fontScale="25000" lnSpcReduction="20000"/>
          </a:bodyPr>
          <a:lstStyle/>
          <a:p>
            <a:pPr marL="0" indent="0">
              <a:buNone/>
            </a:pPr>
            <a:endParaRPr lang="en-US" dirty="0">
              <a:solidFill>
                <a:srgbClr val="C00000"/>
              </a:solidFill>
            </a:endParaRPr>
          </a:p>
        </p:txBody>
      </p:sp>
      <p:pic>
        <p:nvPicPr>
          <p:cNvPr id="15362" name="Picture 2" descr="C:\Users\sarah\Pictures\2015-01-21 FOGC history presentation\IMG_6429.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580" r="24459"/>
          <a:stretch/>
        </p:blipFill>
        <p:spPr bwMode="auto">
          <a:xfrm>
            <a:off x="2057400" y="1274788"/>
            <a:ext cx="4648199" cy="52849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966736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b="1" dirty="0" err="1"/>
              <a:t>Normanskill</a:t>
            </a:r>
            <a:r>
              <a:rPr lang="en-US" b="1" dirty="0"/>
              <a:t>, 1936</a:t>
            </a:r>
            <a:r>
              <a:rPr lang="en-US" dirty="0"/>
              <a:t/>
            </a:r>
            <a:br>
              <a:rPr lang="en-US" dirty="0"/>
            </a:br>
            <a:endParaRPr lang="en-US" sz="3600" dirty="0"/>
          </a:p>
        </p:txBody>
      </p:sp>
      <p:pic>
        <p:nvPicPr>
          <p:cNvPr id="16386" name="Picture 2" descr="C:\Users\sarah\Pictures\2015-01-21 FOGC history presentation\IMG_643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7361" y="762000"/>
            <a:ext cx="5517239" cy="571786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572000" y="3228096"/>
            <a:ext cx="4572000" cy="369332"/>
          </a:xfrm>
          <a:prstGeom prst="rect">
            <a:avLst/>
          </a:prstGeom>
        </p:spPr>
        <p:txBody>
          <a:bodyPr>
            <a:spAutoFit/>
          </a:bodyPr>
          <a:lstStyle/>
          <a:p>
            <a:r>
              <a:rPr lang="en-US" dirty="0" smtClean="0">
                <a:solidFill>
                  <a:srgbClr val="C00000"/>
                </a:solidFill>
              </a:rPr>
              <a:t>“</a:t>
            </a:r>
            <a:endParaRPr lang="en-US" sz="3200" dirty="0"/>
          </a:p>
        </p:txBody>
      </p:sp>
      <p:sp>
        <p:nvSpPr>
          <p:cNvPr id="6" name="Rectangle 5"/>
          <p:cNvSpPr/>
          <p:nvPr/>
        </p:nvSpPr>
        <p:spPr>
          <a:xfrm>
            <a:off x="6632575" y="1521332"/>
            <a:ext cx="2286000" cy="3046988"/>
          </a:xfrm>
          <a:prstGeom prst="rect">
            <a:avLst/>
          </a:prstGeom>
        </p:spPr>
        <p:txBody>
          <a:bodyPr>
            <a:spAutoFit/>
          </a:bodyPr>
          <a:lstStyle/>
          <a:p>
            <a:r>
              <a:rPr lang="en-US" sz="3200" dirty="0" smtClean="0">
                <a:solidFill>
                  <a:srgbClr val="C00000"/>
                </a:solidFill>
              </a:rPr>
              <a:t>“Forthwith </a:t>
            </a:r>
            <a:r>
              <a:rPr lang="en-US" sz="3200" dirty="0">
                <a:solidFill>
                  <a:srgbClr val="C00000"/>
                </a:solidFill>
              </a:rPr>
              <a:t>we are in the realm at once of poetry and of </a:t>
            </a:r>
            <a:r>
              <a:rPr lang="en-US" sz="3200" dirty="0" smtClean="0">
                <a:solidFill>
                  <a:srgbClr val="C00000"/>
                </a:solidFill>
              </a:rPr>
              <a:t>history.’’</a:t>
            </a:r>
            <a:endParaRPr lang="en-US" dirty="0"/>
          </a:p>
        </p:txBody>
      </p:sp>
    </p:spTree>
    <p:extLst>
      <p:ext uri="{BB962C8B-B14F-4D97-AF65-F5344CB8AC3E}">
        <p14:creationId xmlns:p14="http://schemas.microsoft.com/office/powerpoint/2010/main" val="84167270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b="1" dirty="0"/>
              <a:t>Historic Homes</a:t>
            </a:r>
            <a:br>
              <a:rPr lang="en-US" b="1" dirty="0"/>
            </a:br>
            <a:r>
              <a:rPr lang="en-US" sz="3600" dirty="0"/>
              <a:t>Needlepoint of Whitehall</a:t>
            </a:r>
          </a:p>
        </p:txBody>
      </p:sp>
      <p:pic>
        <p:nvPicPr>
          <p:cNvPr id="7" name="Picture 2" descr="C:\Users\sarah\Pictures\2015-01-21 FOGC history presentation\IMG_6463.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295400" y="1524000"/>
            <a:ext cx="6477000" cy="44111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750287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990600"/>
          </a:xfrm>
        </p:spPr>
        <p:txBody>
          <a:bodyPr>
            <a:normAutofit fontScale="90000"/>
          </a:bodyPr>
          <a:lstStyle/>
          <a:p>
            <a:r>
              <a:rPr lang="en-US" dirty="0"/>
              <a:t/>
            </a:r>
            <a:br>
              <a:rPr lang="en-US" dirty="0"/>
            </a:br>
            <a:r>
              <a:rPr lang="en-US" sz="4000" b="1" dirty="0"/>
              <a:t>Schuyler House at The </a:t>
            </a:r>
            <a:r>
              <a:rPr lang="en-US" sz="4000" b="1" dirty="0" err="1"/>
              <a:t>Flatts</a:t>
            </a:r>
            <a:r>
              <a:rPr lang="en-US" sz="4000" dirty="0"/>
              <a:t/>
            </a:r>
            <a:br>
              <a:rPr lang="en-US" sz="4000" dirty="0"/>
            </a:br>
            <a:r>
              <a:rPr lang="en-US" sz="2700" dirty="0"/>
              <a:t>Part of the Colony of </a:t>
            </a:r>
            <a:r>
              <a:rPr lang="en-US" sz="2700" dirty="0" err="1"/>
              <a:t>Rensselaerwyck</a:t>
            </a:r>
            <a:r>
              <a:rPr lang="en-US" sz="2700" dirty="0"/>
              <a:t/>
            </a:r>
            <a:br>
              <a:rPr lang="en-US" sz="2700" dirty="0"/>
            </a:br>
            <a:r>
              <a:rPr lang="en-US" sz="4000" dirty="0"/>
              <a:t/>
            </a:r>
            <a:br>
              <a:rPr lang="en-US" sz="4000" dirty="0"/>
            </a:br>
            <a:r>
              <a:rPr lang="en-US" dirty="0"/>
              <a:t>  </a:t>
            </a:r>
          </a:p>
        </p:txBody>
      </p:sp>
      <p:pic>
        <p:nvPicPr>
          <p:cNvPr id="27650" name="Picture 2" descr="C:\Users\sarah\Pictures\2015-01-21 FOGC history presentation\IMG_644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387"/>
          <a:stretch/>
        </p:blipFill>
        <p:spPr bwMode="auto">
          <a:xfrm>
            <a:off x="914400" y="1219200"/>
            <a:ext cx="7035147" cy="487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561828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Fort </a:t>
            </a:r>
            <a:r>
              <a:rPr lang="en-US" b="1" dirty="0" err="1"/>
              <a:t>Crailo</a:t>
            </a:r>
            <a:r>
              <a:rPr lang="en-US" dirty="0"/>
              <a:t> or </a:t>
            </a:r>
            <a:r>
              <a:rPr lang="en-US" sz="4000" b="1" dirty="0"/>
              <a:t>“Crows Woods”</a:t>
            </a:r>
            <a:r>
              <a:rPr lang="en-US" sz="3100" dirty="0"/>
              <a:t/>
            </a:r>
            <a:br>
              <a:rPr lang="en-US" sz="3100" dirty="0"/>
            </a:br>
            <a:r>
              <a:rPr lang="en-US" sz="3100" dirty="0"/>
              <a:t>Built by Van Rensselaer Family in 1660s</a:t>
            </a:r>
            <a:endParaRPr lang="en-US" dirty="0"/>
          </a:p>
        </p:txBody>
      </p:sp>
      <p:pic>
        <p:nvPicPr>
          <p:cNvPr id="28674" name="Picture 2" descr="C:\Users\sarah\Pictures\2015-01-21 FOGC history presentation\IMG_6443.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197" r="8492"/>
          <a:stretch/>
        </p:blipFill>
        <p:spPr bwMode="auto">
          <a:xfrm>
            <a:off x="1676400" y="1483570"/>
            <a:ext cx="5791200" cy="4764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746920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01762"/>
          </a:xfrm>
        </p:spPr>
        <p:txBody>
          <a:bodyPr>
            <a:normAutofit fontScale="90000"/>
          </a:bodyPr>
          <a:lstStyle/>
          <a:p>
            <a:r>
              <a:rPr lang="en-US" sz="4900" b="1" dirty="0"/>
              <a:t>Glen Sanders Mansion</a:t>
            </a:r>
            <a:r>
              <a:rPr lang="en-US" dirty="0"/>
              <a:t/>
            </a:r>
            <a:br>
              <a:rPr lang="en-US" dirty="0"/>
            </a:br>
            <a:r>
              <a:rPr lang="en-US" sz="3100" dirty="0"/>
              <a:t>Described in 1936 as </a:t>
            </a:r>
            <a:r>
              <a:rPr lang="en-US" sz="3100" dirty="0">
                <a:solidFill>
                  <a:srgbClr val="C00000"/>
                </a:solidFill>
              </a:rPr>
              <a:t>“one of the most notable and interesting colonial homes in </a:t>
            </a:r>
            <a:r>
              <a:rPr lang="en-US" sz="3100" dirty="0" smtClean="0">
                <a:solidFill>
                  <a:srgbClr val="C00000"/>
                </a:solidFill>
              </a:rPr>
              <a:t>America.”</a:t>
            </a:r>
            <a:endParaRPr lang="en-US" sz="3100" dirty="0">
              <a:solidFill>
                <a:srgbClr val="C00000"/>
              </a:solidFill>
            </a:endParaRPr>
          </a:p>
        </p:txBody>
      </p:sp>
      <p:pic>
        <p:nvPicPr>
          <p:cNvPr id="3074" name="Picture 2" descr="C:\Users\sarah\Pictures\2015-01-21 FOGC history presentation\IMG_641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50848" y="1905000"/>
            <a:ext cx="6242304"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011377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normAutofit/>
          </a:bodyPr>
          <a:lstStyle/>
          <a:p>
            <a:r>
              <a:rPr lang="en-US" dirty="0"/>
              <a:t>Abraham Yates House</a:t>
            </a:r>
            <a:br>
              <a:rPr lang="en-US" dirty="0"/>
            </a:br>
            <a:r>
              <a:rPr lang="en-US" sz="2000" dirty="0"/>
              <a:t>Union Street, Schenectady</a:t>
            </a:r>
            <a:br>
              <a:rPr lang="en-US" sz="2000" dirty="0"/>
            </a:br>
            <a:r>
              <a:rPr lang="en-US" sz="2000" dirty="0"/>
              <a:t>Built 40 years  after the burning of Schenectady, 1664 </a:t>
            </a:r>
            <a:endParaRPr lang="en-US" dirty="0"/>
          </a:p>
        </p:txBody>
      </p:sp>
      <p:pic>
        <p:nvPicPr>
          <p:cNvPr id="6146" name="Picture 2" descr="C:\Users\sarah\Pictures\2015-01-21 FOGC history presentation\IMG_6420.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5089"/>
          <a:stretch/>
        </p:blipFill>
        <p:spPr bwMode="auto">
          <a:xfrm>
            <a:off x="1219200" y="1437158"/>
            <a:ext cx="6705600" cy="5002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781252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54162"/>
          </a:xfrm>
        </p:spPr>
        <p:txBody>
          <a:bodyPr>
            <a:normAutofit fontScale="90000"/>
          </a:bodyPr>
          <a:lstStyle/>
          <a:p>
            <a:r>
              <a:rPr lang="en-US" dirty="0"/>
              <a:t/>
            </a:r>
            <a:br>
              <a:rPr lang="en-US" dirty="0"/>
            </a:br>
            <a:r>
              <a:rPr lang="en-US" dirty="0" err="1"/>
              <a:t>Coeymans</a:t>
            </a:r>
            <a:r>
              <a:rPr lang="en-US" dirty="0"/>
              <a:t> </a:t>
            </a:r>
            <a:r>
              <a:rPr lang="en-US" dirty="0" err="1"/>
              <a:t>Bronk</a:t>
            </a:r>
            <a:r>
              <a:rPr lang="en-US" dirty="0"/>
              <a:t> House</a:t>
            </a:r>
            <a:br>
              <a:rPr lang="en-US" dirty="0"/>
            </a:br>
            <a:r>
              <a:rPr lang="en-US" sz="3100" dirty="0">
                <a:solidFill>
                  <a:srgbClr val="C00000"/>
                </a:solidFill>
              </a:rPr>
              <a:t>“</a:t>
            </a:r>
            <a:r>
              <a:rPr lang="en-US" sz="2200" i="1" dirty="0">
                <a:solidFill>
                  <a:srgbClr val="C00000"/>
                </a:solidFill>
              </a:rPr>
              <a:t>Distinguished by a double Dutch door and its stoop with a vine covered </a:t>
            </a:r>
            <a:r>
              <a:rPr lang="en-US" sz="2200" i="1" dirty="0" smtClean="0">
                <a:solidFill>
                  <a:srgbClr val="C00000"/>
                </a:solidFill>
              </a:rPr>
              <a:t>hood, </a:t>
            </a:r>
            <a:r>
              <a:rPr lang="en-US" sz="2200" i="1" dirty="0">
                <a:solidFill>
                  <a:srgbClr val="C00000"/>
                </a:solidFill>
              </a:rPr>
              <a:t>indications of the hospitality to be found within.”</a:t>
            </a:r>
            <a:br>
              <a:rPr lang="en-US" sz="2200" i="1" dirty="0">
                <a:solidFill>
                  <a:srgbClr val="C00000"/>
                </a:solidFill>
              </a:rPr>
            </a:br>
            <a:r>
              <a:rPr lang="en-US" sz="2000" dirty="0"/>
              <a:t>1992 added to the National Register of Homes</a:t>
            </a:r>
            <a:r>
              <a:rPr lang="en-US" dirty="0"/>
              <a:t/>
            </a:r>
            <a:br>
              <a:rPr lang="en-US" dirty="0"/>
            </a:br>
            <a:endParaRPr lang="en-US" dirty="0"/>
          </a:p>
        </p:txBody>
      </p:sp>
      <p:pic>
        <p:nvPicPr>
          <p:cNvPr id="44034" name="Picture 2" descr="C:\Users\sarah\Pictures\2015-01-21 FOGC history presentation\IMG_646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903" r="4346"/>
          <a:stretch/>
        </p:blipFill>
        <p:spPr bwMode="auto">
          <a:xfrm>
            <a:off x="1481328" y="2042160"/>
            <a:ext cx="5971032" cy="4587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7784118"/>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81722"/>
          </a:xfrm>
        </p:spPr>
        <p:txBody>
          <a:bodyPr>
            <a:normAutofit fontScale="90000"/>
          </a:bodyPr>
          <a:lstStyle/>
          <a:p>
            <a:r>
              <a:rPr lang="en-US" b="1" dirty="0"/>
              <a:t>Schuyler Mansion</a:t>
            </a:r>
            <a:r>
              <a:rPr lang="en-US" dirty="0"/>
              <a:t/>
            </a:r>
            <a:br>
              <a:rPr lang="en-US" dirty="0"/>
            </a:br>
            <a:endParaRPr lang="en-US" sz="3100" dirty="0"/>
          </a:p>
        </p:txBody>
      </p:sp>
      <p:pic>
        <p:nvPicPr>
          <p:cNvPr id="1026" name="Picture 2" descr="C:\Users\sarah\Pictures\2015-01-21 FOGC history presentation\IMG_641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50848" y="1356360"/>
            <a:ext cx="6242304" cy="414528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sarah\Pictures\2015-01-21 FOGC history presentation\IMG_641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50848" y="1981200"/>
            <a:ext cx="6242304" cy="441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2452373"/>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295400"/>
          </a:xfrm>
        </p:spPr>
        <p:txBody>
          <a:bodyPr>
            <a:normAutofit fontScale="90000"/>
          </a:bodyPr>
          <a:lstStyle/>
          <a:p>
            <a:r>
              <a:rPr lang="en-US" b="1" dirty="0"/>
              <a:t>Van Rensselaer Manor House</a:t>
            </a:r>
            <a:r>
              <a:rPr lang="en-US" dirty="0"/>
              <a:t/>
            </a:r>
            <a:br>
              <a:rPr lang="en-US" dirty="0"/>
            </a:br>
            <a:r>
              <a:rPr lang="en-US" sz="3600" dirty="0"/>
              <a:t> </a:t>
            </a:r>
            <a:r>
              <a:rPr lang="en-US" sz="3100" dirty="0"/>
              <a:t>Built by Patroon Stephen Van Rensselaer</a:t>
            </a:r>
            <a:r>
              <a:rPr lang="en-US" sz="3600" dirty="0"/>
              <a:t/>
            </a:r>
            <a:br>
              <a:rPr lang="en-US" sz="3600" dirty="0"/>
            </a:br>
            <a:endParaRPr lang="en-US" sz="3600" dirty="0"/>
          </a:p>
        </p:txBody>
      </p:sp>
      <p:pic>
        <p:nvPicPr>
          <p:cNvPr id="21506" name="Picture 2"/>
          <p:cNvPicPr>
            <a:picLocks noGrp="1" noChangeAspect="1" noChangeArrowheads="1"/>
          </p:cNvPicPr>
          <p:nvPr>
            <p:ph sz="half" idx="1"/>
          </p:nvPr>
        </p:nvPicPr>
        <p:blipFill rotWithShape="1">
          <a:blip r:embed="rId3" cstate="print">
            <a:extLst>
              <a:ext uri="{28A0092B-C50C-407E-A947-70E740481C1C}">
                <a14:useLocalDpi xmlns:a14="http://schemas.microsoft.com/office/drawing/2010/main" val="0"/>
              </a:ext>
            </a:extLst>
          </a:blip>
          <a:srcRect l="11678" r="10339"/>
          <a:stretch/>
        </p:blipFill>
        <p:spPr bwMode="auto">
          <a:xfrm>
            <a:off x="1524000" y="1143000"/>
            <a:ext cx="6019799" cy="52696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4324750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676400"/>
          </a:xfrm>
        </p:spPr>
        <p:txBody>
          <a:bodyPr>
            <a:normAutofit fontScale="90000"/>
          </a:bodyPr>
          <a:lstStyle/>
          <a:p>
            <a:r>
              <a:rPr lang="en-US" b="1" dirty="0"/>
              <a:t>Van Rensselaer Manor House Garden</a:t>
            </a:r>
            <a:r>
              <a:rPr lang="en-US" dirty="0"/>
              <a:t/>
            </a:r>
            <a:br>
              <a:rPr lang="en-US" dirty="0"/>
            </a:br>
            <a:r>
              <a:rPr lang="en-US" sz="3100" dirty="0">
                <a:solidFill>
                  <a:srgbClr val="C00000"/>
                </a:solidFill>
              </a:rPr>
              <a:t>“</a:t>
            </a:r>
            <a:r>
              <a:rPr lang="en-US" sz="3100" i="1" dirty="0">
                <a:solidFill>
                  <a:srgbClr val="C00000"/>
                </a:solidFill>
              </a:rPr>
              <a:t>Elaborate </a:t>
            </a:r>
            <a:r>
              <a:rPr lang="en-US" sz="3100" i="1" dirty="0" smtClean="0">
                <a:solidFill>
                  <a:srgbClr val="C00000"/>
                </a:solidFill>
              </a:rPr>
              <a:t>gardens </a:t>
            </a:r>
            <a:r>
              <a:rPr lang="en-US" sz="3100" i="1" dirty="0">
                <a:solidFill>
                  <a:srgbClr val="C00000"/>
                </a:solidFill>
              </a:rPr>
              <a:t>of the last </a:t>
            </a:r>
            <a:r>
              <a:rPr lang="en-US" sz="3100" i="1" dirty="0" err="1" smtClean="0">
                <a:solidFill>
                  <a:srgbClr val="C00000"/>
                </a:solidFill>
              </a:rPr>
              <a:t>Patroon</a:t>
            </a:r>
            <a:r>
              <a:rPr lang="en-US" sz="3100" i="1" dirty="0" smtClean="0">
                <a:solidFill>
                  <a:srgbClr val="C00000"/>
                </a:solidFill>
              </a:rPr>
              <a:t>, </a:t>
            </a:r>
            <a:br>
              <a:rPr lang="en-US" sz="3100" i="1" dirty="0" smtClean="0">
                <a:solidFill>
                  <a:srgbClr val="C00000"/>
                </a:solidFill>
              </a:rPr>
            </a:br>
            <a:r>
              <a:rPr lang="en-US" sz="3100" i="1" dirty="0" smtClean="0">
                <a:solidFill>
                  <a:srgbClr val="C00000"/>
                </a:solidFill>
              </a:rPr>
              <a:t>Stephen </a:t>
            </a:r>
            <a:r>
              <a:rPr lang="en-US" sz="3100" i="1" dirty="0">
                <a:solidFill>
                  <a:srgbClr val="C00000"/>
                </a:solidFill>
              </a:rPr>
              <a:t>Van Rensselaer</a:t>
            </a:r>
            <a:r>
              <a:rPr lang="en-US" dirty="0" smtClean="0">
                <a:solidFill>
                  <a:srgbClr val="C00000"/>
                </a:solidFill>
              </a:rPr>
              <a:t>” </a:t>
            </a:r>
            <a:r>
              <a:rPr lang="en-US" sz="3600" dirty="0"/>
              <a:t>i</a:t>
            </a:r>
            <a:r>
              <a:rPr lang="en-US" sz="3100" dirty="0"/>
              <a:t>ncluded a </a:t>
            </a:r>
            <a:r>
              <a:rPr lang="en-US" sz="3100" dirty="0" smtClean="0"/>
              <a:t>greenhouse.</a:t>
            </a:r>
            <a:endParaRPr lang="en-US" sz="3100" dirty="0"/>
          </a:p>
        </p:txBody>
      </p:sp>
      <p:pic>
        <p:nvPicPr>
          <p:cNvPr id="22530"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l="12336" r="9600"/>
          <a:stretch/>
        </p:blipFill>
        <p:spPr bwMode="auto">
          <a:xfrm>
            <a:off x="1828800" y="1752600"/>
            <a:ext cx="5704955" cy="48509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896559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676400"/>
          </a:xfrm>
        </p:spPr>
        <p:txBody>
          <a:bodyPr>
            <a:normAutofit fontScale="90000"/>
          </a:bodyPr>
          <a:lstStyle/>
          <a:p>
            <a:r>
              <a:rPr lang="en-US" b="1" dirty="0"/>
              <a:t/>
            </a:r>
            <a:br>
              <a:rPr lang="en-US" b="1" dirty="0"/>
            </a:br>
            <a:r>
              <a:rPr lang="en-US" sz="3100" b="1" dirty="0"/>
              <a:t/>
            </a:r>
            <a:br>
              <a:rPr lang="en-US" sz="3100" b="1" dirty="0"/>
            </a:br>
            <a:r>
              <a:rPr lang="en-US" sz="4000" b="1" dirty="0" err="1"/>
              <a:t>Vlie</a:t>
            </a:r>
            <a:r>
              <a:rPr lang="en-US" sz="4000" b="1" dirty="0"/>
              <a:t> </a:t>
            </a:r>
            <a:r>
              <a:rPr lang="en-US" sz="4000" b="1" dirty="0" smtClean="0"/>
              <a:t>House</a:t>
            </a:r>
            <a:r>
              <a:rPr lang="en-US" sz="3100" dirty="0"/>
              <a:t/>
            </a:r>
            <a:br>
              <a:rPr lang="en-US" sz="3100" dirty="0"/>
            </a:br>
            <a:r>
              <a:rPr lang="en-US" sz="3100" dirty="0" smtClean="0">
                <a:solidFill>
                  <a:srgbClr val="C00000"/>
                </a:solidFill>
              </a:rPr>
              <a:t>“</a:t>
            </a:r>
            <a:r>
              <a:rPr lang="en-US" sz="3100" i="1" dirty="0">
                <a:solidFill>
                  <a:srgbClr val="C00000"/>
                </a:solidFill>
              </a:rPr>
              <a:t>P</a:t>
            </a:r>
            <a:r>
              <a:rPr lang="en-US" sz="3100" i="1" dirty="0" smtClean="0">
                <a:solidFill>
                  <a:srgbClr val="C00000"/>
                </a:solidFill>
              </a:rPr>
              <a:t>oppies</a:t>
            </a:r>
            <a:r>
              <a:rPr lang="en-US" sz="3100" i="1" dirty="0">
                <a:solidFill>
                  <a:srgbClr val="C00000"/>
                </a:solidFill>
              </a:rPr>
              <a:t>, verbena and hollyhock grew </a:t>
            </a:r>
            <a:r>
              <a:rPr lang="en-US" sz="3100" i="1" dirty="0" smtClean="0">
                <a:solidFill>
                  <a:srgbClr val="C00000"/>
                </a:solidFill>
              </a:rPr>
              <a:t>haphazardly.”</a:t>
            </a:r>
            <a:r>
              <a:rPr lang="en-US" sz="3100" dirty="0"/>
              <a:t/>
            </a:r>
            <a:br>
              <a:rPr lang="en-US" sz="3100" dirty="0"/>
            </a:br>
            <a:r>
              <a:rPr lang="en-US" dirty="0"/>
              <a:t/>
            </a:r>
            <a:br>
              <a:rPr lang="en-US" dirty="0"/>
            </a:br>
            <a:r>
              <a:rPr lang="en-US" dirty="0" err="1"/>
              <a:t>i</a:t>
            </a:r>
            <a:endParaRPr lang="en-US" dirty="0"/>
          </a:p>
        </p:txBody>
      </p:sp>
      <p:pic>
        <p:nvPicPr>
          <p:cNvPr id="23554" name="Picture 2" descr="C:\Users\sarah\Pictures\2015-01-21 FOGC history presentation\IMG_6438.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87" r="1708"/>
          <a:stretch/>
        </p:blipFill>
        <p:spPr bwMode="auto">
          <a:xfrm>
            <a:off x="1371600" y="1523999"/>
            <a:ext cx="6553200" cy="5035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1411106"/>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371600"/>
          </a:xfrm>
        </p:spPr>
        <p:txBody>
          <a:bodyPr>
            <a:noAutofit/>
          </a:bodyPr>
          <a:lstStyle/>
          <a:p>
            <a:r>
              <a:rPr lang="en-US" sz="3200" b="1" dirty="0"/>
              <a:t>Cherry Hill</a:t>
            </a:r>
            <a:br>
              <a:rPr lang="en-US" sz="3200" b="1" dirty="0"/>
            </a:br>
            <a:r>
              <a:rPr lang="en-US" sz="3200" b="1" dirty="0"/>
              <a:t> </a:t>
            </a:r>
            <a:r>
              <a:rPr lang="en-US" sz="2400" b="1" dirty="0"/>
              <a:t>Built in 1768 by Colonel Philip Van Rensselaer</a:t>
            </a:r>
            <a:r>
              <a:rPr lang="en-US" sz="3200" dirty="0"/>
              <a:t/>
            </a:r>
            <a:br>
              <a:rPr lang="en-US" sz="3200" dirty="0"/>
            </a:br>
            <a:endParaRPr lang="en-US" sz="2400" dirty="0">
              <a:solidFill>
                <a:srgbClr val="C00000"/>
              </a:solidFill>
            </a:endParaRPr>
          </a:p>
        </p:txBody>
      </p:sp>
      <p:sp>
        <p:nvSpPr>
          <p:cNvPr id="5" name="Content Placeholder 4"/>
          <p:cNvSpPr>
            <a:spLocks noGrp="1"/>
          </p:cNvSpPr>
          <p:nvPr>
            <p:ph sz="half" idx="1"/>
          </p:nvPr>
        </p:nvSpPr>
        <p:spPr>
          <a:xfrm>
            <a:off x="6629400" y="1143000"/>
            <a:ext cx="2362200" cy="5018965"/>
          </a:xfrm>
        </p:spPr>
        <p:txBody>
          <a:bodyPr>
            <a:normAutofit lnSpcReduction="10000"/>
          </a:bodyPr>
          <a:lstStyle/>
          <a:p>
            <a:r>
              <a:rPr lang="en-US" dirty="0" smtClean="0"/>
              <a:t>The last of the Van </a:t>
            </a:r>
            <a:r>
              <a:rPr lang="en-US" dirty="0" err="1" smtClean="0"/>
              <a:t>Rensselaers</a:t>
            </a:r>
            <a:r>
              <a:rPr lang="en-US" dirty="0" smtClean="0"/>
              <a:t>, </a:t>
            </a:r>
            <a:r>
              <a:rPr lang="en-US" dirty="0" smtClean="0"/>
              <a:t>Miss </a:t>
            </a:r>
            <a:r>
              <a:rPr lang="en-US" dirty="0"/>
              <a:t>Emily </a:t>
            </a:r>
            <a:r>
              <a:rPr lang="en-US" dirty="0" smtClean="0"/>
              <a:t>Rankin, </a:t>
            </a:r>
            <a:r>
              <a:rPr lang="en-US" dirty="0"/>
              <a:t>lived in Cherry Hill </a:t>
            </a:r>
            <a:r>
              <a:rPr lang="en-US" dirty="0" smtClean="0"/>
              <a:t>until her death  in 1963  when she gave the home to </a:t>
            </a:r>
            <a:r>
              <a:rPr lang="en-US" dirty="0" smtClean="0"/>
              <a:t>NY State.</a:t>
            </a:r>
            <a:endParaRPr lang="en-US" dirty="0" smtClean="0"/>
          </a:p>
          <a:p>
            <a:endParaRPr lang="en-US" i="1" dirty="0">
              <a:solidFill>
                <a:srgbClr val="C00000"/>
              </a:solidFill>
            </a:endParaRPr>
          </a:p>
          <a:p>
            <a:endParaRPr lang="en-US" dirty="0">
              <a:solidFill>
                <a:srgbClr val="C00000"/>
              </a:solidFill>
            </a:endParaRPr>
          </a:p>
        </p:txBody>
      </p:sp>
      <p:pic>
        <p:nvPicPr>
          <p:cNvPr id="34818" name="Picture 2" descr="E:\DiStefano050.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933" t="1724" r="8728"/>
          <a:stretch/>
        </p:blipFill>
        <p:spPr bwMode="auto">
          <a:xfrm>
            <a:off x="762000" y="1295400"/>
            <a:ext cx="6019800" cy="4828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4008265"/>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676400"/>
          </a:xfrm>
        </p:spPr>
        <p:txBody>
          <a:bodyPr>
            <a:normAutofit/>
          </a:bodyPr>
          <a:lstStyle/>
          <a:p>
            <a:r>
              <a:rPr lang="en-US" sz="5300" b="1" dirty="0" smtClean="0"/>
              <a:t>Greenbush </a:t>
            </a:r>
            <a:r>
              <a:rPr lang="en-US" sz="5300" b="1" dirty="0"/>
              <a:t>Cantonment</a:t>
            </a:r>
            <a:r>
              <a:rPr lang="en-US" dirty="0"/>
              <a:t/>
            </a:r>
            <a:br>
              <a:rPr lang="en-US" dirty="0"/>
            </a:br>
            <a:r>
              <a:rPr lang="en-US" sz="3100" dirty="0"/>
              <a:t>1812 headquarters of </a:t>
            </a:r>
            <a:r>
              <a:rPr lang="en-US" sz="3100" dirty="0" smtClean="0"/>
              <a:t>a U.S. military contingent. </a:t>
            </a:r>
            <a:endParaRPr lang="en-US" sz="3100" dirty="0"/>
          </a:p>
        </p:txBody>
      </p:sp>
      <p:pic>
        <p:nvPicPr>
          <p:cNvPr id="35842" name="Picture 2" descr="C:\Users\sarah\Pictures\2015-01-21 FOGC history presentation\IMG_645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252" b="2580"/>
          <a:stretch/>
        </p:blipFill>
        <p:spPr bwMode="auto">
          <a:xfrm>
            <a:off x="1066800" y="1752600"/>
            <a:ext cx="6626352" cy="45418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0875517"/>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Ten </a:t>
            </a:r>
            <a:r>
              <a:rPr lang="en-US" b="1" dirty="0" err="1"/>
              <a:t>Broeck</a:t>
            </a:r>
            <a:r>
              <a:rPr lang="en-US" b="1" dirty="0"/>
              <a:t> </a:t>
            </a:r>
            <a:r>
              <a:rPr lang="en-US" b="1" dirty="0" smtClean="0"/>
              <a:t>Mansion, </a:t>
            </a:r>
            <a:r>
              <a:rPr lang="en-US" b="1" dirty="0"/>
              <a:t>on Prospect Hill</a:t>
            </a:r>
          </a:p>
        </p:txBody>
      </p:sp>
      <p:pic>
        <p:nvPicPr>
          <p:cNvPr id="4" name="Picture 2" descr="C:\Users\sarah\Pictures\2015-01-21 FOGC history presentation\IMG_6449.jpg"/>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tretch>
            <a:fillRect/>
          </a:stretch>
        </p:blipFill>
        <p:spPr bwMode="auto">
          <a:xfrm>
            <a:off x="1600200" y="2286000"/>
            <a:ext cx="6061378" cy="402343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sz="half" idx="2"/>
          </p:nvPr>
        </p:nvSpPr>
        <p:spPr>
          <a:xfrm>
            <a:off x="609600" y="1295400"/>
            <a:ext cx="8305800" cy="685800"/>
          </a:xfrm>
        </p:spPr>
        <p:txBody>
          <a:bodyPr>
            <a:noAutofit/>
          </a:bodyPr>
          <a:lstStyle/>
          <a:p>
            <a:pPr marL="0" indent="0" algn="ctr">
              <a:buNone/>
            </a:pPr>
            <a:r>
              <a:rPr lang="en-US" sz="2400" i="1" dirty="0" smtClean="0">
                <a:solidFill>
                  <a:srgbClr val="C00000"/>
                </a:solidFill>
              </a:rPr>
              <a:t>Built by General Abraham Ten </a:t>
            </a:r>
            <a:r>
              <a:rPr lang="en-US" sz="2400" i="1" dirty="0" err="1" smtClean="0">
                <a:solidFill>
                  <a:srgbClr val="C00000"/>
                </a:solidFill>
              </a:rPr>
              <a:t>Broeck</a:t>
            </a:r>
            <a:r>
              <a:rPr lang="en-US" sz="2400" i="1" dirty="0" smtClean="0">
                <a:solidFill>
                  <a:srgbClr val="C00000"/>
                </a:solidFill>
              </a:rPr>
              <a:t> in 1798, </a:t>
            </a:r>
            <a:r>
              <a:rPr lang="en-US" sz="2400" i="1" dirty="0">
                <a:solidFill>
                  <a:srgbClr val="C00000"/>
                </a:solidFill>
              </a:rPr>
              <a:t>the year after Albany became </a:t>
            </a:r>
            <a:r>
              <a:rPr lang="en-US" sz="2400" i="1" dirty="0" smtClean="0">
                <a:solidFill>
                  <a:srgbClr val="C00000"/>
                </a:solidFill>
              </a:rPr>
              <a:t>the permanent </a:t>
            </a:r>
            <a:r>
              <a:rPr lang="en-US" sz="2400" i="1" dirty="0">
                <a:solidFill>
                  <a:srgbClr val="C00000"/>
                </a:solidFill>
              </a:rPr>
              <a:t>capital of </a:t>
            </a:r>
            <a:r>
              <a:rPr lang="en-US" sz="2400" i="1" dirty="0" smtClean="0">
                <a:solidFill>
                  <a:srgbClr val="C00000"/>
                </a:solidFill>
              </a:rPr>
              <a:t>NY State.</a:t>
            </a:r>
            <a:endParaRPr lang="en-US" sz="2400" i="1" dirty="0">
              <a:solidFill>
                <a:srgbClr val="C00000"/>
              </a:solidFill>
            </a:endParaRPr>
          </a:p>
        </p:txBody>
      </p:sp>
    </p:spTree>
    <p:extLst>
      <p:ext uri="{BB962C8B-B14F-4D97-AF65-F5344CB8AC3E}">
        <p14:creationId xmlns:p14="http://schemas.microsoft.com/office/powerpoint/2010/main" val="377341045"/>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fontScale="90000"/>
          </a:bodyPr>
          <a:lstStyle/>
          <a:p>
            <a:r>
              <a:rPr lang="en-US" b="1" dirty="0"/>
              <a:t>Mulberry Hill</a:t>
            </a:r>
            <a:br>
              <a:rPr lang="en-US" b="1" dirty="0"/>
            </a:br>
            <a:r>
              <a:rPr lang="en-US" sz="3600" dirty="0"/>
              <a:t>Count and Countess de la Tour du Pin</a:t>
            </a:r>
            <a:br>
              <a:rPr lang="en-US" sz="3600" dirty="0"/>
            </a:br>
            <a:endParaRPr lang="en-US" sz="2700" dirty="0"/>
          </a:p>
        </p:txBody>
      </p:sp>
      <p:pic>
        <p:nvPicPr>
          <p:cNvPr id="23555" name="Picture 3"/>
          <p:cNvPicPr>
            <a:picLocks noGrp="1" noChangeAspect="1" noChangeArrowheads="1"/>
          </p:cNvPicPr>
          <p:nvPr>
            <p:ph sz="half" idx="1"/>
          </p:nvPr>
        </p:nvPicPr>
        <p:blipFill rotWithShape="1">
          <a:blip r:embed="rId2" cstate="print">
            <a:extLst>
              <a:ext uri="{28A0092B-C50C-407E-A947-70E740481C1C}">
                <a14:useLocalDpi xmlns:a14="http://schemas.microsoft.com/office/drawing/2010/main" val="0"/>
              </a:ext>
            </a:extLst>
          </a:blip>
          <a:srcRect r="802"/>
          <a:stretch/>
        </p:blipFill>
        <p:spPr bwMode="auto">
          <a:xfrm>
            <a:off x="457200" y="1447800"/>
            <a:ext cx="6265147"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sz="half" idx="2"/>
          </p:nvPr>
        </p:nvSpPr>
        <p:spPr>
          <a:xfrm>
            <a:off x="6705600" y="1295400"/>
            <a:ext cx="1981200" cy="5029200"/>
          </a:xfrm>
        </p:spPr>
        <p:txBody>
          <a:bodyPr>
            <a:noAutofit/>
          </a:bodyPr>
          <a:lstStyle/>
          <a:p>
            <a:pPr marL="0" indent="0">
              <a:buNone/>
            </a:pPr>
            <a:endParaRPr lang="en-US" sz="2000" dirty="0" smtClean="0">
              <a:solidFill>
                <a:srgbClr val="C00000"/>
              </a:solidFill>
            </a:endParaRPr>
          </a:p>
          <a:p>
            <a:pPr marL="0" indent="0">
              <a:buNone/>
            </a:pPr>
            <a:r>
              <a:rPr lang="en-US" sz="2000" dirty="0" smtClean="0">
                <a:solidFill>
                  <a:srgbClr val="C00000"/>
                </a:solidFill>
              </a:rPr>
              <a:t>In </a:t>
            </a:r>
            <a:r>
              <a:rPr lang="en-US" sz="2000" dirty="0">
                <a:solidFill>
                  <a:srgbClr val="C00000"/>
                </a:solidFill>
              </a:rPr>
              <a:t>1794, they fled the French Revolution to the current Town of Colonie with the aid of General Philip </a:t>
            </a:r>
            <a:r>
              <a:rPr lang="en-US" sz="2000" dirty="0" smtClean="0">
                <a:solidFill>
                  <a:srgbClr val="C00000"/>
                </a:solidFill>
              </a:rPr>
              <a:t>Schuyler.</a:t>
            </a:r>
            <a:endParaRPr lang="en-US" sz="2000" dirty="0">
              <a:solidFill>
                <a:srgbClr val="C00000"/>
              </a:solidFill>
            </a:endParaRPr>
          </a:p>
          <a:p>
            <a:pPr marL="457200" lvl="1" indent="0">
              <a:buNone/>
            </a:pPr>
            <a:endParaRPr lang="en-US" sz="1600" dirty="0"/>
          </a:p>
          <a:p>
            <a:pPr marL="0" indent="0">
              <a:buNone/>
            </a:pPr>
            <a:endParaRPr lang="en-US" sz="2000" dirty="0"/>
          </a:p>
          <a:p>
            <a:endParaRPr lang="en-US" sz="1800" dirty="0"/>
          </a:p>
          <a:p>
            <a:endParaRPr lang="en-US" sz="1800" dirty="0"/>
          </a:p>
        </p:txBody>
      </p:sp>
    </p:spTree>
    <p:extLst>
      <p:ext uri="{BB962C8B-B14F-4D97-AF65-F5344CB8AC3E}">
        <p14:creationId xmlns:p14="http://schemas.microsoft.com/office/powerpoint/2010/main" val="467781969"/>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066800"/>
          </a:xfrm>
        </p:spPr>
        <p:txBody>
          <a:bodyPr>
            <a:normAutofit fontScale="90000"/>
          </a:bodyPr>
          <a:lstStyle/>
          <a:p>
            <a:r>
              <a:rPr lang="en-US" b="1" dirty="0"/>
              <a:t>Mulberry Tree</a:t>
            </a:r>
            <a:r>
              <a:rPr lang="en-US" dirty="0"/>
              <a:t/>
            </a:r>
            <a:br>
              <a:rPr lang="en-US" dirty="0"/>
            </a:br>
            <a:r>
              <a:rPr lang="en-US" sz="3600" dirty="0">
                <a:solidFill>
                  <a:srgbClr val="C00000"/>
                </a:solidFill>
              </a:rPr>
              <a:t>Planted by </a:t>
            </a:r>
            <a:r>
              <a:rPr lang="en-US" sz="3600" dirty="0" smtClean="0">
                <a:solidFill>
                  <a:srgbClr val="C00000"/>
                </a:solidFill>
              </a:rPr>
              <a:t>Charles Talleyrand</a:t>
            </a:r>
            <a:r>
              <a:rPr lang="en-US" sz="3600" dirty="0">
                <a:solidFill>
                  <a:srgbClr val="C00000"/>
                </a:solidFill>
              </a:rPr>
              <a:t>, </a:t>
            </a:r>
            <a:r>
              <a:rPr lang="en-US" sz="3600" dirty="0" smtClean="0">
                <a:solidFill>
                  <a:srgbClr val="C00000"/>
                </a:solidFill>
              </a:rPr>
              <a:t>the European diplomat who was a </a:t>
            </a:r>
            <a:r>
              <a:rPr lang="en-US" sz="3600" dirty="0">
                <a:solidFill>
                  <a:srgbClr val="C00000"/>
                </a:solidFill>
              </a:rPr>
              <a:t>frequent </a:t>
            </a:r>
            <a:r>
              <a:rPr lang="en-US" sz="3600" dirty="0" smtClean="0">
                <a:solidFill>
                  <a:srgbClr val="C00000"/>
                </a:solidFill>
              </a:rPr>
              <a:t>visitor.</a:t>
            </a:r>
            <a:r>
              <a:rPr lang="en-US" sz="3600" dirty="0">
                <a:solidFill>
                  <a:srgbClr val="C00000"/>
                </a:solidFill>
              </a:rPr>
              <a:t/>
            </a:r>
            <a:br>
              <a:rPr lang="en-US" sz="3600" dirty="0">
                <a:solidFill>
                  <a:srgbClr val="C00000"/>
                </a:solidFill>
              </a:rPr>
            </a:br>
            <a:r>
              <a:rPr lang="en-US" sz="2700" dirty="0" smtClean="0"/>
              <a:t>It remains </a:t>
            </a:r>
            <a:r>
              <a:rPr lang="en-US" sz="2700" dirty="0"/>
              <a:t>there </a:t>
            </a:r>
            <a:r>
              <a:rPr lang="en-US" sz="2700" dirty="0" smtClean="0"/>
              <a:t>today.</a:t>
            </a:r>
            <a:endParaRPr lang="en-US" sz="3600" dirty="0"/>
          </a:p>
        </p:txBody>
      </p:sp>
      <p:pic>
        <p:nvPicPr>
          <p:cNvPr id="34818" name="Picture 2" descr="C:\Users\sarah\Pictures\2015-01-21 FOGC history presentation\IMG_645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708"/>
          <a:stretch/>
        </p:blipFill>
        <p:spPr bwMode="auto">
          <a:xfrm>
            <a:off x="1371600" y="2209800"/>
            <a:ext cx="6135657" cy="42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703122"/>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b="1" dirty="0"/>
              <a:t>Public Spaces</a:t>
            </a:r>
            <a:r>
              <a:rPr lang="en-US" sz="3600" dirty="0"/>
              <a:t/>
            </a:r>
            <a:br>
              <a:rPr lang="en-US" sz="3600" dirty="0"/>
            </a:br>
            <a:r>
              <a:rPr lang="en-US" sz="3200" dirty="0"/>
              <a:t>Pearl </a:t>
            </a:r>
            <a:r>
              <a:rPr lang="en-US" sz="3200" dirty="0" smtClean="0"/>
              <a:t>Street, Albany</a:t>
            </a:r>
            <a:endParaRPr lang="en-US" sz="3200" dirty="0"/>
          </a:p>
        </p:txBody>
      </p:sp>
      <p:pic>
        <p:nvPicPr>
          <p:cNvPr id="38914" name="Picture 2" descr="C:\Users\sarah\Pictures\2015-01-21 FOGC history presentation\IMG_645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96591" y="1447800"/>
            <a:ext cx="7021522" cy="48855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1161683"/>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447800"/>
          </a:xfrm>
        </p:spPr>
        <p:txBody>
          <a:bodyPr>
            <a:normAutofit fontScale="90000"/>
          </a:bodyPr>
          <a:lstStyle/>
          <a:p>
            <a:r>
              <a:rPr lang="en-US" dirty="0"/>
              <a:t> </a:t>
            </a:r>
            <a:br>
              <a:rPr lang="en-US" dirty="0"/>
            </a:br>
            <a:r>
              <a:rPr lang="en-US" dirty="0"/>
              <a:t/>
            </a:r>
            <a:br>
              <a:rPr lang="en-US" dirty="0"/>
            </a:br>
            <a:r>
              <a:rPr lang="en-US" sz="4000" b="1" dirty="0"/>
              <a:t>South College at Union College</a:t>
            </a:r>
            <a:r>
              <a:rPr lang="en-US" b="1" dirty="0"/>
              <a:t/>
            </a:r>
            <a:br>
              <a:rPr lang="en-US" b="1" dirty="0"/>
            </a:br>
            <a:r>
              <a:rPr lang="en-US" sz="3100" dirty="0"/>
              <a:t>1814</a:t>
            </a:r>
            <a:r>
              <a:rPr lang="en-US" dirty="0"/>
              <a:t/>
            </a:r>
            <a:br>
              <a:rPr lang="en-US" dirty="0"/>
            </a:br>
            <a:r>
              <a:rPr lang="en-US" sz="3600" dirty="0"/>
              <a:t>President Eliphalet Nott</a:t>
            </a:r>
            <a:r>
              <a:rPr lang="en-US" dirty="0"/>
              <a:t/>
            </a:r>
            <a:br>
              <a:rPr lang="en-US" dirty="0"/>
            </a:br>
            <a:r>
              <a:rPr lang="en-US" dirty="0"/>
              <a:t/>
            </a:r>
            <a:br>
              <a:rPr lang="en-US" dirty="0"/>
            </a:br>
            <a:endParaRPr lang="en-US" dirty="0"/>
          </a:p>
        </p:txBody>
      </p:sp>
      <p:pic>
        <p:nvPicPr>
          <p:cNvPr id="7170" name="Picture 2" descr="C:\Users\sarah\Pictures\2015-01-21 FOGC history presentation\IMG_642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7800" y="1905000"/>
            <a:ext cx="6242304" cy="441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962997"/>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normAutofit/>
          </a:bodyPr>
          <a:lstStyle/>
          <a:p>
            <a:r>
              <a:rPr lang="en-US" sz="4000" b="1" dirty="0"/>
              <a:t>Albany Female Academy</a:t>
            </a:r>
            <a:r>
              <a:rPr lang="en-US" sz="6000" b="1" dirty="0"/>
              <a:t/>
            </a:r>
            <a:br>
              <a:rPr lang="en-US" sz="6000" b="1" dirty="0"/>
            </a:br>
            <a:r>
              <a:rPr lang="en-US" sz="2400" dirty="0"/>
              <a:t>Built in 1814 , originally located on Washington Avenue</a:t>
            </a:r>
          </a:p>
        </p:txBody>
      </p:sp>
      <p:pic>
        <p:nvPicPr>
          <p:cNvPr id="36866" name="Picture 2" descr="C:\Users\sarah\Pictures\2015-01-21 FOGC history presentation\IMG_6453.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726" t="-503" r="25143"/>
          <a:stretch/>
        </p:blipFill>
        <p:spPr bwMode="auto">
          <a:xfrm>
            <a:off x="2057400" y="1219200"/>
            <a:ext cx="4705141" cy="50606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5223404"/>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Albany Academy</a:t>
            </a:r>
            <a:r>
              <a:rPr lang="en-US" dirty="0"/>
              <a:t/>
            </a:r>
            <a:br>
              <a:rPr lang="en-US" dirty="0"/>
            </a:br>
            <a:r>
              <a:rPr lang="en-US" sz="2700" dirty="0"/>
              <a:t>Built in 1813, located in Academy </a:t>
            </a:r>
            <a:r>
              <a:rPr lang="en-US" sz="2700" dirty="0" smtClean="0"/>
              <a:t>Park. Its charter was </a:t>
            </a:r>
            <a:r>
              <a:rPr lang="en-US" sz="2700" dirty="0"/>
              <a:t/>
            </a:r>
            <a:br>
              <a:rPr lang="en-US" sz="2700" dirty="0"/>
            </a:br>
            <a:r>
              <a:rPr lang="en-US" sz="2700" dirty="0" smtClean="0"/>
              <a:t>signed </a:t>
            </a:r>
            <a:r>
              <a:rPr lang="en-US" sz="2700" dirty="0"/>
              <a:t>by Mayor Philip Schuyler Van </a:t>
            </a:r>
            <a:r>
              <a:rPr lang="en-US" sz="2700" dirty="0" smtClean="0"/>
              <a:t>Rensselaer. </a:t>
            </a:r>
            <a:endParaRPr lang="en-US" sz="3600" dirty="0"/>
          </a:p>
        </p:txBody>
      </p:sp>
      <p:pic>
        <p:nvPicPr>
          <p:cNvPr id="37890" name="Picture 2" descr="C:\Users\sarah\Pictures\2015-01-21 FOGC history presentation\IMG_6454.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95" t="2041" r="2088"/>
          <a:stretch/>
        </p:blipFill>
        <p:spPr bwMode="auto">
          <a:xfrm>
            <a:off x="1266092" y="1637881"/>
            <a:ext cx="6591719" cy="4592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7220438"/>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458200" cy="1112838"/>
          </a:xfrm>
        </p:spPr>
        <p:txBody>
          <a:bodyPr>
            <a:normAutofit fontScale="90000"/>
          </a:bodyPr>
          <a:lstStyle/>
          <a:p>
            <a:r>
              <a:rPr lang="en-US" b="1" dirty="0"/>
              <a:t>Emma </a:t>
            </a:r>
            <a:r>
              <a:rPr lang="en-US" b="1" dirty="0" smtClean="0"/>
              <a:t>Willard School</a:t>
            </a:r>
            <a:br>
              <a:rPr lang="en-US" b="1" dirty="0" smtClean="0"/>
            </a:br>
            <a:r>
              <a:rPr lang="en-US" sz="3100" dirty="0" smtClean="0"/>
              <a:t>Founded  </a:t>
            </a:r>
            <a:r>
              <a:rPr lang="en-US" sz="3100" dirty="0"/>
              <a:t>in 1814 </a:t>
            </a:r>
            <a:r>
              <a:rPr lang="en-US" sz="3100" dirty="0" smtClean="0"/>
              <a:t>in </a:t>
            </a:r>
            <a:r>
              <a:rPr lang="en-US" sz="3100" dirty="0"/>
              <a:t>Troy, New York </a:t>
            </a:r>
            <a:endParaRPr lang="en-US" b="1" dirty="0"/>
          </a:p>
        </p:txBody>
      </p:sp>
      <p:pic>
        <p:nvPicPr>
          <p:cNvPr id="4" name="Picture 2" descr="C:\Users\sarah\Pictures\2015-01-21 FOGC history presentation\IMG_6422.jpg"/>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l="-219" t="11934" b="16407"/>
          <a:stretch/>
        </p:blipFill>
        <p:spPr bwMode="auto">
          <a:xfrm>
            <a:off x="479608" y="1798655"/>
            <a:ext cx="8251344" cy="3916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9855648"/>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State </a:t>
            </a:r>
            <a:r>
              <a:rPr lang="en-US" b="1" dirty="0" smtClean="0"/>
              <a:t>Street, Albany, </a:t>
            </a:r>
            <a:r>
              <a:rPr lang="en-US" b="1" dirty="0"/>
              <a:t>1805</a:t>
            </a:r>
            <a:br>
              <a:rPr lang="en-US" b="1" dirty="0"/>
            </a:br>
            <a:r>
              <a:rPr lang="en-US" dirty="0"/>
              <a:t> </a:t>
            </a:r>
          </a:p>
        </p:txBody>
      </p:sp>
      <p:pic>
        <p:nvPicPr>
          <p:cNvPr id="39938" name="Picture 2" descr="C:\Users\sarah\Pictures\2015-01-21 FOGC history presentation\IMG_645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6075" y="1295400"/>
            <a:ext cx="7467600" cy="464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8618529"/>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State Street “Today</a:t>
            </a:r>
            <a:r>
              <a:rPr lang="en-US" i="1" dirty="0"/>
              <a:t>”</a:t>
            </a:r>
            <a:r>
              <a:rPr lang="en-US" b="1" i="1" dirty="0"/>
              <a:t/>
            </a:r>
            <a:br>
              <a:rPr lang="en-US" b="1" i="1" dirty="0"/>
            </a:br>
            <a:r>
              <a:rPr lang="en-US" i="1" dirty="0"/>
              <a:t> 1936</a:t>
            </a:r>
          </a:p>
        </p:txBody>
      </p:sp>
      <p:pic>
        <p:nvPicPr>
          <p:cNvPr id="31746" name="Picture 2" descr="C:\Users\sarah\Pictures\2015-01-21 FOGC history presentation\IMG_644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200" y="1752600"/>
            <a:ext cx="7391400"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124439"/>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676400"/>
          </a:xfrm>
        </p:spPr>
        <p:txBody>
          <a:bodyPr>
            <a:normAutofit fontScale="90000"/>
          </a:bodyPr>
          <a:lstStyle/>
          <a:p>
            <a:r>
              <a:rPr lang="en-US" b="1" dirty="0"/>
              <a:t/>
            </a:r>
            <a:br>
              <a:rPr lang="en-US" b="1" dirty="0"/>
            </a:br>
            <a:r>
              <a:rPr lang="en-US" b="1" dirty="0"/>
              <a:t>Washington Park</a:t>
            </a:r>
            <a:br>
              <a:rPr lang="en-US" b="1" dirty="0"/>
            </a:br>
            <a:r>
              <a:rPr lang="en-US" sz="3600" b="1" dirty="0">
                <a:solidFill>
                  <a:srgbClr val="C00000"/>
                </a:solidFill>
              </a:rPr>
              <a:t>“</a:t>
            </a:r>
            <a:r>
              <a:rPr lang="en-US" sz="3600" i="1" dirty="0">
                <a:solidFill>
                  <a:srgbClr val="C00000"/>
                </a:solidFill>
              </a:rPr>
              <a:t>Our </a:t>
            </a:r>
            <a:r>
              <a:rPr lang="en-US" sz="3600" i="1" dirty="0" smtClean="0">
                <a:solidFill>
                  <a:srgbClr val="C00000"/>
                </a:solidFill>
              </a:rPr>
              <a:t>city </a:t>
            </a:r>
            <a:r>
              <a:rPr lang="en-US" sz="3600" i="1" dirty="0">
                <a:solidFill>
                  <a:srgbClr val="C00000"/>
                </a:solidFill>
              </a:rPr>
              <a:t>g</a:t>
            </a:r>
            <a:r>
              <a:rPr lang="en-US" sz="3600" i="1" dirty="0" smtClean="0">
                <a:solidFill>
                  <a:srgbClr val="C00000"/>
                </a:solidFill>
              </a:rPr>
              <a:t>arden</a:t>
            </a:r>
            <a:r>
              <a:rPr lang="en-US" sz="3600" i="1" dirty="0">
                <a:solidFill>
                  <a:srgbClr val="C00000"/>
                </a:solidFill>
              </a:rPr>
              <a:t>, Albany’s </a:t>
            </a:r>
            <a:r>
              <a:rPr lang="en-US" sz="3600" i="1" dirty="0" smtClean="0">
                <a:solidFill>
                  <a:srgbClr val="C00000"/>
                </a:solidFill>
              </a:rPr>
              <a:t>most </a:t>
            </a:r>
            <a:br>
              <a:rPr lang="en-US" sz="3600" i="1" dirty="0" smtClean="0">
                <a:solidFill>
                  <a:srgbClr val="C00000"/>
                </a:solidFill>
              </a:rPr>
            </a:br>
            <a:r>
              <a:rPr lang="en-US" sz="3600" i="1" dirty="0" smtClean="0">
                <a:solidFill>
                  <a:srgbClr val="C00000"/>
                </a:solidFill>
              </a:rPr>
              <a:t>beloved antiquity.</a:t>
            </a:r>
            <a:r>
              <a:rPr lang="en-US" sz="3600" dirty="0" smtClean="0">
                <a:solidFill>
                  <a:srgbClr val="C00000"/>
                </a:solidFill>
              </a:rPr>
              <a:t>” </a:t>
            </a:r>
            <a:r>
              <a:rPr lang="en-US" sz="3600" b="1" dirty="0" smtClean="0">
                <a:solidFill>
                  <a:srgbClr val="C00000"/>
                </a:solidFill>
              </a:rPr>
              <a:t> </a:t>
            </a:r>
            <a:r>
              <a:rPr lang="en-US" b="1" dirty="0"/>
              <a:t/>
            </a:r>
            <a:br>
              <a:rPr lang="en-US" b="1" dirty="0"/>
            </a:br>
            <a:endParaRPr lang="en-US" dirty="0"/>
          </a:p>
        </p:txBody>
      </p:sp>
      <p:pic>
        <p:nvPicPr>
          <p:cNvPr id="30722" name="Picture 2" descr="C:\Users\sarah\Pictures\2015-01-21 FOGC history presentation\IMG_6445.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30" t="2637" r="5411"/>
          <a:stretch/>
        </p:blipFill>
        <p:spPr bwMode="auto">
          <a:xfrm>
            <a:off x="1577590" y="1939332"/>
            <a:ext cx="5777803" cy="40804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3258102"/>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700" dirty="0"/>
              <a:t/>
            </a:r>
            <a:br>
              <a:rPr lang="en-US" sz="2700" dirty="0"/>
            </a:br>
            <a:r>
              <a:rPr lang="en-US" sz="2700" dirty="0"/>
              <a:t/>
            </a:r>
            <a:br>
              <a:rPr lang="en-US" sz="2700" dirty="0"/>
            </a:br>
            <a:r>
              <a:rPr lang="en-US" b="1" dirty="0"/>
              <a:t>Private Gardens</a:t>
            </a:r>
            <a:r>
              <a:rPr lang="en-US" sz="2700" dirty="0"/>
              <a:t/>
            </a:r>
            <a:br>
              <a:rPr lang="en-US" sz="2700" dirty="0"/>
            </a:br>
            <a:r>
              <a:rPr lang="en-US" sz="2700" dirty="0"/>
              <a:t>Mrs. Edwin Corning Garden  </a:t>
            </a:r>
            <a:r>
              <a:rPr lang="en-US" sz="3100" b="1" dirty="0"/>
              <a:t/>
            </a:r>
            <a:br>
              <a:rPr lang="en-US" sz="3100" b="1" dirty="0"/>
            </a:br>
            <a:r>
              <a:rPr lang="en-US" sz="4000" dirty="0"/>
              <a:t/>
            </a:r>
            <a:br>
              <a:rPr lang="en-US" sz="4000" dirty="0"/>
            </a:br>
            <a:endParaRPr lang="en-US" dirty="0"/>
          </a:p>
        </p:txBody>
      </p:sp>
      <p:pic>
        <p:nvPicPr>
          <p:cNvPr id="32770" name="Picture 2"/>
          <p:cNvPicPr>
            <a:picLocks noGrp="1" noChangeAspect="1" noChangeArrowheads="1"/>
          </p:cNvPicPr>
          <p:nvPr>
            <p:ph sz="half" idx="2"/>
          </p:nvPr>
        </p:nvPicPr>
        <p:blipFill rotWithShape="1">
          <a:blip r:embed="rId2" cstate="print">
            <a:extLst>
              <a:ext uri="{28A0092B-C50C-407E-A947-70E740481C1C}">
                <a14:useLocalDpi xmlns:a14="http://schemas.microsoft.com/office/drawing/2010/main" val="0"/>
              </a:ext>
            </a:extLst>
          </a:blip>
          <a:srcRect t="7488" r="6911" b="9297"/>
          <a:stretch/>
        </p:blipFill>
        <p:spPr bwMode="auto">
          <a:xfrm>
            <a:off x="762000" y="1828800"/>
            <a:ext cx="3141449" cy="4227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descr="C:\Users\sarah\Pictures\2015-01-21 FOGC history presentation\IMG_6460.jpg"/>
          <p:cNvPicPr>
            <a:picLocks noGrp="1" noChangeAspect="1" noChangeArrowheads="1"/>
          </p:cNvPicPr>
          <p:nvPr>
            <p:ph sz="quarter" idx="4"/>
          </p:nvPr>
        </p:nvPicPr>
        <p:blipFill>
          <a:blip r:embed="rId3" cstate="print">
            <a:extLst>
              <a:ext uri="{28A0092B-C50C-407E-A947-70E740481C1C}">
                <a14:useLocalDpi xmlns:a14="http://schemas.microsoft.com/office/drawing/2010/main" val="0"/>
              </a:ext>
            </a:extLst>
          </a:blip>
          <a:stretch>
            <a:fillRect/>
          </a:stretch>
        </p:blipFill>
        <p:spPr bwMode="auto">
          <a:xfrm>
            <a:off x="4326530" y="1905001"/>
            <a:ext cx="4359375" cy="4184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1531561"/>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solidFill>
                  <a:schemeClr val="tx2"/>
                </a:solidFill>
              </a:rPr>
              <a:t>Mrs. Lawrence Achilles</a:t>
            </a:r>
            <a:r>
              <a:rPr lang="en-US" dirty="0"/>
              <a:t>’ </a:t>
            </a:r>
            <a:r>
              <a:rPr lang="en-US" b="1" dirty="0"/>
              <a:t>Garden</a:t>
            </a:r>
          </a:p>
        </p:txBody>
      </p:sp>
      <p:pic>
        <p:nvPicPr>
          <p:cNvPr id="9" name="Picture 2"/>
          <p:cNvPicPr>
            <a:picLocks noGrp="1" noChangeAspect="1" noChangeArrowheads="1"/>
          </p:cNvPicPr>
          <p:nvPr>
            <p:ph sz="half" idx="2"/>
          </p:nvPr>
        </p:nvPicPr>
        <p:blipFill rotWithShape="1">
          <a:blip r:embed="rId2" cstate="print">
            <a:extLst>
              <a:ext uri="{28A0092B-C50C-407E-A947-70E740481C1C}">
                <a14:useLocalDpi xmlns:a14="http://schemas.microsoft.com/office/drawing/2010/main" val="0"/>
              </a:ext>
            </a:extLst>
          </a:blip>
          <a:srcRect t="3448" r="7221" b="10596"/>
          <a:stretch/>
        </p:blipFill>
        <p:spPr bwMode="auto">
          <a:xfrm>
            <a:off x="2057400" y="1371600"/>
            <a:ext cx="5410200" cy="5304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8247559"/>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828800"/>
          </a:xfrm>
        </p:spPr>
        <p:txBody>
          <a:bodyPr>
            <a:noAutofit/>
          </a:bodyPr>
          <a:lstStyle/>
          <a:p>
            <a:r>
              <a:rPr lang="en-US" sz="3600" b="1" dirty="0">
                <a:solidFill>
                  <a:schemeClr val="tx2"/>
                </a:solidFill>
              </a:rPr>
              <a:t/>
            </a:r>
            <a:br>
              <a:rPr lang="en-US" sz="3600" b="1" dirty="0">
                <a:solidFill>
                  <a:schemeClr val="tx2"/>
                </a:solidFill>
              </a:rPr>
            </a:br>
            <a:r>
              <a:rPr lang="en-US" sz="3600" b="1" dirty="0">
                <a:solidFill>
                  <a:schemeClr val="tx2"/>
                </a:solidFill>
              </a:rPr>
              <a:t>Mrs. Walter </a:t>
            </a:r>
            <a:r>
              <a:rPr lang="en-US" sz="3600" b="1" dirty="0" err="1">
                <a:solidFill>
                  <a:schemeClr val="tx2"/>
                </a:solidFill>
              </a:rPr>
              <a:t>Stearn’s</a:t>
            </a:r>
            <a:r>
              <a:rPr lang="en-US" sz="3600" b="1" dirty="0">
                <a:solidFill>
                  <a:schemeClr val="tx2"/>
                </a:solidFill>
              </a:rPr>
              <a:t> </a:t>
            </a:r>
            <a:r>
              <a:rPr lang="en-US" sz="3600" b="1" dirty="0"/>
              <a:t>Garden at Union </a:t>
            </a:r>
            <a:r>
              <a:rPr lang="en-US" sz="3600" b="1" dirty="0" smtClean="0"/>
              <a:t>College</a:t>
            </a:r>
            <a:br>
              <a:rPr lang="en-US" sz="3600" b="1" dirty="0" smtClean="0"/>
            </a:br>
            <a:r>
              <a:rPr lang="en-US" sz="1600" b="1" dirty="0" smtClean="0">
                <a:solidFill>
                  <a:srgbClr val="FF0000"/>
                </a:solidFill>
              </a:rPr>
              <a:t>“</a:t>
            </a:r>
            <a:r>
              <a:rPr lang="en-US" sz="2400" dirty="0">
                <a:solidFill>
                  <a:srgbClr val="C00000"/>
                </a:solidFill>
              </a:rPr>
              <a:t>T</a:t>
            </a:r>
            <a:r>
              <a:rPr lang="en-US" sz="2400" dirty="0" smtClean="0">
                <a:solidFill>
                  <a:srgbClr val="C00000"/>
                </a:solidFill>
              </a:rPr>
              <a:t>he </a:t>
            </a:r>
            <a:r>
              <a:rPr lang="en-US" sz="2400" dirty="0">
                <a:solidFill>
                  <a:srgbClr val="C00000"/>
                </a:solidFill>
              </a:rPr>
              <a:t>use of suitable shrubbery creating two levels connected by low steps can give a sense of space and </a:t>
            </a:r>
            <a:r>
              <a:rPr lang="en-US" sz="2400" dirty="0" smtClean="0">
                <a:solidFill>
                  <a:srgbClr val="C00000"/>
                </a:solidFill>
              </a:rPr>
              <a:t>seclusion.”</a:t>
            </a:r>
            <a:r>
              <a:rPr lang="en-US" sz="3600" dirty="0">
                <a:solidFill>
                  <a:srgbClr val="C00000"/>
                </a:solidFill>
              </a:rPr>
              <a:t/>
            </a:r>
            <a:br>
              <a:rPr lang="en-US" sz="3600" dirty="0">
                <a:solidFill>
                  <a:srgbClr val="C00000"/>
                </a:solidFill>
              </a:rPr>
            </a:br>
            <a:r>
              <a:rPr lang="en-US" sz="3200" b="1" dirty="0"/>
              <a:t/>
            </a:r>
            <a:br>
              <a:rPr lang="en-US" sz="3200" b="1" dirty="0"/>
            </a:br>
            <a:endParaRPr lang="en-US" sz="3200" b="1" dirty="0"/>
          </a:p>
        </p:txBody>
      </p:sp>
      <p:pic>
        <p:nvPicPr>
          <p:cNvPr id="13314"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l="4038"/>
          <a:stretch/>
        </p:blipFill>
        <p:spPr bwMode="auto">
          <a:xfrm>
            <a:off x="1143000" y="2057400"/>
            <a:ext cx="6707840" cy="4639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60347209"/>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r>
            <a:br>
              <a:rPr lang="en-US" dirty="0"/>
            </a:br>
            <a:r>
              <a:rPr lang="en-US" b="1" dirty="0">
                <a:solidFill>
                  <a:schemeClr val="tx2"/>
                </a:solidFill>
              </a:rPr>
              <a:t>Mrs. C. Langdon Perry’s </a:t>
            </a:r>
            <a:r>
              <a:rPr lang="en-US" b="1" dirty="0"/>
              <a:t>1936 Garden</a:t>
            </a:r>
            <a:r>
              <a:rPr lang="en-US" dirty="0"/>
              <a:t/>
            </a:r>
            <a:br>
              <a:rPr lang="en-US" dirty="0"/>
            </a:br>
            <a:endParaRPr lang="en-US" sz="4000" dirty="0">
              <a:solidFill>
                <a:srgbClr val="C00000"/>
              </a:solidFill>
            </a:endParaRPr>
          </a:p>
        </p:txBody>
      </p:sp>
      <p:pic>
        <p:nvPicPr>
          <p:cNvPr id="14338"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1676400" y="1524000"/>
            <a:ext cx="5562600"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07908880"/>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2743200"/>
          </a:xfrm>
        </p:spPr>
        <p:txBody>
          <a:bodyPr>
            <a:normAutofit fontScale="90000"/>
          </a:bodyPr>
          <a:lstStyle/>
          <a:p>
            <a:r>
              <a:rPr lang="en-US" dirty="0"/>
              <a:t/>
            </a:r>
            <a:br>
              <a:rPr lang="en-US" dirty="0"/>
            </a:br>
            <a:r>
              <a:rPr lang="en-US" b="1" dirty="0"/>
              <a:t>A </a:t>
            </a:r>
            <a:r>
              <a:rPr lang="en-US" b="1" dirty="0" smtClean="0"/>
              <a:t>second </a:t>
            </a:r>
            <a:r>
              <a:rPr lang="en-US" b="1" dirty="0"/>
              <a:t>v</a:t>
            </a:r>
            <a:r>
              <a:rPr lang="en-US" b="1" dirty="0" smtClean="0"/>
              <a:t>iew </a:t>
            </a:r>
            <a:r>
              <a:rPr lang="en-US" b="1" dirty="0"/>
              <a:t>of </a:t>
            </a:r>
            <a:r>
              <a:rPr lang="en-US" b="1" dirty="0">
                <a:solidFill>
                  <a:schemeClr val="tx2"/>
                </a:solidFill>
              </a:rPr>
              <a:t>Mrs. Perry’s </a:t>
            </a:r>
            <a:r>
              <a:rPr lang="en-US" b="1" dirty="0"/>
              <a:t>Garden</a:t>
            </a:r>
            <a:r>
              <a:rPr lang="en-US" dirty="0"/>
              <a:t/>
            </a:r>
            <a:br>
              <a:rPr lang="en-US" dirty="0"/>
            </a:br>
            <a:r>
              <a:rPr lang="en-US" sz="3600" dirty="0"/>
              <a:t>Stones from old quarry visible </a:t>
            </a:r>
            <a:r>
              <a:rPr lang="en-US" dirty="0"/>
              <a:t/>
            </a:r>
            <a:br>
              <a:rPr lang="en-US" dirty="0"/>
            </a:br>
            <a:r>
              <a:rPr lang="en-US" sz="2700" dirty="0"/>
              <a:t>“</a:t>
            </a:r>
            <a:r>
              <a:rPr lang="en-US" sz="2700" i="1" dirty="0">
                <a:solidFill>
                  <a:srgbClr val="C00000"/>
                </a:solidFill>
              </a:rPr>
              <a:t>Tall trees and naturalistic planting has much of the woodland charm of the neighboring Jackson </a:t>
            </a:r>
            <a:r>
              <a:rPr lang="en-US" sz="2700" i="1" dirty="0" smtClean="0">
                <a:solidFill>
                  <a:srgbClr val="C00000"/>
                </a:solidFill>
              </a:rPr>
              <a:t>garden.”</a:t>
            </a:r>
            <a:r>
              <a:rPr lang="en-US" dirty="0">
                <a:solidFill>
                  <a:srgbClr val="C00000"/>
                </a:solidFill>
              </a:rPr>
              <a:t/>
            </a:r>
            <a:br>
              <a:rPr lang="en-US" dirty="0">
                <a:solidFill>
                  <a:srgbClr val="C00000"/>
                </a:solidFill>
              </a:rPr>
            </a:br>
            <a:r>
              <a:rPr lang="en-US" dirty="0">
                <a:solidFill>
                  <a:srgbClr val="C00000"/>
                </a:solidFill>
              </a:rPr>
              <a:t> </a:t>
            </a:r>
          </a:p>
        </p:txBody>
      </p:sp>
      <p:pic>
        <p:nvPicPr>
          <p:cNvPr id="15362"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l="2951"/>
          <a:stretch/>
        </p:blipFill>
        <p:spPr bwMode="auto">
          <a:xfrm>
            <a:off x="1524000" y="2438400"/>
            <a:ext cx="6058084"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4814851"/>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1447800"/>
          </a:xfrm>
        </p:spPr>
        <p:txBody>
          <a:bodyPr>
            <a:normAutofit fontScale="90000"/>
          </a:bodyPr>
          <a:lstStyle/>
          <a:p>
            <a:r>
              <a:rPr lang="en-US" dirty="0"/>
              <a:t/>
            </a:r>
            <a:br>
              <a:rPr lang="en-US" dirty="0"/>
            </a:br>
            <a:r>
              <a:rPr lang="en-US" b="1" dirty="0"/>
              <a:t>Jackson  Garden</a:t>
            </a:r>
            <a:br>
              <a:rPr lang="en-US" b="1" dirty="0"/>
            </a:br>
            <a:r>
              <a:rPr lang="en-US" dirty="0">
                <a:solidFill>
                  <a:srgbClr val="C00000"/>
                </a:solidFill>
              </a:rPr>
              <a:t>“</a:t>
            </a:r>
            <a:r>
              <a:rPr lang="en-US" sz="3100" i="1" dirty="0">
                <a:solidFill>
                  <a:srgbClr val="C00000"/>
                </a:solidFill>
              </a:rPr>
              <a:t>Beyond the smaller gardens there are about 30 acres of tall woodland threaded by shady </a:t>
            </a:r>
            <a:r>
              <a:rPr lang="en-US" sz="3100" i="1" dirty="0" smtClean="0">
                <a:solidFill>
                  <a:srgbClr val="C00000"/>
                </a:solidFill>
              </a:rPr>
              <a:t>paths.</a:t>
            </a:r>
            <a:r>
              <a:rPr lang="en-US" sz="3100" dirty="0" smtClean="0">
                <a:solidFill>
                  <a:srgbClr val="C00000"/>
                </a:solidFill>
              </a:rPr>
              <a:t>”</a:t>
            </a:r>
            <a:r>
              <a:rPr lang="en-US" sz="3100" dirty="0">
                <a:solidFill>
                  <a:srgbClr val="C00000"/>
                </a:solidFill>
              </a:rPr>
              <a:t/>
            </a:r>
            <a:br>
              <a:rPr lang="en-US" sz="3100" dirty="0">
                <a:solidFill>
                  <a:srgbClr val="C00000"/>
                </a:solidFill>
              </a:rPr>
            </a:br>
            <a:endParaRPr lang="en-US" dirty="0">
              <a:solidFill>
                <a:srgbClr val="C00000"/>
              </a:solidFill>
            </a:endParaRPr>
          </a:p>
        </p:txBody>
      </p:sp>
      <p:pic>
        <p:nvPicPr>
          <p:cNvPr id="9" name="Picture 2"/>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tretch>
            <a:fillRect/>
          </a:stretch>
        </p:blipFill>
        <p:spPr bwMode="auto">
          <a:xfrm>
            <a:off x="1447800" y="1905000"/>
            <a:ext cx="5257800"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 Placeholder 6"/>
          <p:cNvSpPr>
            <a:spLocks noGrp="1"/>
          </p:cNvSpPr>
          <p:nvPr>
            <p:ph type="body" sz="quarter" idx="3"/>
          </p:nvPr>
        </p:nvSpPr>
        <p:spPr>
          <a:xfrm>
            <a:off x="4645025" y="1535113"/>
            <a:ext cx="4041775" cy="446087"/>
          </a:xfrm>
        </p:spPr>
        <p:txBody>
          <a:bodyPr>
            <a:normAutofit lnSpcReduction="10000"/>
          </a:bodyPr>
          <a:lstStyle/>
          <a:p>
            <a:r>
              <a:rPr lang="en-US" dirty="0"/>
              <a:t>   </a:t>
            </a:r>
            <a:r>
              <a:rPr lang="en-US" sz="1800" dirty="0"/>
              <a:t>    Dr. I</a:t>
            </a:r>
            <a:r>
              <a:rPr lang="en-US" sz="1800" i="1" dirty="0"/>
              <a:t>saac </a:t>
            </a:r>
            <a:r>
              <a:rPr lang="en-US" sz="1800" i="1" dirty="0" smtClean="0"/>
              <a:t>Jackson, </a:t>
            </a:r>
            <a:r>
              <a:rPr lang="en-US" sz="1800" i="1" dirty="0"/>
              <a:t>1834</a:t>
            </a:r>
            <a:endParaRPr lang="en-US" sz="1800" dirty="0"/>
          </a:p>
        </p:txBody>
      </p:sp>
      <p:sp>
        <p:nvSpPr>
          <p:cNvPr id="8" name="Content Placeholder 7"/>
          <p:cNvSpPr>
            <a:spLocks noGrp="1"/>
          </p:cNvSpPr>
          <p:nvPr>
            <p:ph sz="quarter" idx="4"/>
          </p:nvPr>
        </p:nvSpPr>
        <p:spPr>
          <a:xfrm>
            <a:off x="228600" y="6172200"/>
            <a:ext cx="8534400" cy="457201"/>
          </a:xfrm>
        </p:spPr>
        <p:txBody>
          <a:bodyPr>
            <a:noAutofit/>
          </a:bodyPr>
          <a:lstStyle/>
          <a:p>
            <a:pPr marL="0" indent="0" algn="ctr">
              <a:buNone/>
            </a:pPr>
            <a:r>
              <a:rPr lang="en-US" sz="1800" dirty="0" smtClean="0"/>
              <a:t>Oldest </a:t>
            </a:r>
            <a:r>
              <a:rPr lang="en-US" sz="1800" dirty="0"/>
              <a:t>cultivated garden on any </a:t>
            </a:r>
            <a:r>
              <a:rPr lang="en-US" sz="1800" dirty="0" smtClean="0"/>
              <a:t>U.S. </a:t>
            </a:r>
            <a:r>
              <a:rPr lang="en-US" sz="1800" dirty="0" smtClean="0"/>
              <a:t>college campus</a:t>
            </a:r>
            <a:endParaRPr lang="en-US" sz="1800" dirty="0"/>
          </a:p>
        </p:txBody>
      </p:sp>
    </p:spTree>
    <p:extLst>
      <p:ext uri="{BB962C8B-B14F-4D97-AF65-F5344CB8AC3E}">
        <p14:creationId xmlns:p14="http://schemas.microsoft.com/office/powerpoint/2010/main" val="1584728661"/>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422"/>
            <a:ext cx="8229600" cy="1429378"/>
          </a:xfrm>
        </p:spPr>
        <p:txBody>
          <a:bodyPr>
            <a:normAutofit fontScale="90000"/>
          </a:bodyPr>
          <a:lstStyle/>
          <a:p>
            <a:r>
              <a:rPr lang="en-US" sz="3600" dirty="0"/>
              <a:t/>
            </a:r>
            <a:br>
              <a:rPr lang="en-US" sz="3600" dirty="0"/>
            </a:br>
            <a:r>
              <a:rPr lang="en-US" sz="3600" b="1" dirty="0"/>
              <a:t>Jackson Garden Sundial</a:t>
            </a:r>
            <a:r>
              <a:rPr lang="en-US" dirty="0"/>
              <a:t/>
            </a:r>
            <a:br>
              <a:rPr lang="en-US" dirty="0"/>
            </a:br>
            <a:r>
              <a:rPr lang="en-US" sz="2700" dirty="0"/>
              <a:t>The original sundial no longer </a:t>
            </a:r>
            <a:r>
              <a:rPr lang="en-US" sz="2700" dirty="0" smtClean="0"/>
              <a:t>exists.  </a:t>
            </a:r>
            <a:r>
              <a:rPr lang="en-US" dirty="0"/>
              <a:t/>
            </a:r>
            <a:br>
              <a:rPr lang="en-US" dirty="0"/>
            </a:br>
            <a:endParaRPr lang="en-US" dirty="0"/>
          </a:p>
        </p:txBody>
      </p:sp>
      <p:pic>
        <p:nvPicPr>
          <p:cNvPr id="4098" name="Picture 2"/>
          <p:cNvPicPr>
            <a:picLocks noGrp="1" noChangeAspect="1" noChangeArrowheads="1"/>
          </p:cNvPicPr>
          <p:nvPr>
            <p:ph idx="1"/>
          </p:nvPr>
        </p:nvPicPr>
        <p:blipFill rotWithShape="1">
          <a:blip r:embed="rId3" cstate="print">
            <a:extLst>
              <a:ext uri="{28A0092B-C50C-407E-A947-70E740481C1C}">
                <a14:useLocalDpi xmlns:a14="http://schemas.microsoft.com/office/drawing/2010/main" val="0"/>
              </a:ext>
            </a:extLst>
          </a:blip>
          <a:srcRect l="3801"/>
          <a:stretch/>
        </p:blipFill>
        <p:spPr bwMode="auto">
          <a:xfrm>
            <a:off x="795449" y="1219200"/>
            <a:ext cx="7395899"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1527208"/>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676400"/>
          </a:xfrm>
        </p:spPr>
        <p:txBody>
          <a:bodyPr>
            <a:normAutofit fontScale="90000"/>
          </a:bodyPr>
          <a:lstStyle/>
          <a:p>
            <a:r>
              <a:rPr lang="en-US" sz="3100" dirty="0"/>
              <a:t/>
            </a:r>
            <a:br>
              <a:rPr lang="en-US" sz="3100" dirty="0"/>
            </a:br>
            <a:r>
              <a:rPr lang="en-US" sz="3100" dirty="0"/>
              <a:t/>
            </a:r>
            <a:br>
              <a:rPr lang="en-US" sz="3100" dirty="0"/>
            </a:br>
            <a:r>
              <a:rPr lang="en-US" sz="3100" b="1" dirty="0"/>
              <a:t>Brook at the Jackson Garden Union College </a:t>
            </a:r>
            <a:r>
              <a:rPr lang="en-US" sz="3100" dirty="0"/>
              <a:t/>
            </a:r>
            <a:br>
              <a:rPr lang="en-US" sz="3100" dirty="0"/>
            </a:br>
            <a:r>
              <a:rPr lang="en-US" sz="2700" dirty="0"/>
              <a:t>Referenced in the </a:t>
            </a:r>
            <a:r>
              <a:rPr lang="en-US" sz="2700" dirty="0" smtClean="0"/>
              <a:t>alma </a:t>
            </a:r>
            <a:r>
              <a:rPr lang="en-US" sz="2700" dirty="0"/>
              <a:t>m</a:t>
            </a:r>
            <a:r>
              <a:rPr lang="en-US" sz="2700" dirty="0" smtClean="0"/>
              <a:t>ater </a:t>
            </a:r>
            <a:r>
              <a:rPr lang="en-US" sz="2700" dirty="0"/>
              <a:t>song as </a:t>
            </a:r>
            <a:br>
              <a:rPr lang="en-US" sz="2700" dirty="0"/>
            </a:br>
            <a:r>
              <a:rPr lang="en-US" sz="2700" dirty="0">
                <a:solidFill>
                  <a:srgbClr val="C00000"/>
                </a:solidFill>
              </a:rPr>
              <a:t>“</a:t>
            </a:r>
            <a:r>
              <a:rPr lang="en-US" sz="2700" i="1" dirty="0">
                <a:solidFill>
                  <a:srgbClr val="C00000"/>
                </a:solidFill>
              </a:rPr>
              <a:t>the brook that bounds through Union’s </a:t>
            </a:r>
            <a:r>
              <a:rPr lang="en-US" sz="2700" i="1" dirty="0" smtClean="0">
                <a:solidFill>
                  <a:srgbClr val="C00000"/>
                </a:solidFill>
              </a:rPr>
              <a:t>grounds.”</a:t>
            </a:r>
            <a:r>
              <a:rPr lang="en-US" sz="2700" i="1" dirty="0">
                <a:solidFill>
                  <a:srgbClr val="C00000"/>
                </a:solidFill>
              </a:rPr>
              <a:t/>
            </a:r>
            <a:br>
              <a:rPr lang="en-US" sz="2700" i="1" dirty="0">
                <a:solidFill>
                  <a:srgbClr val="C00000"/>
                </a:solidFill>
              </a:rPr>
            </a:br>
            <a:r>
              <a:rPr lang="en-US" sz="4000" i="1" dirty="0">
                <a:solidFill>
                  <a:srgbClr val="C00000"/>
                </a:solidFill>
              </a:rPr>
              <a:t/>
            </a:r>
            <a:br>
              <a:rPr lang="en-US" sz="4000" i="1" dirty="0">
                <a:solidFill>
                  <a:srgbClr val="C00000"/>
                </a:solidFill>
              </a:rPr>
            </a:br>
            <a:endParaRPr lang="en-US" i="1" dirty="0">
              <a:solidFill>
                <a:srgbClr val="C00000"/>
              </a:solidFill>
            </a:endParaRPr>
          </a:p>
        </p:txBody>
      </p:sp>
      <p:pic>
        <p:nvPicPr>
          <p:cNvPr id="5122" name="Picture 2"/>
          <p:cNvPicPr>
            <a:picLocks noGrp="1" noChangeAspect="1" noChangeArrowheads="1"/>
          </p:cNvPicPr>
          <p:nvPr>
            <p:ph idx="1"/>
          </p:nvPr>
        </p:nvPicPr>
        <p:blipFill rotWithShape="1">
          <a:blip r:embed="rId3" cstate="print">
            <a:extLst>
              <a:ext uri="{28A0092B-C50C-407E-A947-70E740481C1C}">
                <a14:useLocalDpi xmlns:a14="http://schemas.microsoft.com/office/drawing/2010/main" val="0"/>
              </a:ext>
            </a:extLst>
          </a:blip>
          <a:srcRect r="3644"/>
          <a:stretch/>
        </p:blipFill>
        <p:spPr bwMode="auto">
          <a:xfrm>
            <a:off x="882114" y="1391710"/>
            <a:ext cx="7271286" cy="5009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9828583"/>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514"/>
            <a:ext cx="8229600" cy="1509486"/>
          </a:xfrm>
        </p:spPr>
        <p:txBody>
          <a:bodyPr>
            <a:noAutofit/>
          </a:bodyPr>
          <a:lstStyle/>
          <a:p>
            <a:r>
              <a:rPr lang="en-US" sz="2800" b="1" dirty="0"/>
              <a:t/>
            </a:r>
            <a:br>
              <a:rPr lang="en-US" sz="2800" b="1" dirty="0"/>
            </a:br>
            <a:r>
              <a:rPr lang="en-US" sz="3600" b="1" dirty="0"/>
              <a:t>The President’s Garden, Union College</a:t>
            </a:r>
            <a:r>
              <a:rPr lang="en-US" sz="3200" dirty="0"/>
              <a:t/>
            </a:r>
            <a:br>
              <a:rPr lang="en-US" sz="3200" dirty="0"/>
            </a:br>
            <a:r>
              <a:rPr lang="en-US" sz="2800" dirty="0">
                <a:solidFill>
                  <a:srgbClr val="C00000"/>
                </a:solidFill>
              </a:rPr>
              <a:t>“small but perfect garden</a:t>
            </a:r>
            <a:r>
              <a:rPr lang="en-US" sz="3200" dirty="0">
                <a:solidFill>
                  <a:srgbClr val="C00000"/>
                </a:solidFill>
              </a:rPr>
              <a:t>”</a:t>
            </a:r>
            <a:r>
              <a:rPr lang="en-US" sz="3200" dirty="0"/>
              <a:t/>
            </a:r>
            <a:br>
              <a:rPr lang="en-US" sz="3200" dirty="0"/>
            </a:br>
            <a:r>
              <a:rPr lang="en-US" sz="2000" dirty="0"/>
              <a:t>given by Mrs. Walter Baker in 1934 to the President</a:t>
            </a:r>
            <a:r>
              <a:rPr lang="en-US" sz="3200" dirty="0"/>
              <a:t/>
            </a:r>
            <a:br>
              <a:rPr lang="en-US" sz="3200" dirty="0"/>
            </a:br>
            <a:endParaRPr lang="en-US" sz="3200" dirty="0"/>
          </a:p>
        </p:txBody>
      </p:sp>
      <p:sp>
        <p:nvSpPr>
          <p:cNvPr id="3" name="Text Placeholder 2"/>
          <p:cNvSpPr>
            <a:spLocks noGrp="1"/>
          </p:cNvSpPr>
          <p:nvPr>
            <p:ph type="body" idx="1"/>
          </p:nvPr>
        </p:nvSpPr>
        <p:spPr>
          <a:xfrm>
            <a:off x="685800" y="1371601"/>
            <a:ext cx="7696200" cy="381000"/>
          </a:xfrm>
        </p:spPr>
        <p:txBody>
          <a:bodyPr>
            <a:normAutofit fontScale="92500" lnSpcReduction="20000"/>
          </a:bodyPr>
          <a:lstStyle/>
          <a:p>
            <a:pPr algn="ctr"/>
            <a:r>
              <a:rPr lang="en-US" dirty="0"/>
              <a:t>Statue of George Washington in a toga</a:t>
            </a:r>
          </a:p>
        </p:txBody>
      </p:sp>
      <p:pic>
        <p:nvPicPr>
          <p:cNvPr id="2050" name="Picture 2"/>
          <p:cNvPicPr>
            <a:picLocks noGrp="1" noChangeAspect="1" noChangeArrowheads="1"/>
          </p:cNvPicPr>
          <p:nvPr>
            <p:ph sz="half" idx="2"/>
          </p:nvPr>
        </p:nvPicPr>
        <p:blipFill rotWithShape="1">
          <a:blip r:embed="rId2" cstate="print">
            <a:extLst>
              <a:ext uri="{28A0092B-C50C-407E-A947-70E740481C1C}">
                <a14:useLocalDpi xmlns:a14="http://schemas.microsoft.com/office/drawing/2010/main" val="0"/>
              </a:ext>
            </a:extLst>
          </a:blip>
          <a:srcRect l="3473"/>
          <a:stretch/>
        </p:blipFill>
        <p:spPr bwMode="auto">
          <a:xfrm>
            <a:off x="838200" y="1828800"/>
            <a:ext cx="7010400" cy="4819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63255242"/>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President’s Garden Union College</a:t>
            </a:r>
            <a:endParaRPr lang="en-US" dirty="0"/>
          </a:p>
        </p:txBody>
      </p:sp>
      <p:sp>
        <p:nvSpPr>
          <p:cNvPr id="8" name="Text Placeholder 3"/>
          <p:cNvSpPr>
            <a:spLocks noGrp="1"/>
          </p:cNvSpPr>
          <p:nvPr>
            <p:ph idx="1"/>
          </p:nvPr>
        </p:nvSpPr>
        <p:spPr>
          <a:xfrm>
            <a:off x="576133" y="1295400"/>
            <a:ext cx="8229600" cy="609600"/>
          </a:xfrm>
        </p:spPr>
        <p:txBody>
          <a:bodyPr>
            <a:normAutofit/>
          </a:bodyPr>
          <a:lstStyle/>
          <a:p>
            <a:pPr marL="0" indent="0" algn="ctr">
              <a:buNone/>
            </a:pPr>
            <a:r>
              <a:rPr lang="en-US" sz="2800" dirty="0"/>
              <a:t>Designed on 2 levels with a shady drip pool</a:t>
            </a:r>
          </a:p>
        </p:txBody>
      </p:sp>
      <p:pic>
        <p:nvPicPr>
          <p:cNvPr id="9"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3169"/>
          <a:stretch/>
        </p:blipFill>
        <p:spPr bwMode="auto">
          <a:xfrm>
            <a:off x="1219201" y="1828800"/>
            <a:ext cx="6598418" cy="452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32234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828800"/>
          </a:xfrm>
        </p:spPr>
        <p:txBody>
          <a:bodyPr>
            <a:noAutofit/>
          </a:bodyPr>
          <a:lstStyle/>
          <a:p>
            <a:r>
              <a:rPr lang="en-US" sz="3200" b="1" dirty="0"/>
              <a:t/>
            </a:r>
            <a:br>
              <a:rPr lang="en-US" sz="3200" b="1" dirty="0"/>
            </a:br>
            <a:r>
              <a:rPr lang="en-US" sz="3200" b="1" dirty="0"/>
              <a:t>Mrs. </a:t>
            </a:r>
            <a:r>
              <a:rPr lang="en-US" sz="3200" b="1" dirty="0" smtClean="0"/>
              <a:t>Perkins’ </a:t>
            </a:r>
            <a:r>
              <a:rPr lang="en-US" sz="3200" b="1" dirty="0"/>
              <a:t>Garden 1936 Union College</a:t>
            </a:r>
            <a:r>
              <a:rPr lang="en-US" sz="3200" dirty="0"/>
              <a:t/>
            </a:r>
            <a:br>
              <a:rPr lang="en-US" sz="3200" dirty="0"/>
            </a:br>
            <a:r>
              <a:rPr lang="en-US" sz="2400" dirty="0"/>
              <a:t>She wrote  in </a:t>
            </a:r>
            <a:r>
              <a:rPr lang="en-US" sz="2400" dirty="0" smtClean="0"/>
              <a:t>1906: </a:t>
            </a:r>
            <a:r>
              <a:rPr lang="en-US" sz="2400" dirty="0"/>
              <a:t/>
            </a:r>
            <a:br>
              <a:rPr lang="en-US" sz="2400" dirty="0"/>
            </a:br>
            <a:r>
              <a:rPr lang="en-US" sz="2400" dirty="0"/>
              <a:t> </a:t>
            </a:r>
            <a:r>
              <a:rPr lang="en-US" sz="2400" i="1" dirty="0" smtClean="0">
                <a:solidFill>
                  <a:srgbClr val="C00000"/>
                </a:solidFill>
              </a:rPr>
              <a:t>“Everything </a:t>
            </a:r>
            <a:r>
              <a:rPr lang="en-US" sz="2400" i="1" dirty="0">
                <a:solidFill>
                  <a:srgbClr val="C00000"/>
                </a:solidFill>
              </a:rPr>
              <a:t>looks lovely in the </a:t>
            </a:r>
            <a:r>
              <a:rPr lang="en-US" sz="2400" i="1" dirty="0" smtClean="0">
                <a:solidFill>
                  <a:srgbClr val="C00000"/>
                </a:solidFill>
              </a:rPr>
              <a:t>garden … . My </a:t>
            </a:r>
            <a:r>
              <a:rPr lang="en-US" sz="2400" i="1" dirty="0">
                <a:solidFill>
                  <a:srgbClr val="C00000"/>
                </a:solidFill>
              </a:rPr>
              <a:t>soul revels in the beauty of it all. I am fairly tipsy with joy.”</a:t>
            </a:r>
            <a:r>
              <a:rPr lang="en-US" sz="2400" dirty="0">
                <a:solidFill>
                  <a:srgbClr val="C00000"/>
                </a:solidFill>
              </a:rPr>
              <a:t/>
            </a:r>
            <a:br>
              <a:rPr lang="en-US" sz="2400" dirty="0">
                <a:solidFill>
                  <a:srgbClr val="C00000"/>
                </a:solidFill>
              </a:rPr>
            </a:br>
            <a:endParaRPr lang="en-US" sz="2400" dirty="0">
              <a:solidFill>
                <a:srgbClr val="C00000"/>
              </a:solidFill>
            </a:endParaRPr>
          </a:p>
        </p:txBody>
      </p:sp>
      <p:pic>
        <p:nvPicPr>
          <p:cNvPr id="1026"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l="4242" t="4235" r="3157" b="5195"/>
          <a:stretch/>
        </p:blipFill>
        <p:spPr bwMode="auto">
          <a:xfrm>
            <a:off x="1219200" y="1905000"/>
            <a:ext cx="6498231"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20124927"/>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763000" cy="1905000"/>
          </a:xfrm>
        </p:spPr>
        <p:txBody>
          <a:bodyPr>
            <a:normAutofit fontScale="90000"/>
          </a:bodyPr>
          <a:lstStyle/>
          <a:p>
            <a:r>
              <a:rPr lang="en-US" dirty="0"/>
              <a:t/>
            </a:r>
            <a:br>
              <a:rPr lang="en-US" dirty="0"/>
            </a:br>
            <a:r>
              <a:rPr lang="en-US" dirty="0"/>
              <a:t/>
            </a:r>
            <a:br>
              <a:rPr lang="en-US" dirty="0"/>
            </a:br>
            <a:r>
              <a:rPr lang="en-US" b="1" dirty="0">
                <a:solidFill>
                  <a:schemeClr val="tx2"/>
                </a:solidFill>
              </a:rPr>
              <a:t>Mrs. </a:t>
            </a:r>
            <a:r>
              <a:rPr lang="en-US" b="1" dirty="0" smtClean="0">
                <a:solidFill>
                  <a:schemeClr val="tx2"/>
                </a:solidFill>
              </a:rPr>
              <a:t>Betts’s </a:t>
            </a:r>
            <a:r>
              <a:rPr lang="en-US" b="1" dirty="0"/>
              <a:t>Garden at Orchard House</a:t>
            </a:r>
            <a:r>
              <a:rPr lang="en-US" dirty="0"/>
              <a:t/>
            </a:r>
            <a:br>
              <a:rPr lang="en-US" dirty="0"/>
            </a:br>
            <a:r>
              <a:rPr lang="en-US" sz="3600" dirty="0"/>
              <a:t> Spring Ave, Troy</a:t>
            </a:r>
            <a:r>
              <a:rPr lang="en-US" dirty="0"/>
              <a:t/>
            </a:r>
            <a:br>
              <a:rPr lang="en-US" dirty="0"/>
            </a:br>
            <a:r>
              <a:rPr lang="en-US" sz="2000" dirty="0"/>
              <a:t>“</a:t>
            </a:r>
            <a:r>
              <a:rPr lang="en-US" sz="2000" dirty="0">
                <a:solidFill>
                  <a:srgbClr val="C00000"/>
                </a:solidFill>
              </a:rPr>
              <a:t>Who would not like to have a lily pond such as this one at Orchard House, </a:t>
            </a:r>
            <a:r>
              <a:rPr lang="en-US" sz="2000" dirty="0" smtClean="0">
                <a:solidFill>
                  <a:srgbClr val="C00000"/>
                </a:solidFill>
              </a:rPr>
              <a:t>Mrs. Edgar Betts’s </a:t>
            </a:r>
            <a:r>
              <a:rPr lang="en-US" sz="2000" dirty="0">
                <a:solidFill>
                  <a:srgbClr val="C00000"/>
                </a:solidFill>
              </a:rPr>
              <a:t>home?”  </a:t>
            </a:r>
            <a:r>
              <a:rPr lang="en-US" dirty="0"/>
              <a:t/>
            </a:r>
            <a:br>
              <a:rPr lang="en-US" dirty="0"/>
            </a:br>
            <a:r>
              <a:rPr lang="en-US" dirty="0"/>
              <a:t/>
            </a:r>
            <a:br>
              <a:rPr lang="en-US" dirty="0"/>
            </a:br>
            <a:endParaRPr lang="en-US" dirty="0"/>
          </a:p>
        </p:txBody>
      </p:sp>
      <p:pic>
        <p:nvPicPr>
          <p:cNvPr id="6146"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l="3161" r="1713"/>
          <a:stretch/>
        </p:blipFill>
        <p:spPr bwMode="auto">
          <a:xfrm>
            <a:off x="1219200" y="2162784"/>
            <a:ext cx="6562350" cy="4537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81239308"/>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600200"/>
          </a:xfrm>
        </p:spPr>
        <p:txBody>
          <a:bodyPr>
            <a:noAutofit/>
          </a:bodyPr>
          <a:lstStyle/>
          <a:p>
            <a:r>
              <a:rPr lang="en-US" sz="3200" b="1" dirty="0">
                <a:solidFill>
                  <a:schemeClr val="tx2"/>
                </a:solidFill>
              </a:rPr>
              <a:t>Mrs. William Leland Thompson’s </a:t>
            </a:r>
            <a:r>
              <a:rPr lang="en-US" sz="3200" b="1" dirty="0"/>
              <a:t>Garden</a:t>
            </a:r>
            <a:r>
              <a:rPr lang="en-US" sz="3200" dirty="0"/>
              <a:t/>
            </a:r>
            <a:br>
              <a:rPr lang="en-US" sz="3200" dirty="0"/>
            </a:br>
            <a:r>
              <a:rPr lang="en-US" sz="2800" dirty="0"/>
              <a:t>Red Brick Farm</a:t>
            </a:r>
            <a:br>
              <a:rPr lang="en-US" sz="2800" dirty="0"/>
            </a:br>
            <a:r>
              <a:rPr lang="en-US" sz="2800" dirty="0"/>
              <a:t>1936-1937</a:t>
            </a:r>
            <a:br>
              <a:rPr lang="en-US" sz="2800" dirty="0"/>
            </a:br>
            <a:r>
              <a:rPr lang="en-US" sz="2800" dirty="0"/>
              <a:t> Thompson Hill Road,  East </a:t>
            </a:r>
            <a:r>
              <a:rPr lang="en-US" sz="2800" dirty="0" smtClean="0"/>
              <a:t>Greenbush</a:t>
            </a:r>
            <a:endParaRPr lang="en-US" sz="2800" dirty="0"/>
          </a:p>
        </p:txBody>
      </p:sp>
      <p:pic>
        <p:nvPicPr>
          <p:cNvPr id="102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4302" t="12468" r="12300" b="14751"/>
          <a:stretch/>
        </p:blipFill>
        <p:spPr bwMode="auto">
          <a:xfrm>
            <a:off x="838200" y="1981200"/>
            <a:ext cx="7337286" cy="4281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7980263"/>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600200"/>
          </a:xfrm>
        </p:spPr>
        <p:txBody>
          <a:bodyPr>
            <a:normAutofit fontScale="90000"/>
          </a:bodyPr>
          <a:lstStyle/>
          <a:p>
            <a:r>
              <a:rPr lang="en-US" b="1" dirty="0">
                <a:solidFill>
                  <a:schemeClr val="tx2"/>
                </a:solidFill>
              </a:rPr>
              <a:t>Mrs. Eugene Warren’s </a:t>
            </a:r>
            <a:r>
              <a:rPr lang="en-US" b="1" dirty="0"/>
              <a:t>Garden </a:t>
            </a:r>
            <a:br>
              <a:rPr lang="en-US" b="1" dirty="0"/>
            </a:br>
            <a:r>
              <a:rPr lang="en-US" sz="3100" dirty="0" smtClean="0"/>
              <a:t> </a:t>
            </a:r>
            <a:r>
              <a:rPr lang="en-US" sz="3100" dirty="0"/>
              <a:t>Westover Road, </a:t>
            </a:r>
            <a:r>
              <a:rPr lang="en-US" sz="3100" dirty="0" smtClean="0"/>
              <a:t>Troy</a:t>
            </a:r>
            <a:br>
              <a:rPr lang="en-US" sz="3100" dirty="0" smtClean="0"/>
            </a:br>
            <a:r>
              <a:rPr lang="en-US" dirty="0" smtClean="0"/>
              <a:t>“</a:t>
            </a:r>
            <a:r>
              <a:rPr lang="en-US" sz="3100" dirty="0" smtClean="0">
                <a:solidFill>
                  <a:srgbClr val="C00000"/>
                </a:solidFill>
              </a:rPr>
              <a:t>Formal </a:t>
            </a:r>
            <a:r>
              <a:rPr lang="en-US" sz="3100" dirty="0">
                <a:solidFill>
                  <a:srgbClr val="C00000"/>
                </a:solidFill>
              </a:rPr>
              <a:t>garden and native wood have been skillfully </a:t>
            </a:r>
            <a:r>
              <a:rPr lang="en-US" sz="3100" dirty="0" smtClean="0">
                <a:solidFill>
                  <a:srgbClr val="C00000"/>
                </a:solidFill>
              </a:rPr>
              <a:t>blended.”</a:t>
            </a:r>
            <a:endParaRPr lang="en-US" dirty="0">
              <a:solidFill>
                <a:srgbClr val="C00000"/>
              </a:solidFill>
            </a:endParaRPr>
          </a:p>
        </p:txBody>
      </p:sp>
      <p:pic>
        <p:nvPicPr>
          <p:cNvPr id="17410" name="Picture 2"/>
          <p:cNvPicPr>
            <a:picLocks noGrp="1" noChangeAspect="1" noChangeArrowheads="1"/>
          </p:cNvPicPr>
          <p:nvPr>
            <p:ph idx="1"/>
          </p:nvPr>
        </p:nvPicPr>
        <p:blipFill rotWithShape="1">
          <a:blip r:embed="rId3" cstate="print">
            <a:extLst>
              <a:ext uri="{28A0092B-C50C-407E-A947-70E740481C1C}">
                <a14:useLocalDpi xmlns:a14="http://schemas.microsoft.com/office/drawing/2010/main" val="0"/>
              </a:ext>
            </a:extLst>
          </a:blip>
          <a:srcRect l="4449"/>
          <a:stretch/>
        </p:blipFill>
        <p:spPr bwMode="auto">
          <a:xfrm>
            <a:off x="1219200" y="1986065"/>
            <a:ext cx="6781800" cy="46687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8629748"/>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371600"/>
          </a:xfrm>
        </p:spPr>
        <p:txBody>
          <a:bodyPr>
            <a:normAutofit fontScale="90000"/>
          </a:bodyPr>
          <a:lstStyle/>
          <a:p>
            <a:r>
              <a:rPr lang="en-US" b="1" dirty="0">
                <a:solidFill>
                  <a:schemeClr val="tx2"/>
                </a:solidFill>
              </a:rPr>
              <a:t>Mrs. Eugene Warren’s </a:t>
            </a:r>
            <a:r>
              <a:rPr lang="en-US" b="1" dirty="0"/>
              <a:t>Garden</a:t>
            </a:r>
            <a:br>
              <a:rPr lang="en-US" b="1" dirty="0"/>
            </a:br>
            <a:r>
              <a:rPr lang="en-US" sz="2700" i="1" dirty="0"/>
              <a:t>“</a:t>
            </a:r>
            <a:r>
              <a:rPr lang="en-US" sz="2700" i="1" dirty="0">
                <a:solidFill>
                  <a:srgbClr val="C00000"/>
                </a:solidFill>
              </a:rPr>
              <a:t>Mrs. Eugene Warren has a cutting and propagating garden and a beautiful wooded ravine, the path bordered with </a:t>
            </a:r>
            <a:r>
              <a:rPr lang="en-US" sz="2700" i="1" dirty="0" smtClean="0">
                <a:solidFill>
                  <a:srgbClr val="C00000"/>
                </a:solidFill>
              </a:rPr>
              <a:t>wildflowers.</a:t>
            </a:r>
            <a:r>
              <a:rPr lang="en-US" sz="2700" i="1" dirty="0" smtClean="0"/>
              <a:t>”</a:t>
            </a:r>
            <a:endParaRPr lang="en-US" sz="2700" b="1" i="1" dirty="0"/>
          </a:p>
        </p:txBody>
      </p:sp>
      <p:pic>
        <p:nvPicPr>
          <p:cNvPr id="18434"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l="2034" r="2195"/>
          <a:stretch/>
        </p:blipFill>
        <p:spPr bwMode="auto">
          <a:xfrm>
            <a:off x="1192029" y="1524000"/>
            <a:ext cx="7266171" cy="5036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0630746"/>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Mr. Ide’s </a:t>
            </a:r>
            <a:r>
              <a:rPr lang="en-US" dirty="0" smtClean="0"/>
              <a:t>Garden</a:t>
            </a:r>
            <a:endParaRPr lang="en-US" dirty="0"/>
          </a:p>
        </p:txBody>
      </p:sp>
      <p:sp>
        <p:nvSpPr>
          <p:cNvPr id="7" name="Content Placeholder 6"/>
          <p:cNvSpPr>
            <a:spLocks noGrp="1"/>
          </p:cNvSpPr>
          <p:nvPr>
            <p:ph sz="half" idx="2"/>
          </p:nvPr>
        </p:nvSpPr>
        <p:spPr>
          <a:xfrm>
            <a:off x="6705600" y="1472492"/>
            <a:ext cx="2209800" cy="4678363"/>
          </a:xfrm>
        </p:spPr>
        <p:txBody>
          <a:bodyPr>
            <a:normAutofit fontScale="85000" lnSpcReduction="10000"/>
          </a:bodyPr>
          <a:lstStyle/>
          <a:p>
            <a:r>
              <a:rPr lang="en-US" dirty="0">
                <a:solidFill>
                  <a:srgbClr val="C00000"/>
                </a:solidFill>
              </a:rPr>
              <a:t>This small circular garden centered about a fountain is reached by a flight of stone steps leading down through the surrounding wall of shrubbery. </a:t>
            </a:r>
          </a:p>
          <a:p>
            <a:r>
              <a:rPr lang="en-US" dirty="0"/>
              <a:t>It was designed by Mr. George Ide for his garden at </a:t>
            </a:r>
            <a:r>
              <a:rPr lang="en-US" dirty="0" smtClean="0"/>
              <a:t>Williamstown </a:t>
            </a:r>
          </a:p>
          <a:p>
            <a:pPr marL="0" indent="0">
              <a:buNone/>
            </a:pPr>
            <a:endParaRPr lang="en-US" dirty="0"/>
          </a:p>
        </p:txBody>
      </p:sp>
      <p:pic>
        <p:nvPicPr>
          <p:cNvPr id="921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3830" r="8307" b="4364"/>
          <a:stretch/>
        </p:blipFill>
        <p:spPr bwMode="auto">
          <a:xfrm>
            <a:off x="609600" y="1219200"/>
            <a:ext cx="5742108" cy="5360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57106944"/>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2286000"/>
          </a:xfrm>
        </p:spPr>
        <p:txBody>
          <a:bodyPr>
            <a:normAutofit fontScale="90000"/>
          </a:bodyPr>
          <a:lstStyle/>
          <a:p>
            <a:r>
              <a:rPr lang="en-US" sz="3600" dirty="0"/>
              <a:t/>
            </a:r>
            <a:br>
              <a:rPr lang="en-US" sz="3600" dirty="0"/>
            </a:br>
            <a:r>
              <a:rPr lang="en-US" sz="3600" b="1" dirty="0">
                <a:solidFill>
                  <a:schemeClr val="tx2"/>
                </a:solidFill>
              </a:rPr>
              <a:t>Mrs. S. Alfred </a:t>
            </a:r>
            <a:r>
              <a:rPr lang="en-US" sz="3600" b="1" dirty="0" err="1">
                <a:solidFill>
                  <a:schemeClr val="tx2"/>
                </a:solidFill>
              </a:rPr>
              <a:t>Cluett’s</a:t>
            </a:r>
            <a:r>
              <a:rPr lang="en-US" sz="3600" b="1" dirty="0">
                <a:solidFill>
                  <a:schemeClr val="tx2"/>
                </a:solidFill>
              </a:rPr>
              <a:t> </a:t>
            </a:r>
            <a:r>
              <a:rPr lang="en-US" sz="3600" b="1" dirty="0"/>
              <a:t>Garden </a:t>
            </a:r>
            <a:r>
              <a:rPr lang="en-US" sz="3600" dirty="0"/>
              <a:t/>
            </a:r>
            <a:br>
              <a:rPr lang="en-US" sz="3600" dirty="0"/>
            </a:br>
            <a:r>
              <a:rPr lang="en-US" sz="3100" dirty="0"/>
              <a:t>Williamstown </a:t>
            </a:r>
            <a:r>
              <a:rPr lang="en-US" dirty="0"/>
              <a:t/>
            </a:r>
            <a:br>
              <a:rPr lang="en-US" dirty="0"/>
            </a:br>
            <a:r>
              <a:rPr lang="en-US" sz="2700" dirty="0" smtClean="0"/>
              <a:t>“</a:t>
            </a:r>
            <a:r>
              <a:rPr lang="en-US" sz="2700" i="1" dirty="0">
                <a:solidFill>
                  <a:srgbClr val="C00000"/>
                </a:solidFill>
              </a:rPr>
              <a:t>T</a:t>
            </a:r>
            <a:r>
              <a:rPr lang="en-US" sz="2700" i="1" dirty="0" smtClean="0">
                <a:solidFill>
                  <a:srgbClr val="C00000"/>
                </a:solidFill>
              </a:rPr>
              <a:t>he </a:t>
            </a:r>
            <a:r>
              <a:rPr lang="en-US" sz="2700" i="1" dirty="0">
                <a:solidFill>
                  <a:srgbClr val="C00000"/>
                </a:solidFill>
              </a:rPr>
              <a:t>paths that lead from one to another of the series of beautiful gardens on this estate form a delightful feature of landscape </a:t>
            </a:r>
            <a:r>
              <a:rPr lang="en-US" sz="2700" i="1" dirty="0" smtClean="0">
                <a:solidFill>
                  <a:srgbClr val="C00000"/>
                </a:solidFill>
              </a:rPr>
              <a:t>design.”</a:t>
            </a:r>
            <a:r>
              <a:rPr lang="en-US" sz="2700" i="1" dirty="0">
                <a:solidFill>
                  <a:srgbClr val="C00000"/>
                </a:solidFill>
              </a:rPr>
              <a:t/>
            </a:r>
            <a:br>
              <a:rPr lang="en-US" sz="2700" i="1" dirty="0">
                <a:solidFill>
                  <a:srgbClr val="C00000"/>
                </a:solidFill>
              </a:rPr>
            </a:br>
            <a:r>
              <a:rPr lang="en-US" sz="2700" dirty="0">
                <a:solidFill>
                  <a:srgbClr val="C00000"/>
                </a:solidFill>
              </a:rPr>
              <a:t/>
            </a:r>
            <a:br>
              <a:rPr lang="en-US" sz="2700" dirty="0">
                <a:solidFill>
                  <a:srgbClr val="C00000"/>
                </a:solidFill>
              </a:rPr>
            </a:br>
            <a:r>
              <a:rPr lang="en-US" sz="2700" dirty="0"/>
              <a:t>“</a:t>
            </a:r>
            <a:endParaRPr lang="en-US" dirty="0"/>
          </a:p>
        </p:txBody>
      </p:sp>
      <p:pic>
        <p:nvPicPr>
          <p:cNvPr id="19458"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tretch/>
        </p:blipFill>
        <p:spPr bwMode="auto">
          <a:xfrm>
            <a:off x="1371600" y="2133600"/>
            <a:ext cx="6242858" cy="4143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12157114"/>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600200"/>
          </a:xfrm>
        </p:spPr>
        <p:txBody>
          <a:bodyPr>
            <a:normAutofit fontScale="90000"/>
          </a:bodyPr>
          <a:lstStyle/>
          <a:p>
            <a:r>
              <a:rPr lang="en-US" b="1" dirty="0">
                <a:solidFill>
                  <a:schemeClr val="tx2"/>
                </a:solidFill>
              </a:rPr>
              <a:t>Mrs. S. Alfred </a:t>
            </a:r>
            <a:r>
              <a:rPr lang="en-US" b="1" dirty="0" err="1">
                <a:solidFill>
                  <a:schemeClr val="tx2"/>
                </a:solidFill>
              </a:rPr>
              <a:t>Cluett’s</a:t>
            </a:r>
            <a:r>
              <a:rPr lang="en-US" b="1" dirty="0">
                <a:solidFill>
                  <a:schemeClr val="tx2"/>
                </a:solidFill>
              </a:rPr>
              <a:t> </a:t>
            </a:r>
            <a:r>
              <a:rPr lang="en-US" b="1" dirty="0"/>
              <a:t>Garden</a:t>
            </a:r>
            <a:r>
              <a:rPr lang="en-US" dirty="0"/>
              <a:t/>
            </a:r>
            <a:br>
              <a:rPr lang="en-US" dirty="0"/>
            </a:br>
            <a:r>
              <a:rPr lang="en-US" sz="3600" dirty="0"/>
              <a:t>“</a:t>
            </a:r>
            <a:r>
              <a:rPr lang="en-US" sz="3600" i="1" dirty="0">
                <a:solidFill>
                  <a:srgbClr val="C00000"/>
                </a:solidFill>
              </a:rPr>
              <a:t>The vistas of the surrounding hills add beauty to Mrs. </a:t>
            </a:r>
            <a:r>
              <a:rPr lang="en-US" sz="3600" i="1" dirty="0" err="1">
                <a:solidFill>
                  <a:srgbClr val="C00000"/>
                </a:solidFill>
              </a:rPr>
              <a:t>Cluett’s</a:t>
            </a:r>
            <a:r>
              <a:rPr lang="en-US" sz="3600" i="1" dirty="0">
                <a:solidFill>
                  <a:srgbClr val="C00000"/>
                </a:solidFill>
              </a:rPr>
              <a:t> </a:t>
            </a:r>
            <a:r>
              <a:rPr lang="en-US" sz="3600" i="1" dirty="0" smtClean="0">
                <a:solidFill>
                  <a:srgbClr val="C00000"/>
                </a:solidFill>
              </a:rPr>
              <a:t>garden.</a:t>
            </a:r>
            <a:r>
              <a:rPr lang="en-US" sz="3600" i="1" dirty="0" smtClean="0"/>
              <a:t>”</a:t>
            </a:r>
            <a:endParaRPr lang="en-US" i="1" dirty="0"/>
          </a:p>
        </p:txBody>
      </p:sp>
      <p:pic>
        <p:nvPicPr>
          <p:cNvPr id="20482" name="Picture 2"/>
          <p:cNvPicPr>
            <a:picLocks noGrp="1" noChangeAspect="1" noChangeArrowheads="1"/>
          </p:cNvPicPr>
          <p:nvPr>
            <p:ph sz="half" idx="1"/>
          </p:nvPr>
        </p:nvPicPr>
        <p:blipFill rotWithShape="1">
          <a:blip r:embed="rId2" cstate="print">
            <a:extLst>
              <a:ext uri="{28A0092B-C50C-407E-A947-70E740481C1C}">
                <a14:useLocalDpi xmlns:a14="http://schemas.microsoft.com/office/drawing/2010/main" val="0"/>
              </a:ext>
            </a:extLst>
          </a:blip>
          <a:srcRect r="6400" b="5655"/>
          <a:stretch/>
        </p:blipFill>
        <p:spPr bwMode="auto">
          <a:xfrm>
            <a:off x="1143000" y="1600200"/>
            <a:ext cx="5486400" cy="4826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sz="half" idx="2"/>
          </p:nvPr>
        </p:nvSpPr>
        <p:spPr>
          <a:xfrm>
            <a:off x="6934200" y="1752600"/>
            <a:ext cx="1752600" cy="4373563"/>
          </a:xfrm>
        </p:spPr>
        <p:txBody>
          <a:bodyPr/>
          <a:lstStyle/>
          <a:p>
            <a:r>
              <a:rPr lang="en-US" dirty="0" smtClean="0"/>
              <a:t>Estate </a:t>
            </a:r>
            <a:r>
              <a:rPr lang="en-US" dirty="0"/>
              <a:t>is now the 20 acre campus of Pine Cobble </a:t>
            </a:r>
            <a:r>
              <a:rPr lang="en-US" dirty="0" smtClean="0"/>
              <a:t>School.</a:t>
            </a:r>
            <a:endParaRPr lang="en-US" dirty="0"/>
          </a:p>
        </p:txBody>
      </p:sp>
    </p:spTree>
    <p:extLst>
      <p:ext uri="{BB962C8B-B14F-4D97-AF65-F5344CB8AC3E}">
        <p14:creationId xmlns:p14="http://schemas.microsoft.com/office/powerpoint/2010/main" val="4150517766"/>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676400"/>
          </a:xfrm>
        </p:spPr>
        <p:txBody>
          <a:bodyPr>
            <a:normAutofit fontScale="90000"/>
          </a:bodyPr>
          <a:lstStyle/>
          <a:p>
            <a:r>
              <a:rPr lang="en-US" sz="4000" dirty="0"/>
              <a:t/>
            </a:r>
            <a:br>
              <a:rPr lang="en-US" sz="4000" dirty="0"/>
            </a:br>
            <a:r>
              <a:rPr lang="en-US" sz="4000" b="1" dirty="0">
                <a:solidFill>
                  <a:schemeClr val="tx2"/>
                </a:solidFill>
              </a:rPr>
              <a:t>Mrs. Robert </a:t>
            </a:r>
            <a:r>
              <a:rPr lang="en-US" sz="4000" b="1" dirty="0" err="1">
                <a:solidFill>
                  <a:schemeClr val="tx2"/>
                </a:solidFill>
              </a:rPr>
              <a:t>Pruyn’s</a:t>
            </a:r>
            <a:r>
              <a:rPr lang="en-US" sz="4000" b="1" dirty="0">
                <a:solidFill>
                  <a:schemeClr val="tx2"/>
                </a:solidFill>
              </a:rPr>
              <a:t> </a:t>
            </a:r>
            <a:r>
              <a:rPr lang="en-US" sz="4000" dirty="0">
                <a:solidFill>
                  <a:schemeClr val="tx1">
                    <a:lumMod val="95000"/>
                    <a:lumOff val="5000"/>
                  </a:schemeClr>
                </a:solidFill>
              </a:rPr>
              <a:t>Garden</a:t>
            </a:r>
            <a:br>
              <a:rPr lang="en-US" sz="4000" dirty="0">
                <a:solidFill>
                  <a:schemeClr val="tx1">
                    <a:lumMod val="95000"/>
                    <a:lumOff val="5000"/>
                  </a:schemeClr>
                </a:solidFill>
              </a:rPr>
            </a:br>
            <a:r>
              <a:rPr lang="en-US" sz="2700" dirty="0" smtClean="0">
                <a:solidFill>
                  <a:schemeClr val="tx1">
                    <a:lumMod val="95000"/>
                    <a:lumOff val="5000"/>
                  </a:schemeClr>
                </a:solidFill>
              </a:rPr>
              <a:t>Englewood </a:t>
            </a:r>
            <a:r>
              <a:rPr lang="en-US" sz="2700" dirty="0">
                <a:solidFill>
                  <a:schemeClr val="tx1">
                    <a:lumMod val="95000"/>
                    <a:lumOff val="5000"/>
                  </a:schemeClr>
                </a:solidFill>
              </a:rPr>
              <a:t>Place, Albany</a:t>
            </a:r>
            <a:br>
              <a:rPr lang="en-US" sz="2700" dirty="0">
                <a:solidFill>
                  <a:schemeClr val="tx1">
                    <a:lumMod val="95000"/>
                    <a:lumOff val="5000"/>
                  </a:schemeClr>
                </a:solidFill>
              </a:rPr>
            </a:br>
            <a:r>
              <a:rPr lang="en-US" sz="3600" dirty="0" smtClean="0"/>
              <a:t> </a:t>
            </a:r>
            <a:endParaRPr lang="en-US" sz="3600" dirty="0"/>
          </a:p>
        </p:txBody>
      </p:sp>
      <p:pic>
        <p:nvPicPr>
          <p:cNvPr id="24578"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l="1548" r="3801"/>
          <a:stretch/>
        </p:blipFill>
        <p:spPr bwMode="auto">
          <a:xfrm>
            <a:off x="1371600" y="1752600"/>
            <a:ext cx="6353962" cy="44578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07386091"/>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229600" cy="1295400"/>
          </a:xfrm>
        </p:spPr>
        <p:txBody>
          <a:bodyPr>
            <a:noAutofit/>
          </a:bodyPr>
          <a:lstStyle/>
          <a:p>
            <a:r>
              <a:rPr lang="en-US" sz="2800" b="1" dirty="0"/>
              <a:t/>
            </a:r>
            <a:br>
              <a:rPr lang="en-US" sz="2800" b="1" dirty="0"/>
            </a:br>
            <a:r>
              <a:rPr lang="en-US" sz="2400" b="1" dirty="0">
                <a:solidFill>
                  <a:schemeClr val="tx2"/>
                </a:solidFill>
              </a:rPr>
              <a:t>Mrs. Dudley T Humphrey’s </a:t>
            </a:r>
            <a:r>
              <a:rPr lang="en-US" sz="2400" b="1" dirty="0"/>
              <a:t>Garden</a:t>
            </a:r>
            <a:br>
              <a:rPr lang="en-US" sz="2400" b="1" dirty="0"/>
            </a:br>
            <a:r>
              <a:rPr lang="en-US" sz="2400" b="1" dirty="0"/>
              <a:t> </a:t>
            </a:r>
            <a:r>
              <a:rPr lang="en-US" sz="2400" dirty="0"/>
              <a:t>Loudonville Road,  </a:t>
            </a:r>
            <a:r>
              <a:rPr lang="en-US" sz="2400" dirty="0" smtClean="0"/>
              <a:t>Loudonville</a:t>
            </a:r>
            <a:r>
              <a:rPr lang="en-US" sz="2400" dirty="0"/>
              <a:t/>
            </a:r>
            <a:br>
              <a:rPr lang="en-US" sz="2400" dirty="0"/>
            </a:br>
            <a:r>
              <a:rPr lang="en-US" sz="2000" dirty="0">
                <a:solidFill>
                  <a:srgbClr val="C00000"/>
                </a:solidFill>
              </a:rPr>
              <a:t>“</a:t>
            </a:r>
            <a:r>
              <a:rPr lang="en-US" sz="2000" i="1" dirty="0">
                <a:solidFill>
                  <a:srgbClr val="C00000"/>
                </a:solidFill>
              </a:rPr>
              <a:t>A delicate spring picture made by a border of narcissi along the budding hedge row that shields the garden from the </a:t>
            </a:r>
            <a:r>
              <a:rPr lang="en-US" sz="2000" i="1" dirty="0" smtClean="0">
                <a:solidFill>
                  <a:srgbClr val="C00000"/>
                </a:solidFill>
              </a:rPr>
              <a:t>highway.”</a:t>
            </a:r>
            <a:r>
              <a:rPr lang="en-US" sz="1800" i="1" dirty="0">
                <a:solidFill>
                  <a:srgbClr val="C00000"/>
                </a:solidFill>
              </a:rPr>
              <a:t/>
            </a:r>
            <a:br>
              <a:rPr lang="en-US" sz="1800" i="1" dirty="0">
                <a:solidFill>
                  <a:srgbClr val="C00000"/>
                </a:solidFill>
              </a:rPr>
            </a:br>
            <a:r>
              <a:rPr lang="en-US" sz="1800" i="1" dirty="0"/>
              <a:t/>
            </a:r>
            <a:br>
              <a:rPr lang="en-US" sz="1800" i="1" dirty="0"/>
            </a:br>
            <a:endParaRPr lang="en-US" sz="3200" i="1" dirty="0"/>
          </a:p>
        </p:txBody>
      </p:sp>
      <p:pic>
        <p:nvPicPr>
          <p:cNvPr id="266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1066800" y="1905000"/>
            <a:ext cx="7010400" cy="4653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19679017"/>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600200"/>
          </a:xfrm>
        </p:spPr>
        <p:txBody>
          <a:bodyPr>
            <a:normAutofit fontScale="90000"/>
          </a:bodyPr>
          <a:lstStyle/>
          <a:p>
            <a:r>
              <a:rPr lang="en-US" sz="3600" b="1" dirty="0"/>
              <a:t/>
            </a:r>
            <a:br>
              <a:rPr lang="en-US" sz="3600" b="1" dirty="0"/>
            </a:br>
            <a:r>
              <a:rPr lang="en-US" sz="3600" b="1" dirty="0"/>
              <a:t/>
            </a:r>
            <a:br>
              <a:rPr lang="en-US" sz="3600" b="1" dirty="0"/>
            </a:br>
            <a:r>
              <a:rPr lang="en-US" sz="3600" b="1" dirty="0">
                <a:solidFill>
                  <a:schemeClr val="tx2"/>
                </a:solidFill>
              </a:rPr>
              <a:t>Mrs. L. W. </a:t>
            </a:r>
            <a:r>
              <a:rPr lang="en-US" sz="3600" b="1" dirty="0" smtClean="0">
                <a:solidFill>
                  <a:schemeClr val="tx2"/>
                </a:solidFill>
              </a:rPr>
              <a:t>Gorham’s </a:t>
            </a:r>
            <a:r>
              <a:rPr lang="en-US" sz="3600" b="1" dirty="0"/>
              <a:t>House and Garden</a:t>
            </a:r>
            <a:br>
              <a:rPr lang="en-US" sz="3600" b="1" dirty="0"/>
            </a:br>
            <a:r>
              <a:rPr lang="en-US" sz="2200" dirty="0" smtClean="0">
                <a:solidFill>
                  <a:srgbClr val="C00000"/>
                </a:solidFill>
              </a:rPr>
              <a:t>This </a:t>
            </a:r>
            <a:r>
              <a:rPr lang="en-US" sz="2200" dirty="0">
                <a:solidFill>
                  <a:srgbClr val="C00000"/>
                </a:solidFill>
              </a:rPr>
              <a:t>brick house built in 1809 at </a:t>
            </a:r>
            <a:r>
              <a:rPr lang="en-US" sz="2200" dirty="0" err="1">
                <a:solidFill>
                  <a:srgbClr val="C00000"/>
                </a:solidFill>
              </a:rPr>
              <a:t>Vischers</a:t>
            </a:r>
            <a:r>
              <a:rPr lang="en-US" sz="2200" dirty="0">
                <a:solidFill>
                  <a:srgbClr val="C00000"/>
                </a:solidFill>
              </a:rPr>
              <a:t> Ferry Township of </a:t>
            </a:r>
            <a:r>
              <a:rPr lang="en-US" sz="2200" dirty="0" err="1" smtClean="0">
                <a:solidFill>
                  <a:srgbClr val="C00000"/>
                </a:solidFill>
              </a:rPr>
              <a:t>Halfmoon</a:t>
            </a:r>
            <a:r>
              <a:rPr lang="en-US" sz="2200" dirty="0" smtClean="0">
                <a:solidFill>
                  <a:srgbClr val="C00000"/>
                </a:solidFill>
              </a:rPr>
              <a:t> </a:t>
            </a:r>
            <a:r>
              <a:rPr lang="en-US" sz="2200" dirty="0">
                <a:solidFill>
                  <a:srgbClr val="C00000"/>
                </a:solidFill>
              </a:rPr>
              <a:t>was moved to Loudonville </a:t>
            </a:r>
            <a:r>
              <a:rPr lang="en-US" sz="2200" dirty="0" smtClean="0">
                <a:solidFill>
                  <a:srgbClr val="C00000"/>
                </a:solidFill>
              </a:rPr>
              <a:t>Road</a:t>
            </a:r>
            <a:r>
              <a:rPr lang="en-US" sz="2200" dirty="0">
                <a:solidFill>
                  <a:srgbClr val="C00000"/>
                </a:solidFill>
              </a:rPr>
              <a:t/>
            </a:r>
            <a:br>
              <a:rPr lang="en-US" sz="2200" dirty="0">
                <a:solidFill>
                  <a:srgbClr val="C00000"/>
                </a:solidFill>
              </a:rPr>
            </a:br>
            <a:r>
              <a:rPr lang="en-US" sz="2200" dirty="0" smtClean="0">
                <a:solidFill>
                  <a:srgbClr val="C00000"/>
                </a:solidFill>
              </a:rPr>
              <a:t>.</a:t>
            </a:r>
            <a:r>
              <a:rPr lang="en-US" sz="2200" i="1" dirty="0" smtClean="0">
                <a:solidFill>
                  <a:srgbClr val="C00000"/>
                </a:solidFill>
              </a:rPr>
              <a:t>Ampelopsis </a:t>
            </a:r>
            <a:r>
              <a:rPr lang="en-US" sz="2200" i="1" dirty="0">
                <a:solidFill>
                  <a:srgbClr val="C00000"/>
                </a:solidFill>
              </a:rPr>
              <a:t>(</a:t>
            </a:r>
            <a:r>
              <a:rPr lang="en-US" sz="2200" i="1" dirty="0" err="1">
                <a:solidFill>
                  <a:srgbClr val="C00000"/>
                </a:solidFill>
              </a:rPr>
              <a:t>aconiatifolis</a:t>
            </a:r>
            <a:r>
              <a:rPr lang="en-US" sz="2200" i="1" dirty="0">
                <a:solidFill>
                  <a:srgbClr val="C00000"/>
                </a:solidFill>
              </a:rPr>
              <a:t> or pepper vine) canopies the </a:t>
            </a:r>
            <a:r>
              <a:rPr lang="en-US" sz="2200" i="1" dirty="0" smtClean="0">
                <a:solidFill>
                  <a:srgbClr val="C00000"/>
                </a:solidFill>
              </a:rPr>
              <a:t>door.</a:t>
            </a:r>
            <a:r>
              <a:rPr lang="en-US" sz="3600" b="1" i="1" dirty="0">
                <a:solidFill>
                  <a:srgbClr val="C00000"/>
                </a:solidFill>
              </a:rPr>
              <a:t/>
            </a:r>
            <a:br>
              <a:rPr lang="en-US" sz="3600" b="1" i="1" dirty="0">
                <a:solidFill>
                  <a:srgbClr val="C00000"/>
                </a:solidFill>
              </a:rPr>
            </a:br>
            <a:endParaRPr lang="en-US" sz="3600" b="1" i="1" dirty="0">
              <a:solidFill>
                <a:srgbClr val="C00000"/>
              </a:solidFill>
            </a:endParaRPr>
          </a:p>
        </p:txBody>
      </p:sp>
      <p:pic>
        <p:nvPicPr>
          <p:cNvPr id="27650"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l="3318" t="10518" r="2192" b="18132"/>
          <a:stretch/>
        </p:blipFill>
        <p:spPr bwMode="auto">
          <a:xfrm>
            <a:off x="609600" y="2057400"/>
            <a:ext cx="7883994" cy="4374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76107453"/>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chemeClr val="tx2"/>
                </a:solidFill>
              </a:rPr>
              <a:t>Mrs. Alfred Renshaw’s </a:t>
            </a:r>
            <a:r>
              <a:rPr lang="en-US" b="1" dirty="0"/>
              <a:t>Garden</a:t>
            </a:r>
            <a:r>
              <a:rPr lang="en-US" dirty="0"/>
              <a:t/>
            </a:r>
            <a:br>
              <a:rPr lang="en-US" dirty="0"/>
            </a:br>
            <a:r>
              <a:rPr lang="en-US" dirty="0"/>
              <a:t> </a:t>
            </a:r>
            <a:r>
              <a:rPr lang="en-US" sz="3600" dirty="0"/>
              <a:t>Fiddlers Lane, Loudonville</a:t>
            </a:r>
          </a:p>
        </p:txBody>
      </p:sp>
      <p:pic>
        <p:nvPicPr>
          <p:cNvPr id="30722" name="Picture 2"/>
          <p:cNvPicPr>
            <a:picLocks noGrp="1" noChangeAspect="1" noChangeArrowheads="1"/>
          </p:cNvPicPr>
          <p:nvPr>
            <p:ph sz="half" idx="1"/>
          </p:nvPr>
        </p:nvPicPr>
        <p:blipFill rotWithShape="1">
          <a:blip r:embed="rId2" cstate="print">
            <a:extLst>
              <a:ext uri="{28A0092B-C50C-407E-A947-70E740481C1C}">
                <a14:useLocalDpi xmlns:a14="http://schemas.microsoft.com/office/drawing/2010/main" val="0"/>
              </a:ext>
            </a:extLst>
          </a:blip>
          <a:srcRect l="3847" t="5208" r="2777" b="3877"/>
          <a:stretch/>
        </p:blipFill>
        <p:spPr bwMode="auto">
          <a:xfrm>
            <a:off x="1575388" y="1447800"/>
            <a:ext cx="6213240" cy="5122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6294712"/>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341438"/>
          </a:xfrm>
        </p:spPr>
        <p:txBody>
          <a:bodyPr>
            <a:normAutofit/>
          </a:bodyPr>
          <a:lstStyle/>
          <a:p>
            <a:r>
              <a:rPr lang="en-US" b="1" dirty="0">
                <a:solidFill>
                  <a:schemeClr val="tx2"/>
                </a:solidFill>
              </a:rPr>
              <a:t>Mrs. Erastus  Corning </a:t>
            </a:r>
            <a:r>
              <a:rPr lang="en-US" b="1" dirty="0" smtClean="0">
                <a:solidFill>
                  <a:schemeClr val="tx2"/>
                </a:solidFill>
              </a:rPr>
              <a:t>II’s  </a:t>
            </a:r>
            <a:r>
              <a:rPr lang="en-US" dirty="0"/>
              <a:t>Garden</a:t>
            </a:r>
            <a:br>
              <a:rPr lang="en-US" dirty="0"/>
            </a:br>
            <a:endParaRPr lang="en-US" sz="3600" dirty="0"/>
          </a:p>
        </p:txBody>
      </p:sp>
      <p:pic>
        <p:nvPicPr>
          <p:cNvPr id="33794"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l="2517" r="2034"/>
          <a:stretch/>
        </p:blipFill>
        <p:spPr bwMode="auto">
          <a:xfrm>
            <a:off x="1004327" y="910392"/>
            <a:ext cx="7225273" cy="5024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4260003"/>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Users\sarah\Pictures\2015-01-21 FOGC history presentation\IMG_644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0347" y="914400"/>
            <a:ext cx="7612290" cy="5055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8911380"/>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noAutofit/>
          </a:bodyPr>
          <a:lstStyle/>
          <a:p>
            <a:r>
              <a:rPr lang="en-US" sz="3200" dirty="0">
                <a:solidFill>
                  <a:srgbClr val="FF0000"/>
                </a:solidFill>
              </a:rPr>
              <a:t>“We cherish the memory of such old houses or the names of which still bring memories of former </a:t>
            </a:r>
            <a:r>
              <a:rPr lang="en-US" sz="3200" dirty="0" smtClean="0">
                <a:solidFill>
                  <a:srgbClr val="FF0000"/>
                </a:solidFill>
              </a:rPr>
              <a:t>days ... .”</a:t>
            </a:r>
            <a:r>
              <a:rPr lang="en-US" sz="3200" dirty="0">
                <a:solidFill>
                  <a:srgbClr val="FF0000"/>
                </a:solidFill>
              </a:rPr>
              <a:t/>
            </a:r>
            <a:br>
              <a:rPr lang="en-US" sz="3200" dirty="0">
                <a:solidFill>
                  <a:srgbClr val="FF0000"/>
                </a:solidFill>
              </a:rPr>
            </a:br>
            <a:endParaRPr lang="en-US" sz="3200" dirty="0">
              <a:solidFill>
                <a:srgbClr val="FF0000"/>
              </a:solidFill>
            </a:endParaRPr>
          </a:p>
        </p:txBody>
      </p:sp>
      <p:pic>
        <p:nvPicPr>
          <p:cNvPr id="41986" name="Picture 2" descr="C:\Users\sarah\Pictures\2015-01-21 FOGC history presentation\IMG_645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24890" y="1981200"/>
            <a:ext cx="6242304" cy="4145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4318478"/>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229600" cy="1828800"/>
          </a:xfrm>
        </p:spPr>
        <p:txBody>
          <a:bodyPr>
            <a:normAutofit fontScale="90000"/>
          </a:bodyPr>
          <a:lstStyle/>
          <a:p>
            <a:r>
              <a:rPr lang="en-US" sz="3600" dirty="0" smtClean="0"/>
              <a:t/>
            </a:r>
            <a:br>
              <a:rPr lang="en-US" sz="3600" dirty="0" smtClean="0"/>
            </a:br>
            <a:r>
              <a:rPr lang="en-US" sz="3600" dirty="0" smtClean="0"/>
              <a:t>“</a:t>
            </a:r>
            <a:r>
              <a:rPr lang="en-US" sz="3600" dirty="0"/>
              <a:t>Yesterday’s gardens are today’s </a:t>
            </a:r>
            <a:r>
              <a:rPr lang="en-US" sz="3600" dirty="0" smtClean="0"/>
              <a:t>history.</a:t>
            </a:r>
            <a:r>
              <a:rPr lang="en-US" sz="3600" dirty="0"/>
              <a:t/>
            </a:r>
            <a:br>
              <a:rPr lang="en-US" sz="3600" dirty="0"/>
            </a:br>
            <a:r>
              <a:rPr lang="en-US" sz="3600" dirty="0"/>
              <a:t>Today’s gardens are </a:t>
            </a:r>
            <a:r>
              <a:rPr lang="en-US" sz="3600"/>
              <a:t>tomorrow’s </a:t>
            </a:r>
            <a:r>
              <a:rPr lang="en-US" sz="3600" smtClean="0"/>
              <a:t>history.”</a:t>
            </a:r>
            <a:r>
              <a:rPr lang="en-US" sz="4000" dirty="0"/>
              <a:t/>
            </a:r>
            <a:br>
              <a:rPr lang="en-US" sz="4000" dirty="0"/>
            </a:br>
            <a:endParaRPr lang="en-US" dirty="0"/>
          </a:p>
        </p:txBody>
      </p:sp>
      <p:pic>
        <p:nvPicPr>
          <p:cNvPr id="1026" name="Picture 2" descr="C:\Users\sarah\Documents\FOGC\mcgreevy Pruyn presentation.jpg"/>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5197" t="3042" r="4303" b="3519"/>
          <a:stretch/>
        </p:blipFill>
        <p:spPr bwMode="auto">
          <a:xfrm>
            <a:off x="720967" y="1447800"/>
            <a:ext cx="7792383" cy="502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735338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32480</TotalTime>
  <Words>1035</Words>
  <Application>Microsoft Macintosh PowerPoint</Application>
  <PresentationFormat>On-screen Show (4:3)</PresentationFormat>
  <Paragraphs>138</Paragraphs>
  <Slides>57</Slides>
  <Notes>29</Notes>
  <HiddenSlides>0</HiddenSlides>
  <MMClips>0</MMClips>
  <ScaleCrop>false</ScaleCrop>
  <HeadingPairs>
    <vt:vector size="4" baseType="variant">
      <vt:variant>
        <vt:lpstr>Theme</vt:lpstr>
      </vt:variant>
      <vt:variant>
        <vt:i4>1</vt:i4>
      </vt:variant>
      <vt:variant>
        <vt:lpstr>Slide Titles</vt:lpstr>
      </vt:variant>
      <vt:variant>
        <vt:i4>57</vt:i4>
      </vt:variant>
    </vt:vector>
  </HeadingPairs>
  <TitlesOfParts>
    <vt:vector size="58" baseType="lpstr">
      <vt:lpstr>Office Theme</vt:lpstr>
      <vt:lpstr>  A Retrospective:   Capital District Landscapes, Houses and Gardens through the eyes of 1936 Residents  </vt:lpstr>
      <vt:lpstr>Today’s Presentation</vt:lpstr>
      <vt:lpstr>Catskill Mountains “It has its own peculiar charm, a something not found elsewhere.” Thomas Cole</vt:lpstr>
      <vt:lpstr>Catskill Mountains High Peak, Black Dome Mountain,  Black Head Mountain “Haunt of Rip Van Winkle”</vt:lpstr>
      <vt:lpstr>Helderberg Mountains “A shoreline of a long ago sea.”</vt:lpstr>
      <vt:lpstr>Helderberg Mountains &amp; Thatcher Park</vt:lpstr>
      <vt:lpstr>Rensselaerville Falls “The waterfall  is a natural stairway formed by the erosion of successive shale deposits.”  </vt:lpstr>
      <vt:lpstr>Normanskill, 1936 </vt:lpstr>
      <vt:lpstr>Historic Homes Needlepoint of Whitehall</vt:lpstr>
      <vt:lpstr> Schuyler House at The Flatts Part of the Colony of Rensselaerwyck    </vt:lpstr>
      <vt:lpstr>Fort Crailo or “Crows Woods” Built by Van Rensselaer Family in 1660s</vt:lpstr>
      <vt:lpstr>Glen Sanders Mansion Described in 1936 as “one of the most notable and interesting colonial homes in America.”</vt:lpstr>
      <vt:lpstr>Abraham Yates House Union Street, Schenectady Built 40 years  after the burning of Schenectady, 1664 </vt:lpstr>
      <vt:lpstr> Coeymans Bronk House “Distinguished by a double Dutch door and its stoop with a vine covered hood, indications of the hospitality to be found within.” 1992 added to the National Register of Homes </vt:lpstr>
      <vt:lpstr>Schuyler Mansion </vt:lpstr>
      <vt:lpstr>Van Rensselaer Manor House  Built by Patroon Stephen Van Rensselaer </vt:lpstr>
      <vt:lpstr>Van Rensselaer Manor House Garden “Elaborate gardens of the last Patroon,  Stephen Van Rensselaer” included a greenhouse.</vt:lpstr>
      <vt:lpstr>  Vlie House “Poppies, verbena and hollyhock grew haphazardly.”  i</vt:lpstr>
      <vt:lpstr>Cherry Hill  Built in 1768 by Colonel Philip Van Rensselaer </vt:lpstr>
      <vt:lpstr>Greenbush Cantonment 1812 headquarters of a U.S. military contingent. </vt:lpstr>
      <vt:lpstr>Ten Broeck Mansion, on Prospect Hill</vt:lpstr>
      <vt:lpstr>Mulberry Hill Count and Countess de la Tour du Pin </vt:lpstr>
      <vt:lpstr>Mulberry Tree Planted by Charles Talleyrand, the European diplomat who was a frequent visitor. It remains there today.</vt:lpstr>
      <vt:lpstr>Public Spaces Pearl Street, Albany</vt:lpstr>
      <vt:lpstr>   South College at Union College 1814 President Eliphalet Nott  </vt:lpstr>
      <vt:lpstr>Albany Female Academy Built in 1814 , originally located on Washington Avenue</vt:lpstr>
      <vt:lpstr>Albany Academy Built in 1813, located in Academy Park. Its charter was  signed by Mayor Philip Schuyler Van Rensselaer. </vt:lpstr>
      <vt:lpstr>Emma Willard School Founded  in 1814 in Troy, New York </vt:lpstr>
      <vt:lpstr>State Street, Albany, 1805  </vt:lpstr>
      <vt:lpstr>State Street “Today”  1936</vt:lpstr>
      <vt:lpstr> Washington Park “Our city garden, Albany’s most  beloved antiquity.”   </vt:lpstr>
      <vt:lpstr>  Private Gardens Mrs. Edwin Corning Garden    </vt:lpstr>
      <vt:lpstr>Mrs. Lawrence Achilles’ Garden</vt:lpstr>
      <vt:lpstr> Mrs. Walter Stearn’s Garden at Union College “The use of suitable shrubbery creating two levels connected by low steps can give a sense of space and seclusion.”  </vt:lpstr>
      <vt:lpstr> Mrs. C. Langdon Perry’s 1936 Garden </vt:lpstr>
      <vt:lpstr> A second view of Mrs. Perry’s Garden Stones from old quarry visible  “Tall trees and naturalistic planting has much of the woodland charm of the neighboring Jackson garden.”  </vt:lpstr>
      <vt:lpstr> Jackson  Garden “Beyond the smaller gardens there are about 30 acres of tall woodland threaded by shady paths.” </vt:lpstr>
      <vt:lpstr> Jackson Garden Sundial The original sundial no longer exists.   </vt:lpstr>
      <vt:lpstr>  Brook at the Jackson Garden Union College  Referenced in the alma mater song as  “the brook that bounds through Union’s grounds.”  </vt:lpstr>
      <vt:lpstr> The President’s Garden, Union College “small but perfect garden” given by Mrs. Walter Baker in 1934 to the President </vt:lpstr>
      <vt:lpstr>The President’s Garden Union College</vt:lpstr>
      <vt:lpstr> Mrs. Perkins’ Garden 1936 Union College She wrote  in 1906:   “Everything looks lovely in the garden … . My soul revels in the beauty of it all. I am fairly tipsy with joy.” </vt:lpstr>
      <vt:lpstr>  Mrs. Betts’s Garden at Orchard House  Spring Ave, Troy “Who would not like to have a lily pond such as this one at Orchard House, Mrs. Edgar Betts’s home?”    </vt:lpstr>
      <vt:lpstr>Mrs. William Leland Thompson’s Garden Red Brick Farm 1936-1937  Thompson Hill Road,  East Greenbush</vt:lpstr>
      <vt:lpstr>Mrs. Eugene Warren’s Garden   Westover Road, Troy “Formal garden and native wood have been skillfully blended.”</vt:lpstr>
      <vt:lpstr>Mrs. Eugene Warren’s Garden “Mrs. Eugene Warren has a cutting and propagating garden and a beautiful wooded ravine, the path bordered with wildflowers.”</vt:lpstr>
      <vt:lpstr>Mr. Ide’s Garden</vt:lpstr>
      <vt:lpstr> Mrs. S. Alfred Cluett’s Garden  Williamstown  “The paths that lead from one to another of the series of beautiful gardens on this estate form a delightful feature of landscape design.”  “</vt:lpstr>
      <vt:lpstr>Mrs. S. Alfred Cluett’s Garden “The vistas of the surrounding hills add beauty to Mrs. Cluett’s garden.”</vt:lpstr>
      <vt:lpstr> Mrs. Robert Pruyn’s Garden Englewood Place, Albany  </vt:lpstr>
      <vt:lpstr> Mrs. Dudley T Humphrey’s Garden  Loudonville Road,  Loudonville “A delicate spring picture made by a border of narcissi along the budding hedge row that shields the garden from the highway.”  </vt:lpstr>
      <vt:lpstr>  Mrs. L. W. Gorham’s House and Garden This brick house built in 1809 at Vischers Ferry Township of Halfmoon was moved to Loudonville Road .Ampelopsis (aconiatifolis or pepper vine) canopies the door. </vt:lpstr>
      <vt:lpstr>Mrs. Alfred Renshaw’s Garden  Fiddlers Lane, Loudonville</vt:lpstr>
      <vt:lpstr>Mrs. Erastus  Corning II’s  Garden </vt:lpstr>
      <vt:lpstr>PowerPoint Presentation</vt:lpstr>
      <vt:lpstr>“We cherish the memory of such old houses or the names of which still bring memories of former days ... .” </vt:lpstr>
      <vt:lpstr> “Yesterday’s gardens are today’s history. Today’s gardens are tomorrow’s history.”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FOGC history project</dc:title>
  <dc:creator>sarah</dc:creator>
  <cp:lastModifiedBy>William  Dowd</cp:lastModifiedBy>
  <cp:revision>420</cp:revision>
  <dcterms:created xsi:type="dcterms:W3CDTF">2015-01-21T20:37:32Z</dcterms:created>
  <dcterms:modified xsi:type="dcterms:W3CDTF">2018-03-17T17:25:06Z</dcterms:modified>
</cp:coreProperties>
</file>