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0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660"/>
  </p:normalViewPr>
  <p:slideViewPr>
    <p:cSldViewPr snapToGrid="0">
      <p:cViewPr varScale="1">
        <p:scale>
          <a:sx n="97" d="100"/>
          <a:sy n="97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A6F6D-B2EE-40F0-BDF4-397CABE1880A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C4EC5EA-D51E-485E-A604-D31D2B754FDA}">
      <dgm:prSet/>
      <dgm:spPr/>
      <dgm:t>
        <a:bodyPr/>
        <a:lstStyle/>
        <a:p>
          <a:r>
            <a:rPr lang="en-US" dirty="0">
              <a:latin typeface="Baskerville Old Face" panose="02020602080505020303" pitchFamily="18" charset="0"/>
            </a:rPr>
            <a:t>3</a:t>
          </a:r>
          <a:r>
            <a:rPr lang="en-US" baseline="30000" dirty="0">
              <a:latin typeface="Baskerville Old Face" panose="02020602080505020303" pitchFamily="18" charset="0"/>
            </a:rPr>
            <a:t>rd</a:t>
          </a:r>
          <a:r>
            <a:rPr lang="en-US" dirty="0">
              <a:latin typeface="Baskerville Old Face" panose="02020602080505020303" pitchFamily="18" charset="0"/>
            </a:rPr>
            <a:t> &amp; 4</a:t>
          </a:r>
          <a:r>
            <a:rPr lang="en-US" baseline="30000" dirty="0">
              <a:latin typeface="Baskerville Old Face" panose="02020602080505020303" pitchFamily="18" charset="0"/>
            </a:rPr>
            <a:t>th</a:t>
          </a:r>
          <a:r>
            <a:rPr lang="en-US" dirty="0">
              <a:latin typeface="Baskerville Old Face" panose="02020602080505020303" pitchFamily="18" charset="0"/>
            </a:rPr>
            <a:t> phase of The Spinney at Van Dyke</a:t>
          </a:r>
        </a:p>
      </dgm:t>
    </dgm:pt>
    <dgm:pt modelId="{29D5A7A9-758B-41C4-88BD-11471561A1F7}" type="parTrans" cxnId="{BA0E729B-5D10-420A-B6BE-D0B83EC615C2}">
      <dgm:prSet/>
      <dgm:spPr/>
      <dgm:t>
        <a:bodyPr/>
        <a:lstStyle/>
        <a:p>
          <a:endParaRPr lang="en-US">
            <a:latin typeface="Baskerville Old Face" panose="02020602080505020303" pitchFamily="18" charset="0"/>
          </a:endParaRPr>
        </a:p>
      </dgm:t>
    </dgm:pt>
    <dgm:pt modelId="{611C7BE6-9768-40A5-9C5A-C8A883B7FE54}" type="sibTrans" cxnId="{BA0E729B-5D10-420A-B6BE-D0B83EC615C2}">
      <dgm:prSet/>
      <dgm:spPr/>
      <dgm:t>
        <a:bodyPr/>
        <a:lstStyle/>
        <a:p>
          <a:endParaRPr lang="en-US">
            <a:latin typeface="Baskerville Old Face" panose="02020602080505020303" pitchFamily="18" charset="0"/>
          </a:endParaRPr>
        </a:p>
      </dgm:t>
    </dgm:pt>
    <dgm:pt modelId="{11FB8332-8EA3-40C8-B019-4F72D2DFF312}">
      <dgm:prSet/>
      <dgm:spPr/>
      <dgm:t>
        <a:bodyPr/>
        <a:lstStyle/>
        <a:p>
          <a:r>
            <a:rPr lang="en-US">
              <a:latin typeface="Baskerville Old Face" panose="02020602080505020303" pitchFamily="18" charset="0"/>
            </a:rPr>
            <a:t>The Spinney at Ballston Lake Proposal</a:t>
          </a:r>
        </a:p>
      </dgm:t>
    </dgm:pt>
    <dgm:pt modelId="{F06216AF-450A-4F4B-89F0-DDEE31286D70}" type="parTrans" cxnId="{404E6565-0930-41C6-892A-21CF66644722}">
      <dgm:prSet/>
      <dgm:spPr/>
      <dgm:t>
        <a:bodyPr/>
        <a:lstStyle/>
        <a:p>
          <a:endParaRPr lang="en-US">
            <a:latin typeface="Baskerville Old Face" panose="02020602080505020303" pitchFamily="18" charset="0"/>
          </a:endParaRPr>
        </a:p>
      </dgm:t>
    </dgm:pt>
    <dgm:pt modelId="{174F31B9-7544-4B66-A194-AEC3333EF76B}" type="sibTrans" cxnId="{404E6565-0930-41C6-892A-21CF66644722}">
      <dgm:prSet/>
      <dgm:spPr/>
      <dgm:t>
        <a:bodyPr/>
        <a:lstStyle/>
        <a:p>
          <a:endParaRPr lang="en-US">
            <a:latin typeface="Baskerville Old Face" panose="02020602080505020303" pitchFamily="18" charset="0"/>
          </a:endParaRPr>
        </a:p>
      </dgm:t>
    </dgm:pt>
    <dgm:pt modelId="{AA0E01D0-4003-47FC-A96E-FF3EC7BC0D30}" type="pres">
      <dgm:prSet presAssocID="{D06A6F6D-B2EE-40F0-BDF4-397CABE188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B6B589-F791-4622-B2F4-D9DE4FA2402A}" type="pres">
      <dgm:prSet presAssocID="{CC4EC5EA-D51E-485E-A604-D31D2B754FDA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EFF3E-2D2D-49B0-AD1A-A35EA89F47A3}" type="pres">
      <dgm:prSet presAssocID="{611C7BE6-9768-40A5-9C5A-C8A883B7FE54}" presName="parTxOnlySpace" presStyleCnt="0"/>
      <dgm:spPr/>
    </dgm:pt>
    <dgm:pt modelId="{DAB7D6A9-B8DF-4A14-A1BD-FA9AED30E9F5}" type="pres">
      <dgm:prSet presAssocID="{11FB8332-8EA3-40C8-B019-4F72D2DFF312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4E6565-0930-41C6-892A-21CF66644722}" srcId="{D06A6F6D-B2EE-40F0-BDF4-397CABE1880A}" destId="{11FB8332-8EA3-40C8-B019-4F72D2DFF312}" srcOrd="1" destOrd="0" parTransId="{F06216AF-450A-4F4B-89F0-DDEE31286D70}" sibTransId="{174F31B9-7544-4B66-A194-AEC3333EF76B}"/>
    <dgm:cxn modelId="{6FBCCCFF-207D-43A4-9C41-44EF616D6EB1}" type="presOf" srcId="{CC4EC5EA-D51E-485E-A604-D31D2B754FDA}" destId="{B0B6B589-F791-4622-B2F4-D9DE4FA2402A}" srcOrd="0" destOrd="0" presId="urn:microsoft.com/office/officeart/2005/8/layout/chevron1"/>
    <dgm:cxn modelId="{41A32287-8AE4-4A9C-A905-72EF193C1EE4}" type="presOf" srcId="{11FB8332-8EA3-40C8-B019-4F72D2DFF312}" destId="{DAB7D6A9-B8DF-4A14-A1BD-FA9AED30E9F5}" srcOrd="0" destOrd="0" presId="urn:microsoft.com/office/officeart/2005/8/layout/chevron1"/>
    <dgm:cxn modelId="{BA0E729B-5D10-420A-B6BE-D0B83EC615C2}" srcId="{D06A6F6D-B2EE-40F0-BDF4-397CABE1880A}" destId="{CC4EC5EA-D51E-485E-A604-D31D2B754FDA}" srcOrd="0" destOrd="0" parTransId="{29D5A7A9-758B-41C4-88BD-11471561A1F7}" sibTransId="{611C7BE6-9768-40A5-9C5A-C8A883B7FE54}"/>
    <dgm:cxn modelId="{3E46A6B0-2BD1-4E60-94DA-9514D67E91A9}" type="presOf" srcId="{D06A6F6D-B2EE-40F0-BDF4-397CABE1880A}" destId="{AA0E01D0-4003-47FC-A96E-FF3EC7BC0D30}" srcOrd="0" destOrd="0" presId="urn:microsoft.com/office/officeart/2005/8/layout/chevron1"/>
    <dgm:cxn modelId="{6CFDA968-D42B-4568-97A0-01C5B52EEDB1}" type="presParOf" srcId="{AA0E01D0-4003-47FC-A96E-FF3EC7BC0D30}" destId="{B0B6B589-F791-4622-B2F4-D9DE4FA2402A}" srcOrd="0" destOrd="0" presId="urn:microsoft.com/office/officeart/2005/8/layout/chevron1"/>
    <dgm:cxn modelId="{B8F3CA4C-A167-4CC9-BFF3-952C23DCD07D}" type="presParOf" srcId="{AA0E01D0-4003-47FC-A96E-FF3EC7BC0D30}" destId="{5D3EFF3E-2D2D-49B0-AD1A-A35EA89F47A3}" srcOrd="1" destOrd="0" presId="urn:microsoft.com/office/officeart/2005/8/layout/chevron1"/>
    <dgm:cxn modelId="{59BE82D1-056D-4A47-BB10-F77478C5CD55}" type="presParOf" srcId="{AA0E01D0-4003-47FC-A96E-FF3EC7BC0D30}" destId="{DAB7D6A9-B8DF-4A14-A1BD-FA9AED30E9F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6B589-F791-4622-B2F4-D9DE4FA2402A}">
      <dsp:nvSpPr>
        <dsp:cNvPr id="0" name=""/>
        <dsp:cNvSpPr/>
      </dsp:nvSpPr>
      <dsp:spPr>
        <a:xfrm>
          <a:off x="9242" y="972284"/>
          <a:ext cx="5524797" cy="220991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23" tIns="60008" rIns="60008" bIns="60008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>
              <a:latin typeface="Baskerville Old Face" panose="02020602080505020303" pitchFamily="18" charset="0"/>
            </a:rPr>
            <a:t>3</a:t>
          </a:r>
          <a:r>
            <a:rPr lang="en-US" sz="4500" kern="1200" baseline="30000" dirty="0">
              <a:latin typeface="Baskerville Old Face" panose="02020602080505020303" pitchFamily="18" charset="0"/>
            </a:rPr>
            <a:t>rd</a:t>
          </a:r>
          <a:r>
            <a:rPr lang="en-US" sz="4500" kern="1200" dirty="0">
              <a:latin typeface="Baskerville Old Face" panose="02020602080505020303" pitchFamily="18" charset="0"/>
            </a:rPr>
            <a:t> &amp; 4</a:t>
          </a:r>
          <a:r>
            <a:rPr lang="en-US" sz="4500" kern="1200" baseline="30000" dirty="0">
              <a:latin typeface="Baskerville Old Face" panose="02020602080505020303" pitchFamily="18" charset="0"/>
            </a:rPr>
            <a:t>th</a:t>
          </a:r>
          <a:r>
            <a:rPr lang="en-US" sz="4500" kern="1200" dirty="0">
              <a:latin typeface="Baskerville Old Face" panose="02020602080505020303" pitchFamily="18" charset="0"/>
            </a:rPr>
            <a:t> phase of The Spinney at Van Dyke</a:t>
          </a:r>
        </a:p>
      </dsp:txBody>
      <dsp:txXfrm>
        <a:off x="1114202" y="972284"/>
        <a:ext cx="3314878" cy="2209919"/>
      </dsp:txXfrm>
    </dsp:sp>
    <dsp:sp modelId="{DAB7D6A9-B8DF-4A14-A1BD-FA9AED30E9F5}">
      <dsp:nvSpPr>
        <dsp:cNvPr id="0" name=""/>
        <dsp:cNvSpPr/>
      </dsp:nvSpPr>
      <dsp:spPr>
        <a:xfrm>
          <a:off x="4981560" y="972284"/>
          <a:ext cx="5524797" cy="2209919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23" tIns="60008" rIns="60008" bIns="60008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>
              <a:latin typeface="Baskerville Old Face" panose="02020602080505020303" pitchFamily="18" charset="0"/>
            </a:rPr>
            <a:t>The Spinney at Ballston Lake Proposal</a:t>
          </a:r>
        </a:p>
      </dsp:txBody>
      <dsp:txXfrm>
        <a:off x="6086520" y="972284"/>
        <a:ext cx="3314878" cy="2209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6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0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5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3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8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3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7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3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9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8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A1C42-37B9-42AA-BDC0-37BCC3BE513F}" type="datetimeFigureOut">
              <a:rPr lang="en-US" smtClean="0"/>
              <a:t>3/2/18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36F1-EB9C-4669-9C30-9260C2173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2190" y="2540404"/>
            <a:ext cx="9144000" cy="2078038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The Spinney Group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sz="2800" i="1" dirty="0">
                <a:latin typeface="Baskerville Old Face" panose="02020602080505020303" pitchFamily="18" charset="0"/>
              </a:rPr>
              <a:t>Home to a New Generation</a:t>
            </a:r>
            <a:r>
              <a:rPr lang="en-US" sz="2800" dirty="0">
                <a:latin typeface="Baskerville Old Face" panose="02020602080505020303" pitchFamily="18" charset="0"/>
              </a:rPr>
              <a:t/>
            </a:r>
            <a:br>
              <a:rPr lang="en-US" sz="2800" dirty="0">
                <a:latin typeface="Baskerville Old Face" panose="02020602080505020303" pitchFamily="18" charset="0"/>
              </a:rPr>
            </a:b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9" b="9927"/>
          <a:stretch/>
        </p:blipFill>
        <p:spPr>
          <a:xfrm>
            <a:off x="10392409" y="6197600"/>
            <a:ext cx="1588826" cy="52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48" y="5168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6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37">
            <a:extLst>
              <a:ext uri="{FF2B5EF4-FFF2-40B4-BE49-F238E27FC236}">
                <a16:creationId xmlns:a16="http://schemas.microsoft.com/office/drawing/2014/main" xmlns="" id="{DEFD2014-7535-4EF2-808F-F045749C834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39E5CD1-2BD2-4E03-A808-5DE273F63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2" b="964"/>
          <a:stretch/>
        </p:blipFill>
        <p:spPr>
          <a:xfrm>
            <a:off x="6587330" y="1691641"/>
            <a:ext cx="4004406" cy="2500885"/>
          </a:xfrm>
          <a:custGeom>
            <a:avLst/>
            <a:gdLst>
              <a:gd name="connsiteX0" fmla="*/ 1158807 w 4004406"/>
              <a:gd name="connsiteY0" fmla="*/ 0 h 2500885"/>
              <a:gd name="connsiteX1" fmla="*/ 4004406 w 4004406"/>
              <a:gd name="connsiteY1" fmla="*/ 0 h 2500885"/>
              <a:gd name="connsiteX2" fmla="*/ 2845598 w 4004406"/>
              <a:gd name="connsiteY2" fmla="*/ 2500885 h 2500885"/>
              <a:gd name="connsiteX3" fmla="*/ 0 w 4004406"/>
              <a:gd name="connsiteY3" fmla="*/ 2500885 h 250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4406" h="2500885">
                <a:moveTo>
                  <a:pt x="1158807" y="0"/>
                </a:moveTo>
                <a:lnTo>
                  <a:pt x="4004406" y="0"/>
                </a:lnTo>
                <a:lnTo>
                  <a:pt x="2845598" y="2500885"/>
                </a:lnTo>
                <a:lnTo>
                  <a:pt x="0" y="2500885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C4EB563-AE7D-4D47-946E-4F6505E5A4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809"/>
          <a:stretch/>
        </p:blipFill>
        <p:spPr>
          <a:xfrm>
            <a:off x="4791075" y="4357117"/>
            <a:ext cx="4570758" cy="2500884"/>
          </a:xfrm>
          <a:custGeom>
            <a:avLst/>
            <a:gdLst>
              <a:gd name="connsiteX0" fmla="*/ 1717230 w 4570758"/>
              <a:gd name="connsiteY0" fmla="*/ 0 h 2500884"/>
              <a:gd name="connsiteX1" fmla="*/ 4570758 w 4570758"/>
              <a:gd name="connsiteY1" fmla="*/ 0 h 2500884"/>
              <a:gd name="connsiteX2" fmla="*/ 3411951 w 4570758"/>
              <a:gd name="connsiteY2" fmla="*/ 2500884 h 2500884"/>
              <a:gd name="connsiteX3" fmla="*/ 3405728 w 4570758"/>
              <a:gd name="connsiteY3" fmla="*/ 2500884 h 2500884"/>
              <a:gd name="connsiteX4" fmla="*/ 2215937 w 4570758"/>
              <a:gd name="connsiteY4" fmla="*/ 2500884 h 2500884"/>
              <a:gd name="connsiteX5" fmla="*/ 565892 w 4570758"/>
              <a:gd name="connsiteY5" fmla="*/ 2500884 h 2500884"/>
              <a:gd name="connsiteX6" fmla="*/ 0 w 4570758"/>
              <a:gd name="connsiteY6" fmla="*/ 2500884 h 2500884"/>
              <a:gd name="connsiteX7" fmla="*/ 0 w 4570758"/>
              <a:gd name="connsiteY7" fmla="*/ 2500883 h 2500884"/>
              <a:gd name="connsiteX8" fmla="*/ 552186 w 4570758"/>
              <a:gd name="connsiteY8" fmla="*/ 2500883 h 2500884"/>
              <a:gd name="connsiteX9" fmla="*/ 558423 w 4570758"/>
              <a:gd name="connsiteY9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0758" h="2500884">
                <a:moveTo>
                  <a:pt x="1717230" y="0"/>
                </a:moveTo>
                <a:lnTo>
                  <a:pt x="4570758" y="0"/>
                </a:lnTo>
                <a:lnTo>
                  <a:pt x="3411951" y="2500884"/>
                </a:lnTo>
                <a:lnTo>
                  <a:pt x="3405728" y="2500884"/>
                </a:lnTo>
                <a:lnTo>
                  <a:pt x="2215937" y="2500884"/>
                </a:lnTo>
                <a:lnTo>
                  <a:pt x="565892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6D8147C-B79F-41CB-9266-B44D5730F0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0" r="2" b="17188"/>
          <a:stretch/>
        </p:blipFill>
        <p:spPr>
          <a:xfrm>
            <a:off x="7823674" y="4357117"/>
            <a:ext cx="4368327" cy="2500884"/>
          </a:xfrm>
          <a:custGeom>
            <a:avLst/>
            <a:gdLst>
              <a:gd name="connsiteX0" fmla="*/ 1717230 w 4368327"/>
              <a:gd name="connsiteY0" fmla="*/ 0 h 2500884"/>
              <a:gd name="connsiteX1" fmla="*/ 4368327 w 4368327"/>
              <a:gd name="connsiteY1" fmla="*/ 0 h 2500884"/>
              <a:gd name="connsiteX2" fmla="*/ 4368327 w 4368327"/>
              <a:gd name="connsiteY2" fmla="*/ 2500884 h 2500884"/>
              <a:gd name="connsiteX3" fmla="*/ 0 w 4368327"/>
              <a:gd name="connsiteY3" fmla="*/ 2500884 h 2500884"/>
              <a:gd name="connsiteX4" fmla="*/ 0 w 4368327"/>
              <a:gd name="connsiteY4" fmla="*/ 2500883 h 2500884"/>
              <a:gd name="connsiteX5" fmla="*/ 552186 w 4368327"/>
              <a:gd name="connsiteY5" fmla="*/ 2500883 h 2500884"/>
              <a:gd name="connsiteX6" fmla="*/ 558423 w 4368327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327" h="2500884">
                <a:moveTo>
                  <a:pt x="1717230" y="0"/>
                </a:moveTo>
                <a:lnTo>
                  <a:pt x="4368327" y="0"/>
                </a:lnTo>
                <a:lnTo>
                  <a:pt x="4368327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9CE9A9B-083C-4209-B546-1EABB488C6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" r="22530" b="-4"/>
          <a:stretch/>
        </p:blipFill>
        <p:spPr>
          <a:xfrm>
            <a:off x="9597231" y="1691164"/>
            <a:ext cx="2594769" cy="2501837"/>
          </a:xfrm>
          <a:custGeom>
            <a:avLst/>
            <a:gdLst>
              <a:gd name="connsiteX0" fmla="*/ 1159248 w 2594769"/>
              <a:gd name="connsiteY0" fmla="*/ 0 h 2501837"/>
              <a:gd name="connsiteX1" fmla="*/ 2594769 w 2594769"/>
              <a:gd name="connsiteY1" fmla="*/ 0 h 2501837"/>
              <a:gd name="connsiteX2" fmla="*/ 2594769 w 2594769"/>
              <a:gd name="connsiteY2" fmla="*/ 2501837 h 2501837"/>
              <a:gd name="connsiteX3" fmla="*/ 0 w 2594769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4769" h="2501837">
                <a:moveTo>
                  <a:pt x="1159248" y="0"/>
                </a:moveTo>
                <a:lnTo>
                  <a:pt x="2594769" y="0"/>
                </a:lnTo>
                <a:lnTo>
                  <a:pt x="2594769" y="2501837"/>
                </a:lnTo>
                <a:lnTo>
                  <a:pt x="0" y="250183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7284DB-669E-4446-8ACE-2F16899E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136"/>
          </a:xfrm>
        </p:spPr>
        <p:txBody>
          <a:bodyPr>
            <a:normAutofit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The Spinney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211189-0142-4245-A311-3394E5555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6" y="2015406"/>
            <a:ext cx="5697854" cy="4477468"/>
          </a:xfrm>
        </p:spPr>
        <p:txBody>
          <a:bodyPr anchor="t"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Family owned property-management and development company based out of Delmar, NY</a:t>
            </a:r>
          </a:p>
          <a:p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Started by Edward Feinberg and Rex </a:t>
            </a:r>
            <a:r>
              <a:rPr lang="en-US" sz="1800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Ruthman</a:t>
            </a:r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 in the 1980’s</a:t>
            </a:r>
          </a:p>
          <a:p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Own and manage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Residential Properties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Adams Station Apartments, Delmar, NY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Woodhill Apartments, Glenmont, NY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Delmar Place Apartments, Delmar, NY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 Spinney at Pond View, Castleton, NY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 Spinney at Van Dyke, Delmar, NY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Baskerville Old Face" panose="02020602080505020303" pitchFamily="18" charset="0"/>
              </a:rPr>
              <a:t>Commercial Properties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Professional Arts Building, 2500 Pond View, Castleton, NY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Brandon Place, 401 New </a:t>
            </a:r>
            <a:r>
              <a:rPr lang="en-US" sz="1600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Karner</a:t>
            </a:r>
            <a:r>
              <a:rPr 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 Road, Albany, NY</a:t>
            </a:r>
          </a:p>
          <a:p>
            <a:pPr lvl="2"/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4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6ECCF45-F6C9-4033-A09D-4A66BBAC12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6E88C2-90F4-4523-9D9A-24119D6D07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8" r="-3" b="34415"/>
          <a:stretch/>
        </p:blipFill>
        <p:spPr>
          <a:xfrm>
            <a:off x="5926240" y="10"/>
            <a:ext cx="626575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E1D1D0C-C165-4194-AEE3-9ACC3AFACB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01" b="1595"/>
          <a:stretch/>
        </p:blipFill>
        <p:spPr>
          <a:xfrm>
            <a:off x="6988408" y="2286000"/>
            <a:ext cx="5203590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3FCFC8-FEC5-4627-B419-4F8CFA59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8" b="10947"/>
          <a:stretch/>
        </p:blipFill>
        <p:spPr>
          <a:xfrm>
            <a:off x="8047618" y="4572000"/>
            <a:ext cx="4144382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16" name="Freeform 16">
            <a:extLst>
              <a:ext uri="{FF2B5EF4-FFF2-40B4-BE49-F238E27FC236}">
                <a16:creationId xmlns:a16="http://schemas.microsoft.com/office/drawing/2014/main" xmlns="" id="{98BA90CC-0056-473E-80AE-8CB0EE6AC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0203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74A468-F1A9-4D81-9470-E76F9B619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Current Multi-Family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D0D8A1-A4EF-4735-83D9-6C9BE9F33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249"/>
            <a:ext cx="5707565" cy="415571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Delmar Place Apartments – 20 units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Adams Station Apartments – 282 units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Woodhill Apartments – 60 units</a:t>
            </a:r>
          </a:p>
        </p:txBody>
      </p:sp>
    </p:spTree>
    <p:extLst>
      <p:ext uri="{BB962C8B-B14F-4D97-AF65-F5344CB8AC3E}">
        <p14:creationId xmlns:p14="http://schemas.microsoft.com/office/powerpoint/2010/main" val="2828231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FA7B74-A92F-4220-8663-C9820F052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1" r="23078"/>
          <a:stretch/>
        </p:blipFill>
        <p:spPr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5493E85-C6FA-4205-961A-7617959445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r="8472" b="-1"/>
          <a:stretch/>
        </p:blipFill>
        <p:spPr>
          <a:xfrm>
            <a:off x="-1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Freeform: Shape 11">
            <a:extLst>
              <a:ext uri="{FF2B5EF4-FFF2-40B4-BE49-F238E27FC236}">
                <a16:creationId xmlns:a16="http://schemas.microsoft.com/office/drawing/2014/main" xmlns="" id="{37FEB674-D811-4FFE-A878-29D0C0ED18D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FEDF60-8E44-44A1-82C0-8EEDD191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Baskerville Old Face" panose="02020602080505020303" pitchFamily="18" charset="0"/>
              </a:rPr>
              <a:t>Current Age-Qualified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FE9561-734E-4EB9-89C7-E00F15D92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The Spinney at Pond View – 186 units</a:t>
            </a:r>
          </a:p>
          <a:p>
            <a:r>
              <a:rPr lang="en-US" sz="2400" dirty="0">
                <a:latin typeface="Baskerville Old Face" panose="02020602080505020303" pitchFamily="18" charset="0"/>
              </a:rPr>
              <a:t>The Spinney at Van Dyke – 102 units</a:t>
            </a:r>
          </a:p>
        </p:txBody>
      </p:sp>
    </p:spTree>
    <p:extLst>
      <p:ext uri="{BB962C8B-B14F-4D97-AF65-F5344CB8AC3E}">
        <p14:creationId xmlns:p14="http://schemas.microsoft.com/office/powerpoint/2010/main" val="1937572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xmlns="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xmlns="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155AC2-34C6-4482-A44E-F53D1D76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New Construction Focus on Age Qualified Communities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677F432C-341F-49CC-90C0-9F429FAF4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9748203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3624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5E6CFF1-2F42-4E10-9A97-F116F46F53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362B78-387B-4931-8ACB-5C16797D47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3" b="1934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67182200-4859-4C8D-BCBB-55B245C28BA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984FBA-2046-4726-BE59-0542D4462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Baskerville Old Face" panose="02020602080505020303" pitchFamily="18" charset="0"/>
              </a:rPr>
              <a:t>Benefits of A Spinney Lifestyle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DDC8CC-0AB9-4737-9A4A-4A3CDEDE8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80" y="466422"/>
            <a:ext cx="5744685" cy="6178218"/>
          </a:xfrm>
        </p:spPr>
        <p:txBody>
          <a:bodyPr anchor="ctr">
            <a:noAutofit/>
          </a:bodyPr>
          <a:lstStyle/>
          <a:p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Amenities mirroring single family home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Privacy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Private front porch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Private rear patio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Attached direct-access garage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Unique touches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Open layout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Window seats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Ample storage</a:t>
            </a:r>
          </a:p>
          <a:p>
            <a:pPr lvl="2"/>
            <a:r>
              <a:rPr lang="en-US">
                <a:solidFill>
                  <a:srgbClr val="FFFFFF"/>
                </a:solidFill>
                <a:latin typeface="Baskerville Old Face" panose="02020602080505020303" pitchFamily="18" charset="0"/>
              </a:rPr>
              <a:t>Fixtures to allow one to age in place</a:t>
            </a:r>
          </a:p>
          <a:p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Without the burdens of home ownership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24 hour emergency maintenance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Landscaping and snow removal included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No more property taxes, home insurance, stairs</a:t>
            </a:r>
          </a:p>
          <a:p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Community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Monthly activities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Clubhouse space</a:t>
            </a:r>
          </a:p>
          <a:p>
            <a:pPr lvl="1"/>
            <a:r>
              <a:rPr lang="en-US" sz="2000">
                <a:solidFill>
                  <a:srgbClr val="FFFFFF"/>
                </a:solidFill>
                <a:latin typeface="Baskerville Old Face" panose="02020602080505020303" pitchFamily="18" charset="0"/>
              </a:rPr>
              <a:t>Neighbors turning into friends</a:t>
            </a:r>
          </a:p>
        </p:txBody>
      </p:sp>
    </p:spTree>
    <p:extLst>
      <p:ext uri="{BB962C8B-B14F-4D97-AF65-F5344CB8AC3E}">
        <p14:creationId xmlns:p14="http://schemas.microsoft.com/office/powerpoint/2010/main" val="1739373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840" y="1251285"/>
            <a:ext cx="2510446" cy="55694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4" y="1028653"/>
            <a:ext cx="2209800" cy="5734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322" y="1552628"/>
            <a:ext cx="2324100" cy="521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14" y="202131"/>
            <a:ext cx="6862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Baskerville Old Face" panose="02020602080505020303" pitchFamily="18" charset="0"/>
              </a:rPr>
              <a:t>Cottage Layout Examples</a:t>
            </a:r>
          </a:p>
        </p:txBody>
      </p:sp>
    </p:spTree>
    <p:extLst>
      <p:ext uri="{BB962C8B-B14F-4D97-AF65-F5344CB8AC3E}">
        <p14:creationId xmlns:p14="http://schemas.microsoft.com/office/powerpoint/2010/main" val="63028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A8AA5BC-4F7A-4226-8F99-6D824B226A9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E5445C6-DD42-4979-86FF-03730E8C6DB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45000665-DFC7-417E-8FD7-516A0F15C97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C66990E-DFD6-4993-9285-5281CF052F7A}"/>
              </a:ext>
            </a:extLst>
          </p:cNvPr>
          <p:cNvSpPr txBox="1"/>
          <p:nvPr/>
        </p:nvSpPr>
        <p:spPr>
          <a:xfrm>
            <a:off x="1524000" y="1122362"/>
            <a:ext cx="9144000" cy="28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88443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3150</TotalTime>
  <Words>231</Words>
  <Application>Microsoft Macintosh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Baskerville Old Face</vt:lpstr>
      <vt:lpstr>Calibri</vt:lpstr>
      <vt:lpstr>Calibri Light</vt:lpstr>
      <vt:lpstr>Office Theme</vt:lpstr>
      <vt:lpstr>The Spinney Group Home to a New Generation </vt:lpstr>
      <vt:lpstr>The Spinney Group</vt:lpstr>
      <vt:lpstr>Current Multi-Family Projects</vt:lpstr>
      <vt:lpstr>Current Age-Qualified Projects</vt:lpstr>
      <vt:lpstr>New Construction Focus on Age Qualified Communities</vt:lpstr>
      <vt:lpstr>Benefits of A Spinney Lifestyle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Spinney Concept</dc:title>
  <dc:creator>Samantha Raynor</dc:creator>
  <cp:lastModifiedBy>William Dowd</cp:lastModifiedBy>
  <cp:revision>31</cp:revision>
  <dcterms:created xsi:type="dcterms:W3CDTF">2016-04-25T18:48:25Z</dcterms:created>
  <dcterms:modified xsi:type="dcterms:W3CDTF">2018-03-02T18:43:45Z</dcterms:modified>
</cp:coreProperties>
</file>