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9"/>
  </p:notesMasterIdLst>
  <p:sldIdLst>
    <p:sldId id="256" r:id="rId2"/>
    <p:sldId id="263" r:id="rId3"/>
    <p:sldId id="259" r:id="rId4"/>
    <p:sldId id="257" r:id="rId5"/>
    <p:sldId id="258" r:id="rId6"/>
    <p:sldId id="260" r:id="rId7"/>
    <p:sldId id="261" r:id="rId8"/>
    <p:sldId id="262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83" r:id="rId36"/>
    <p:sldId id="284" r:id="rId37"/>
    <p:sldId id="285" r:id="rId3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53" autoAdjust="0"/>
  </p:normalViewPr>
  <p:slideViewPr>
    <p:cSldViewPr>
      <p:cViewPr varScale="1">
        <p:scale>
          <a:sx n="116" d="100"/>
          <a:sy n="116" d="100"/>
        </p:scale>
        <p:origin x="-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466EC-F05B-42C9-88C1-84B3F8A56768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9C142-F3A2-497C-B5E8-C5B381ACC4D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7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9C142-F3A2-497C-B5E8-C5B381ACC4DB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 advClick="0" advTm="600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9DEB63-070C-4184-942B-04BCB1D7D446}" type="datetimeFigureOut">
              <a:rPr lang="it-IT" smtClean="0"/>
              <a:pPr/>
              <a:t>4/26/18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717C05C-0C78-43C9-91A0-41962A9CA8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xmlns:p14="http://schemas.microsoft.com/office/powerpoint/2010/main" spd="med" advClick="0" advTm="600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34.jpeg"/><Relationship Id="rId7" Type="http://schemas.openxmlformats.org/officeDocument/2006/relationships/image" Target="../media/image35.jpeg"/><Relationship Id="rId8" Type="http://schemas.openxmlformats.org/officeDocument/2006/relationships/image" Target="../media/image36.jpeg"/><Relationship Id="rId9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1.jpeg"/><Relationship Id="rId3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5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jpeg"/><Relationship Id="rId5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4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4" Type="http://schemas.openxmlformats.org/officeDocument/2006/relationships/image" Target="../media/image72.jpeg"/><Relationship Id="rId5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4" Type="http://schemas.openxmlformats.org/officeDocument/2006/relationships/image" Target="../media/image76.jpg"/><Relationship Id="rId5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4" Type="http://schemas.openxmlformats.org/officeDocument/2006/relationships/image" Target="../media/image80.jpeg"/><Relationship Id="rId5" Type="http://schemas.openxmlformats.org/officeDocument/2006/relationships/image" Target="../media/image81.jpeg"/><Relationship Id="rId6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4" Type="http://schemas.openxmlformats.org/officeDocument/2006/relationships/image" Target="../media/image86.jpg"/><Relationship Id="rId5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4" Type="http://schemas.openxmlformats.org/officeDocument/2006/relationships/image" Target="../media/image9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g"/><Relationship Id="rId3" Type="http://schemas.openxmlformats.org/officeDocument/2006/relationships/image" Target="../media/image92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eg"/><Relationship Id="rId3" Type="http://schemas.openxmlformats.org/officeDocument/2006/relationships/image" Target="../media/image9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4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jpeg"/><Relationship Id="rId8" Type="http://schemas.openxmlformats.org/officeDocument/2006/relationships/image" Target="../media/image105.jpeg"/><Relationship Id="rId9" Type="http://schemas.openxmlformats.org/officeDocument/2006/relationships/image" Target="../media/image106.png"/><Relationship Id="rId10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4" Type="http://schemas.openxmlformats.org/officeDocument/2006/relationships/image" Target="../media/image110.jpeg"/><Relationship Id="rId5" Type="http://schemas.openxmlformats.org/officeDocument/2006/relationships/image" Target="../media/image111.jpeg"/><Relationship Id="rId6" Type="http://schemas.openxmlformats.org/officeDocument/2006/relationships/image" Target="../media/image112.jpeg"/><Relationship Id="rId7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Interact Club Cosenza</a:t>
            </a:r>
          </a:p>
        </p:txBody>
      </p:sp>
      <p:pic>
        <p:nvPicPr>
          <p:cNvPr id="1026" name="Picture 2" descr="Risultati immagini per interact">
            <a:extLst>
              <a:ext uri="{FF2B5EF4-FFF2-40B4-BE49-F238E27FC236}">
                <a16:creationId xmlns:a16="http://schemas.microsoft.com/office/drawing/2014/main" xmlns="" id="{FDE7CD5F-05E8-4506-A367-CBD8D364E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3789040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spd="med" advClick="0" advTm="6000">
    <p:newsfla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Rotarian</a:t>
            </a:r>
            <a:r>
              <a:rPr lang="it-IT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</a:t>
            </a:r>
            <a:r>
              <a:rPr lang="it-IT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2015/2016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928662" y="4214818"/>
            <a:ext cx="72866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err="1"/>
              <a:t>President</a:t>
            </a:r>
            <a:r>
              <a:rPr lang="it-IT" b="1" dirty="0"/>
              <a:t>: </a:t>
            </a:r>
            <a:r>
              <a:rPr lang="it-IT" sz="2000" dirty="0"/>
              <a:t>Matilde Piluso</a:t>
            </a:r>
          </a:p>
          <a:p>
            <a:pPr algn="r"/>
            <a:r>
              <a:rPr lang="it-IT" b="1" dirty="0"/>
              <a:t>Vice-</a:t>
            </a:r>
            <a:r>
              <a:rPr lang="it-IT" b="1" dirty="0" err="1"/>
              <a:t>President</a:t>
            </a:r>
            <a:r>
              <a:rPr lang="it-IT" b="1" dirty="0"/>
              <a:t>: </a:t>
            </a:r>
            <a:r>
              <a:rPr lang="it-IT" sz="2000" dirty="0"/>
              <a:t>Ludovica De Rose</a:t>
            </a:r>
          </a:p>
          <a:p>
            <a:pPr algn="r"/>
            <a:r>
              <a:rPr lang="it-IT" b="1" dirty="0" err="1"/>
              <a:t>Secretary</a:t>
            </a:r>
            <a:r>
              <a:rPr lang="it-IT" b="1" dirty="0"/>
              <a:t>: </a:t>
            </a:r>
            <a:r>
              <a:rPr lang="it-IT" sz="2000" dirty="0"/>
              <a:t>Alessandra Barbarossa</a:t>
            </a:r>
          </a:p>
          <a:p>
            <a:pPr algn="r"/>
            <a:r>
              <a:rPr lang="it-IT" b="1" dirty="0" err="1"/>
              <a:t>Treasurer</a:t>
            </a:r>
            <a:r>
              <a:rPr lang="it-IT" b="1" dirty="0"/>
              <a:t>: </a:t>
            </a:r>
            <a:r>
              <a:rPr lang="it-IT" sz="2000" dirty="0"/>
              <a:t>Ludovica Fava</a:t>
            </a:r>
          </a:p>
          <a:p>
            <a:pPr algn="r"/>
            <a:r>
              <a:rPr lang="it-IT" b="1" dirty="0" err="1"/>
              <a:t>Prefect</a:t>
            </a:r>
            <a:r>
              <a:rPr lang="it-IT" b="1" dirty="0"/>
              <a:t>: </a:t>
            </a:r>
            <a:r>
              <a:rPr lang="it-IT" sz="2000" dirty="0"/>
              <a:t>Elisabetta </a:t>
            </a:r>
            <a:r>
              <a:rPr lang="it-IT" sz="2000" dirty="0" err="1"/>
              <a:t>Verre</a:t>
            </a:r>
            <a:endParaRPr lang="it-IT" sz="2000" dirty="0"/>
          </a:p>
        </p:txBody>
      </p:sp>
    </p:spTree>
  </p:cSld>
  <p:clrMapOvr>
    <a:masterClrMapping/>
  </p:clrMapOvr>
  <p:transition xmlns:p14="http://schemas.microsoft.com/office/powerpoint/2010/main" spd="med" advClick="0" advTm="6000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October</a:t>
            </a:r>
            <a:r>
              <a:rPr lang="it-IT" dirty="0"/>
              <a:t> 2015: first Interact </a:t>
            </a:r>
            <a:r>
              <a:rPr lang="it-IT" dirty="0" err="1"/>
              <a:t>reunion</a:t>
            </a:r>
            <a:endParaRPr lang="it-IT" dirty="0"/>
          </a:p>
        </p:txBody>
      </p:sp>
      <p:pic>
        <p:nvPicPr>
          <p:cNvPr id="8" name="Segnaposto contenuto 7" descr="IMG-20171007-WA004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32325" y="2168922"/>
            <a:ext cx="4041775" cy="3031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Segnaposto contenuto 6" descr="IMG-20171007-WA004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624737" y="1219200"/>
            <a:ext cx="3706701" cy="4937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228600"/>
            <a:ext cx="84296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20th december 2015: tombola between friends and best wishes for Christmas</a:t>
            </a:r>
          </a:p>
        </p:txBody>
      </p:sp>
      <p:pic>
        <p:nvPicPr>
          <p:cNvPr id="5" name="Segnaposto contenuto 4" descr="IMG-20171007-WA004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5174"/>
          <a:stretch>
            <a:fillRect/>
          </a:stretch>
        </p:blipFill>
        <p:spPr>
          <a:xfrm>
            <a:off x="266835" y="1357298"/>
            <a:ext cx="3733661" cy="2953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Segnaposto contenuto 5" descr="img_0515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714348" y="4454276"/>
            <a:ext cx="2928958" cy="2189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magine 6" descr="IMG-20171007-WA00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357298"/>
            <a:ext cx="3929090" cy="2946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magine 7" descr="img_051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758" y="4429132"/>
            <a:ext cx="2985771" cy="2231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642958"/>
          </a:xfrm>
        </p:spPr>
        <p:txBody>
          <a:bodyPr>
            <a:noAutofit/>
          </a:bodyPr>
          <a:lstStyle/>
          <a:p>
            <a:pPr algn="just"/>
            <a:r>
              <a:rPr lang="it-IT" sz="2050" dirty="0"/>
              <a:t>17th february 2016: delivery of multimedial and educational objects to «Convitto Nazionale del Liceo Classico B.Telesio»</a:t>
            </a:r>
          </a:p>
        </p:txBody>
      </p:sp>
      <p:pic>
        <p:nvPicPr>
          <p:cNvPr id="5" name="Segnaposto contenuto 4" descr="image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5" y="1357298"/>
            <a:ext cx="4013863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Segnaposto contenuto 5" descr="image3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643438" y="2214554"/>
            <a:ext cx="4071966" cy="3043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zoom dir="in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it-IT" sz="2000" dirty="0"/>
              <a:t>21st march 2016</a:t>
            </a:r>
            <a:r>
              <a:rPr lang="it-IT" sz="2000" b="1" dirty="0"/>
              <a:t>:</a:t>
            </a:r>
            <a:r>
              <a:rPr lang="it-IT" sz="2000" dirty="0"/>
              <a:t> delivery of 150 books to a local «house-family» for the contest “a book is always a good idea” in collaboration with the Inner Wheel Club of Cosenza</a:t>
            </a:r>
          </a:p>
        </p:txBody>
      </p:sp>
      <p:pic>
        <p:nvPicPr>
          <p:cNvPr id="5" name="Segnaposto contenuto 4" descr="13b946391b75403896c5c855e03417f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1428736"/>
            <a:ext cx="3571900" cy="2670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Segnaposto contenuto 5" descr="d2fb3d3012354717a591f42983110afc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2643174" y="3786190"/>
            <a:ext cx="3509967" cy="2623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magine 6" descr="ccd0b8b2c57942c59c00af5f33333b8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2" y="1428736"/>
            <a:ext cx="3534097" cy="2641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23rd april 2016: participation to the District Assembly in Lamezia Terme</a:t>
            </a:r>
          </a:p>
        </p:txBody>
      </p:sp>
      <p:pic>
        <p:nvPicPr>
          <p:cNvPr id="5" name="Segnaposto contenuto 4" descr="img_253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786314" y="1214422"/>
            <a:ext cx="3813177" cy="285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Segnaposto contenuto 5" descr="img_2529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50821" y="1214422"/>
            <a:ext cx="3822727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 descr="img_25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857628"/>
            <a:ext cx="3727159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split orient="vert" dir="in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228600"/>
            <a:ext cx="8786874" cy="914400"/>
          </a:xfrm>
        </p:spPr>
        <p:txBody>
          <a:bodyPr>
            <a:noAutofit/>
          </a:bodyPr>
          <a:lstStyle/>
          <a:p>
            <a:r>
              <a:rPr lang="it-IT" sz="2300" dirty="0"/>
              <a:t>14th May 2016: photography exhibition as the end of the photography contest in honor of a great Rotarian friend “Fausto Carnovale” on the theme of diversity</a:t>
            </a:r>
          </a:p>
        </p:txBody>
      </p:sp>
      <p:pic>
        <p:nvPicPr>
          <p:cNvPr id="5" name="Segnaposto contenuto 4" descr="whatsappimage201605167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1928802"/>
            <a:ext cx="4300567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Segnaposto contenuto 5" descr="whatsappimage201605161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286380" y="3713328"/>
            <a:ext cx="3537927" cy="2644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magine 6" descr="whatsappimage20160516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214422"/>
            <a:ext cx="3249317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plu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58204" cy="842946"/>
          </a:xfrm>
        </p:spPr>
        <p:txBody>
          <a:bodyPr>
            <a:normAutofit/>
          </a:bodyPr>
          <a:lstStyle/>
          <a:p>
            <a:r>
              <a:rPr lang="it-IT" dirty="0"/>
              <a:t>…and </a:t>
            </a:r>
            <a:r>
              <a:rPr lang="it-IT" dirty="0" err="1"/>
              <a:t>entrance</a:t>
            </a:r>
            <a:r>
              <a:rPr lang="it-IT" dirty="0"/>
              <a:t> of a new </a:t>
            </a:r>
            <a:r>
              <a:rPr lang="it-IT" dirty="0" err="1"/>
              <a:t>member</a:t>
            </a:r>
            <a:endParaRPr lang="it-IT" dirty="0"/>
          </a:p>
        </p:txBody>
      </p:sp>
      <p:pic>
        <p:nvPicPr>
          <p:cNvPr id="5" name="Segnaposto contenuto 4" descr="whatsappimage2016051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285860"/>
            <a:ext cx="4143404" cy="3097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Segnaposto contenuto 5" descr="whatsappimage201605168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786314" y="3286124"/>
            <a:ext cx="4054206" cy="3030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circl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whatsappimage2016051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857364"/>
            <a:ext cx="4491705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17th may 2016: reunion of the Rotarian family (Rotary, Rotaract and Interact)</a:t>
            </a:r>
          </a:p>
        </p:txBody>
      </p:sp>
      <p:pic>
        <p:nvPicPr>
          <p:cNvPr id="5" name="Segnaposto contenuto 4" descr="whatsappimage20160518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286380" y="4000504"/>
            <a:ext cx="3450297" cy="257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Segnaposto contenuto 5" descr="whatsappimage201605181.jpg"/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5214943" y="1214422"/>
            <a:ext cx="3536022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Rotarian</a:t>
            </a:r>
            <a:r>
              <a:rPr lang="it-IT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</a:t>
            </a:r>
            <a:r>
              <a:rPr lang="it-IT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2016/2017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928662" y="4214818"/>
            <a:ext cx="72866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err="1"/>
              <a:t>President</a:t>
            </a:r>
            <a:r>
              <a:rPr lang="it-IT" b="1" dirty="0"/>
              <a:t>: </a:t>
            </a:r>
            <a:r>
              <a:rPr lang="it-IT" sz="2000" dirty="0"/>
              <a:t>Ludovica De Rose</a:t>
            </a:r>
          </a:p>
          <a:p>
            <a:pPr algn="r"/>
            <a:r>
              <a:rPr lang="it-IT" b="1" dirty="0"/>
              <a:t>Vice-</a:t>
            </a:r>
            <a:r>
              <a:rPr lang="it-IT" b="1" dirty="0" err="1"/>
              <a:t>President</a:t>
            </a:r>
            <a:r>
              <a:rPr lang="it-IT" b="1" dirty="0"/>
              <a:t>: </a:t>
            </a:r>
            <a:r>
              <a:rPr lang="it-IT" sz="2000" dirty="0"/>
              <a:t>Alessandra Barbarossa</a:t>
            </a:r>
          </a:p>
          <a:p>
            <a:pPr algn="r"/>
            <a:r>
              <a:rPr lang="it-IT" b="1" dirty="0" err="1"/>
              <a:t>Secretary</a:t>
            </a:r>
            <a:r>
              <a:rPr lang="it-IT" b="1" dirty="0"/>
              <a:t>: </a:t>
            </a:r>
            <a:r>
              <a:rPr lang="it-IT" sz="2000" dirty="0"/>
              <a:t>Elisabetta </a:t>
            </a:r>
            <a:r>
              <a:rPr lang="it-IT" sz="2000" dirty="0" err="1"/>
              <a:t>Verre</a:t>
            </a:r>
            <a:endParaRPr lang="it-IT" sz="2000" dirty="0"/>
          </a:p>
          <a:p>
            <a:pPr algn="r"/>
            <a:r>
              <a:rPr lang="it-IT" b="1" dirty="0" err="1"/>
              <a:t>Treasurer</a:t>
            </a:r>
            <a:r>
              <a:rPr lang="it-IT" b="1" dirty="0"/>
              <a:t>: </a:t>
            </a:r>
            <a:r>
              <a:rPr lang="it-IT" sz="2000" dirty="0"/>
              <a:t>Ludovica Fava</a:t>
            </a:r>
          </a:p>
          <a:p>
            <a:pPr algn="r"/>
            <a:r>
              <a:rPr lang="it-IT" b="1" dirty="0" err="1"/>
              <a:t>Prefect</a:t>
            </a:r>
            <a:r>
              <a:rPr lang="it-IT" b="1" dirty="0"/>
              <a:t>: </a:t>
            </a:r>
            <a:r>
              <a:rPr lang="it-IT" sz="2000" dirty="0"/>
              <a:t>Giulia </a:t>
            </a:r>
            <a:r>
              <a:rPr lang="it-IT" sz="2000" dirty="0" err="1"/>
              <a:t>Dodaro</a:t>
            </a:r>
            <a:endParaRPr lang="it-IT" sz="2000" dirty="0"/>
          </a:p>
        </p:txBody>
      </p:sp>
    </p:spTree>
  </p:cSld>
  <p:clrMapOvr>
    <a:masterClrMapping/>
  </p:clrMapOvr>
  <p:transition xmlns:p14="http://schemas.microsoft.com/office/powerpoint/2010/main" spd="med" advClick="0" advTm="6000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5th July 2016: exchange of the roles </a:t>
            </a:r>
          </a:p>
        </p:txBody>
      </p:sp>
      <p:pic>
        <p:nvPicPr>
          <p:cNvPr id="6" name="Segnaposto contenuto 5" descr="DSC_0248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86248" y="3500438"/>
            <a:ext cx="4684717" cy="31231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Segnaposto contenuto 4" descr="DSC_025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42844" y="1285860"/>
            <a:ext cx="4543428" cy="3028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blinds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SC_02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85729"/>
            <a:ext cx="2857520" cy="428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magine 2" descr="DSC_0236.jpg"/>
          <p:cNvPicPr>
            <a:picLocks noChangeAspect="1"/>
          </p:cNvPicPr>
          <p:nvPr/>
        </p:nvPicPr>
        <p:blipFill>
          <a:blip r:embed="rId3" cstate="print"/>
          <a:srcRect l="4762" r="7142"/>
          <a:stretch>
            <a:fillRect/>
          </a:stretch>
        </p:blipFill>
        <p:spPr>
          <a:xfrm>
            <a:off x="3214678" y="1785926"/>
            <a:ext cx="2643206" cy="4500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magine 3" descr="DSC_02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7" y="214291"/>
            <a:ext cx="2881317" cy="4321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pull dir="r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282" y="152400"/>
            <a:ext cx="8643998" cy="990600"/>
          </a:xfrm>
        </p:spPr>
        <p:txBody>
          <a:bodyPr>
            <a:noAutofit/>
          </a:bodyPr>
          <a:lstStyle/>
          <a:p>
            <a:r>
              <a:rPr lang="it-IT" sz="2500" dirty="0"/>
              <a:t>23rd october 2016: solidarity and musical evening for a strong and terrible earthquake in the Centre of Italy</a:t>
            </a:r>
          </a:p>
        </p:txBody>
      </p:sp>
      <p:pic>
        <p:nvPicPr>
          <p:cNvPr id="6" name="Immagine 5" descr="IMG_3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1214422"/>
            <a:ext cx="3000396" cy="200026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Segnaposto contenuto 7" descr="IMG_3305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786446" y="1214422"/>
            <a:ext cx="3000396" cy="200026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magine 8" descr="IMG_32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285860"/>
            <a:ext cx="3071834" cy="204789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magine 9" descr="IMG_31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0364" y="2928934"/>
            <a:ext cx="3000396" cy="200026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magine 11" descr="IMG_3214.JPG"/>
          <p:cNvPicPr>
            <a:picLocks noChangeAspect="1"/>
          </p:cNvPicPr>
          <p:nvPr/>
        </p:nvPicPr>
        <p:blipFill>
          <a:blip r:embed="rId6" cstate="print"/>
          <a:srcRect l="19531" r="4687"/>
          <a:stretch>
            <a:fillRect/>
          </a:stretch>
        </p:blipFill>
        <p:spPr>
          <a:xfrm>
            <a:off x="6000760" y="2857496"/>
            <a:ext cx="2714644" cy="2184957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magine 12" descr="IMG_333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71802" y="4429132"/>
            <a:ext cx="3000396" cy="200026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magine 10" descr="IMG_322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720" y="3286124"/>
            <a:ext cx="3107553" cy="207170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magine 13" descr="IMG_331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57884" y="4643446"/>
            <a:ext cx="2893239" cy="192882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strips dir="r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G_33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3500438"/>
            <a:ext cx="4143404" cy="27622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magine 6" descr="IMG_33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57166"/>
            <a:ext cx="4357750" cy="2905167"/>
          </a:xfrm>
          <a:prstGeom prst="rect">
            <a:avLst/>
          </a:prstGeom>
          <a:ln w="127000" cap="rnd">
            <a:solidFill>
              <a:schemeClr val="accent1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Immagine 7" descr="IMG_318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643314"/>
            <a:ext cx="4000496" cy="26669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magine 8" descr="IMG_33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34" y="285728"/>
            <a:ext cx="4286280" cy="28575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xmlns:p14="http://schemas.microsoft.com/office/powerpoint/2010/main" spd="med" advClick="0" advTm="6000">
    <p:comb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228600"/>
            <a:ext cx="8786874" cy="914400"/>
          </a:xfrm>
        </p:spPr>
        <p:txBody>
          <a:bodyPr>
            <a:normAutofit/>
          </a:bodyPr>
          <a:lstStyle/>
          <a:p>
            <a:r>
              <a:rPr lang="it-IT" sz="2600" dirty="0"/>
              <a:t>26th november 2016: participation to «Banco Alimentare», collection of food for people in need</a:t>
            </a:r>
          </a:p>
        </p:txBody>
      </p:sp>
      <p:pic>
        <p:nvPicPr>
          <p:cNvPr id="4" name="Immagine 3" descr="IMG_7517.jpg"/>
          <p:cNvPicPr>
            <a:picLocks noChangeAspect="1"/>
          </p:cNvPicPr>
          <p:nvPr/>
        </p:nvPicPr>
        <p:blipFill>
          <a:blip r:embed="rId2"/>
          <a:srcRect t="22973" b="4054"/>
          <a:stretch>
            <a:fillRect/>
          </a:stretch>
        </p:blipFill>
        <p:spPr>
          <a:xfrm>
            <a:off x="2214546" y="1285860"/>
            <a:ext cx="3972737" cy="3857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 descr="IMG_7513.jpg"/>
          <p:cNvPicPr>
            <a:picLocks noChangeAspect="1"/>
          </p:cNvPicPr>
          <p:nvPr/>
        </p:nvPicPr>
        <p:blipFill>
          <a:blip r:embed="rId3"/>
          <a:srcRect t="12967"/>
          <a:stretch>
            <a:fillRect/>
          </a:stretch>
        </p:blipFill>
        <p:spPr>
          <a:xfrm>
            <a:off x="142844" y="3571876"/>
            <a:ext cx="4179242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magine 2" descr="IMG_7518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3714752"/>
            <a:ext cx="4575426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pull dir="r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42844" y="228600"/>
            <a:ext cx="8786874" cy="914400"/>
          </a:xfrm>
        </p:spPr>
        <p:txBody>
          <a:bodyPr>
            <a:noAutofit/>
          </a:bodyPr>
          <a:lstStyle/>
          <a:p>
            <a:r>
              <a:rPr lang="it-IT" sz="2250" dirty="0"/>
              <a:t>14th december 2016: donation of toys to the local House Family of the city, in collaboration with the Rotaract Club and the Inner Wheel of Cosenza</a:t>
            </a:r>
          </a:p>
        </p:txBody>
      </p:sp>
      <p:pic>
        <p:nvPicPr>
          <p:cNvPr id="6" name="Immagine 5" descr="IMG_79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2" y="1214423"/>
            <a:ext cx="3619524" cy="2714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IMG_79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4000504"/>
            <a:ext cx="3571900" cy="2678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 descr="IMG_79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1357298"/>
            <a:ext cx="3786196" cy="5048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xmlns:p14="http://schemas.microsoft.com/office/powerpoint/2010/main" spd="med" advClick="0" advTm="6000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15394" cy="914400"/>
          </a:xfrm>
        </p:spPr>
        <p:txBody>
          <a:bodyPr>
            <a:normAutofit/>
          </a:bodyPr>
          <a:lstStyle/>
          <a:p>
            <a:r>
              <a:rPr lang="it-IT" sz="2400" dirty="0"/>
              <a:t>29th april 2017: 2° edition of the photography contest “Fausto Carnovale” on the theme of street art</a:t>
            </a:r>
          </a:p>
        </p:txBody>
      </p:sp>
      <p:pic>
        <p:nvPicPr>
          <p:cNvPr id="4" name="Immagine 3" descr="WhatsApp-Image-2017-05-01-at-09.43.5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3" y="1214422"/>
            <a:ext cx="3929089" cy="2946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magine 4" descr="WhatsApp-Image-2017-05-01-at-09.43.59 (1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1643049"/>
            <a:ext cx="4286280" cy="32147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WhatsApp-Image-2017-05-01-at-09.44.01.jpeg"/>
          <p:cNvPicPr>
            <a:picLocks noChangeAspect="1"/>
          </p:cNvPicPr>
          <p:nvPr/>
        </p:nvPicPr>
        <p:blipFill>
          <a:blip r:embed="rId5"/>
          <a:srcRect l="10156" r="7031"/>
          <a:stretch>
            <a:fillRect/>
          </a:stretch>
        </p:blipFill>
        <p:spPr>
          <a:xfrm>
            <a:off x="2214546" y="3429000"/>
            <a:ext cx="3237062" cy="2931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…and </a:t>
            </a:r>
            <a:r>
              <a:rPr lang="it-IT" dirty="0" err="1"/>
              <a:t>entrance</a:t>
            </a:r>
            <a:r>
              <a:rPr lang="it-IT" dirty="0"/>
              <a:t> of a new </a:t>
            </a:r>
            <a:r>
              <a:rPr lang="it-IT" dirty="0" err="1"/>
              <a:t>member</a:t>
            </a:r>
            <a:endParaRPr lang="it-IT" dirty="0"/>
          </a:p>
        </p:txBody>
      </p:sp>
      <p:pic>
        <p:nvPicPr>
          <p:cNvPr id="3" name="Immagine 2" descr="WhatsApp-Image-2017-05-01-at-09.43.55.jpeg"/>
          <p:cNvPicPr>
            <a:picLocks noChangeAspect="1"/>
          </p:cNvPicPr>
          <p:nvPr/>
        </p:nvPicPr>
        <p:blipFill>
          <a:blip r:embed="rId2"/>
          <a:srcRect l="22059"/>
          <a:stretch>
            <a:fillRect/>
          </a:stretch>
        </p:blipFill>
        <p:spPr>
          <a:xfrm>
            <a:off x="357158" y="1142984"/>
            <a:ext cx="3786182" cy="3643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magine 3" descr="WhatsApp-Image-2017-05-01-at-09.44.03.jpeg"/>
          <p:cNvPicPr>
            <a:picLocks noChangeAspect="1"/>
          </p:cNvPicPr>
          <p:nvPr/>
        </p:nvPicPr>
        <p:blipFill>
          <a:blip r:embed="rId3"/>
          <a:srcRect l="10715" r="6249"/>
          <a:stretch>
            <a:fillRect/>
          </a:stretch>
        </p:blipFill>
        <p:spPr>
          <a:xfrm>
            <a:off x="4429124" y="2571744"/>
            <a:ext cx="4429156" cy="4000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0" advTm="6000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914400"/>
          </a:xfrm>
        </p:spPr>
        <p:txBody>
          <a:bodyPr>
            <a:normAutofit fontScale="90000"/>
          </a:bodyPr>
          <a:lstStyle/>
          <a:p>
            <a:r>
              <a:rPr lang="it-IT" dirty="0"/>
              <a:t>30th april 2017: Participation to the Rypen</a:t>
            </a:r>
          </a:p>
        </p:txBody>
      </p:sp>
      <p:pic>
        <p:nvPicPr>
          <p:cNvPr id="4" name="Immagine 3" descr="WhatsApp-Image-2017-05-01-at-09.47.4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2071678"/>
            <a:ext cx="4095778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 descr="WhatsApp-Image-2017-05-01-at-09.47.3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196562"/>
            <a:ext cx="3833839" cy="2875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magine 2" descr="WhatsApp-Image-2017-05-01-at-09.47.35.jpeg"/>
          <p:cNvPicPr>
            <a:picLocks noChangeAspect="1"/>
          </p:cNvPicPr>
          <p:nvPr/>
        </p:nvPicPr>
        <p:blipFill>
          <a:blip r:embed="rId4"/>
          <a:srcRect t="22727"/>
          <a:stretch>
            <a:fillRect/>
          </a:stretch>
        </p:blipFill>
        <p:spPr>
          <a:xfrm>
            <a:off x="500034" y="4000504"/>
            <a:ext cx="419103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xmlns:p14="http://schemas.microsoft.com/office/powerpoint/2010/main" spd="med" advClick="0" advTm="6000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44" y="228600"/>
            <a:ext cx="8786874" cy="914400"/>
          </a:xfrm>
        </p:spPr>
        <p:txBody>
          <a:bodyPr>
            <a:normAutofit fontScale="90000"/>
          </a:bodyPr>
          <a:lstStyle/>
          <a:p>
            <a:r>
              <a:rPr lang="it-IT" dirty="0"/>
              <a:t>13rd June 2017: meeting“Social Us” about what social networks us teenagers use</a:t>
            </a:r>
          </a:p>
        </p:txBody>
      </p:sp>
      <p:pic>
        <p:nvPicPr>
          <p:cNvPr id="3" name="Immagine 2" descr="IMG_23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555054">
            <a:off x="491655" y="1874596"/>
            <a:ext cx="3905277" cy="292895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magine 6" descr="IMG_23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17731">
            <a:off x="4977587" y="1587336"/>
            <a:ext cx="3905278" cy="292895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magine 7" descr="IMG-20170614-WA00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71532">
            <a:off x="3428992" y="3857628"/>
            <a:ext cx="3667151" cy="2750363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Rotarian</a:t>
            </a:r>
            <a:r>
              <a:rPr lang="it-IT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</a:t>
            </a:r>
            <a:r>
              <a:rPr lang="it-IT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2017/2018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428728" y="4286256"/>
            <a:ext cx="6781800" cy="1662130"/>
          </a:xfrm>
        </p:spPr>
        <p:txBody>
          <a:bodyPr>
            <a:normAutofit lnSpcReduction="10000"/>
          </a:bodyPr>
          <a:lstStyle/>
          <a:p>
            <a:r>
              <a:rPr lang="it-IT" sz="1800" b="1" dirty="0" err="1">
                <a:solidFill>
                  <a:schemeClr val="accent1">
                    <a:lumMod val="75000"/>
                  </a:schemeClr>
                </a:solidFill>
              </a:rPr>
              <a:t>President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:Alessandra Barbarossa</a:t>
            </a:r>
          </a:p>
          <a:p>
            <a:pPr marL="457200" indent="-457200"/>
            <a:r>
              <a:rPr lang="it-IT" sz="1800" b="1" dirty="0">
                <a:solidFill>
                  <a:schemeClr val="accent1">
                    <a:lumMod val="75000"/>
                  </a:schemeClr>
                </a:solidFill>
              </a:rPr>
              <a:t>Vice </a:t>
            </a:r>
            <a:r>
              <a:rPr lang="it-IT" sz="1800" b="1" dirty="0" err="1">
                <a:solidFill>
                  <a:schemeClr val="accent1">
                    <a:lumMod val="75000"/>
                  </a:schemeClr>
                </a:solidFill>
              </a:rPr>
              <a:t>President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Elisabetta </a:t>
            </a:r>
            <a:r>
              <a:rPr lang="it-IT" dirty="0" err="1">
                <a:solidFill>
                  <a:schemeClr val="accent1">
                    <a:lumMod val="75000"/>
                  </a:schemeClr>
                </a:solidFill>
              </a:rPr>
              <a:t>Verre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1800" b="1" dirty="0" err="1">
                <a:solidFill>
                  <a:schemeClr val="accent1">
                    <a:lumMod val="75000"/>
                  </a:schemeClr>
                </a:solidFill>
              </a:rPr>
              <a:t>Secretary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:  Maria Corrada Verardi</a:t>
            </a:r>
            <a:br>
              <a:rPr lang="it-IT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sz="1800" b="1" dirty="0" err="1">
                <a:solidFill>
                  <a:schemeClr val="accent1">
                    <a:lumMod val="75000"/>
                  </a:schemeClr>
                </a:solidFill>
              </a:rPr>
              <a:t>Treasurer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:  Maria Pia Palazzo</a:t>
            </a:r>
          </a:p>
          <a:p>
            <a:pPr marL="457200" indent="-457200"/>
            <a:r>
              <a:rPr lang="it-IT" sz="1800" b="1" dirty="0" err="1">
                <a:solidFill>
                  <a:schemeClr val="accent1">
                    <a:lumMod val="75000"/>
                  </a:schemeClr>
                </a:solidFill>
              </a:rPr>
              <a:t>Prefect</a:t>
            </a: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Lucia Vittoria </a:t>
            </a:r>
            <a:r>
              <a:rPr lang="it-IT" dirty="0" err="1">
                <a:solidFill>
                  <a:schemeClr val="accent1">
                    <a:lumMod val="75000"/>
                  </a:schemeClr>
                </a:solidFill>
              </a:rPr>
              <a:t>Scarcello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0" advTm="6000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4th july 2017: exchange of the roles</a:t>
            </a:r>
          </a:p>
        </p:txBody>
      </p:sp>
      <p:pic>
        <p:nvPicPr>
          <p:cNvPr id="3" name="Immagine 2" descr="WhatsApp-Image-2017-07-19-at-16.51.59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428736"/>
            <a:ext cx="3888761" cy="25717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magine 3" descr="WhatsApp-Image-2017-07-19-at-16.52.0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1428736"/>
            <a:ext cx="3786214" cy="25122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 descr="WhatsApp-Image-2017-07-19-at-16.52.0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746" y="3571877"/>
            <a:ext cx="3981279" cy="274161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magine 5" descr="19942774_1733421310005954_5717781530380979372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571876"/>
            <a:ext cx="4071966" cy="27139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 spd="med" advClick="0" advTm="6000">
    <p:newsfla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G-20170705-WA02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73216">
            <a:off x="214282" y="214290"/>
            <a:ext cx="4095779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magine 3" descr="DSC_00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26292">
            <a:off x="4429123" y="214290"/>
            <a:ext cx="4393439" cy="29289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magine 1" descr="IMG-20170705-WA01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62078">
            <a:off x="319830" y="3319729"/>
            <a:ext cx="4327856" cy="3245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 descr="IMG-20170705-WA0002.jpg"/>
          <p:cNvPicPr>
            <a:picLocks noChangeAspect="1"/>
          </p:cNvPicPr>
          <p:nvPr/>
        </p:nvPicPr>
        <p:blipFill>
          <a:blip r:embed="rId5"/>
          <a:srcRect l="6944" t="15849" r="13889"/>
          <a:stretch>
            <a:fillRect/>
          </a:stretch>
        </p:blipFill>
        <p:spPr>
          <a:xfrm rot="1005320">
            <a:off x="5715008" y="2500306"/>
            <a:ext cx="2822688" cy="4000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wedg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5 e 6 </a:t>
            </a:r>
            <a:r>
              <a:rPr lang="it-IT" dirty="0" err="1"/>
              <a:t>september</a:t>
            </a:r>
            <a:r>
              <a:rPr lang="it-IT" dirty="0"/>
              <a:t> 2017: </a:t>
            </a:r>
            <a:r>
              <a:rPr lang="it-IT" dirty="0" err="1"/>
              <a:t>participation</a:t>
            </a:r>
            <a:r>
              <a:rPr lang="it-IT" dirty="0"/>
              <a:t> to the </a:t>
            </a:r>
            <a:r>
              <a:rPr lang="it-IT" dirty="0" err="1"/>
              <a:t>District</a:t>
            </a:r>
            <a:r>
              <a:rPr lang="it-IT" dirty="0"/>
              <a:t> Training in Maratea</a:t>
            </a:r>
          </a:p>
        </p:txBody>
      </p:sp>
      <p:pic>
        <p:nvPicPr>
          <p:cNvPr id="4" name="Segnaposto contenuto 3" descr="2017-09-21-PHOTO-0000037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8753" r="19037"/>
          <a:stretch>
            <a:fillRect/>
          </a:stretch>
        </p:blipFill>
        <p:spPr>
          <a:xfrm>
            <a:off x="2928926" y="1214422"/>
            <a:ext cx="2357454" cy="4352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 descr="2017-09-21-PHOTO-00000371.jpg"/>
          <p:cNvPicPr>
            <a:picLocks noChangeAspect="1"/>
          </p:cNvPicPr>
          <p:nvPr/>
        </p:nvPicPr>
        <p:blipFill>
          <a:blip r:embed="rId3"/>
          <a:srcRect l="4651" r="16279"/>
          <a:stretch>
            <a:fillRect/>
          </a:stretch>
        </p:blipFill>
        <p:spPr>
          <a:xfrm>
            <a:off x="357158" y="2143116"/>
            <a:ext cx="2428892" cy="4095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IMG-20170905-WA0094.jpg"/>
          <p:cNvPicPr>
            <a:picLocks noChangeAspect="1"/>
          </p:cNvPicPr>
          <p:nvPr/>
        </p:nvPicPr>
        <p:blipFill>
          <a:blip r:embed="rId4"/>
          <a:srcRect l="26866" r="11940"/>
          <a:stretch>
            <a:fillRect/>
          </a:stretch>
        </p:blipFill>
        <p:spPr>
          <a:xfrm>
            <a:off x="5572132" y="2214554"/>
            <a:ext cx="3143272" cy="3995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EEA0A07A-6770-4092-AD7C-E2D03763489A}"/>
              </a:ext>
            </a:extLst>
          </p:cNvPr>
          <p:cNvSpPr txBox="1"/>
          <p:nvPr/>
        </p:nvSpPr>
        <p:spPr>
          <a:xfrm>
            <a:off x="539552" y="6238894"/>
            <a:ext cx="224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District</a:t>
            </a:r>
            <a:r>
              <a:rPr lang="it-IT" dirty="0"/>
              <a:t> </a:t>
            </a:r>
            <a:r>
              <a:rPr lang="it-IT" dirty="0" err="1"/>
              <a:t>Representative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AEC86B45-9B9C-4A7E-8B88-D36EF3AA0CA7}"/>
              </a:ext>
            </a:extLst>
          </p:cNvPr>
          <p:cNvSpPr txBox="1"/>
          <p:nvPr/>
        </p:nvSpPr>
        <p:spPr>
          <a:xfrm>
            <a:off x="2968444" y="5567362"/>
            <a:ext cx="2179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District</a:t>
            </a:r>
            <a:r>
              <a:rPr lang="it-IT" dirty="0"/>
              <a:t> </a:t>
            </a:r>
            <a:r>
              <a:rPr lang="it-IT" dirty="0" err="1"/>
              <a:t>Governor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FDFB4826-5B79-4A5F-9F16-C1210F39E67E}"/>
              </a:ext>
            </a:extLst>
          </p:cNvPr>
          <p:cNvSpPr txBox="1"/>
          <p:nvPr/>
        </p:nvSpPr>
        <p:spPr>
          <a:xfrm>
            <a:off x="5710448" y="6238894"/>
            <a:ext cx="28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District</a:t>
            </a:r>
            <a:r>
              <a:rPr lang="it-IT" dirty="0"/>
              <a:t> Delegate</a:t>
            </a:r>
          </a:p>
        </p:txBody>
      </p:sp>
    </p:spTree>
  </p:cSld>
  <p:clrMapOvr>
    <a:masterClrMapping/>
  </p:clrMapOvr>
  <p:transition xmlns:p14="http://schemas.microsoft.com/office/powerpoint/2010/main" spd="med" advClick="0" advTm="6000">
    <p:strip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20170905_180809.jpg"/>
          <p:cNvPicPr>
            <a:picLocks noChangeAspect="1"/>
          </p:cNvPicPr>
          <p:nvPr/>
        </p:nvPicPr>
        <p:blipFill>
          <a:blip r:embed="rId2" cstate="print"/>
          <a:srcRect l="9589"/>
          <a:stretch>
            <a:fillRect/>
          </a:stretch>
        </p:blipFill>
        <p:spPr>
          <a:xfrm>
            <a:off x="214282" y="214290"/>
            <a:ext cx="4714909" cy="292840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magine 3" descr="IMG_20170905_1702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286124"/>
            <a:ext cx="4857784" cy="272783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magine 2" descr="IMG_20170906_221724.jpg"/>
          <p:cNvPicPr>
            <a:picLocks noChangeAspect="1"/>
          </p:cNvPicPr>
          <p:nvPr/>
        </p:nvPicPr>
        <p:blipFill>
          <a:blip r:embed="rId4" cstate="print"/>
          <a:srcRect l="10145" r="13043"/>
          <a:stretch>
            <a:fillRect/>
          </a:stretch>
        </p:blipFill>
        <p:spPr>
          <a:xfrm rot="976991">
            <a:off x="5143504" y="285728"/>
            <a:ext cx="3726162" cy="29603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magine 4" descr="IMG_20170905_210934_85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072897">
            <a:off x="5929522" y="2709206"/>
            <a:ext cx="2291121" cy="38429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xmlns:p14="http://schemas.microsoft.com/office/powerpoint/2010/main" spd="med" advClick="0" advTm="6000">
    <p:pull dir="l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24</a:t>
            </a:r>
            <a:r>
              <a:rPr lang="en-US" baseline="30000" dirty="0"/>
              <a:t>th </a:t>
            </a:r>
            <a:r>
              <a:rPr lang="en-US" dirty="0"/>
              <a:t>October 2017:30th anniversary of the Interact Club Cosenza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9D6F5158-AE49-46CD-B14C-7B2A623DA22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8109">
            <a:off x="172659" y="1262818"/>
            <a:ext cx="4322326" cy="2881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6F2802BA-856F-4768-BE59-1DFDAC77B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991">
            <a:off x="4640222" y="1534841"/>
            <a:ext cx="4283968" cy="2855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0C522D38-A77A-4331-B8CC-F62E34E7AA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161">
            <a:off x="310834" y="3978866"/>
            <a:ext cx="3942792" cy="2628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AC991E78-4BEF-4DAE-8363-41F7A8DE72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4727">
            <a:off x="4171440" y="3821599"/>
            <a:ext cx="4275271" cy="2850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33493055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31</a:t>
            </a:r>
            <a:r>
              <a:rPr lang="en-US" baseline="30000" dirty="0"/>
              <a:t>st</a:t>
            </a:r>
            <a:r>
              <a:rPr lang="en-US" dirty="0"/>
              <a:t> October 2017: collection of food for a local church  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08D35280-8602-4B1F-A9A7-09B06AD3D49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7001"/>
            <a:ext cx="3682752" cy="2067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247C8AF-FBFD-44AE-901B-1B57EAA6A3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77389"/>
            <a:ext cx="3753295" cy="2107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26CE7628-71E7-4E45-BC7F-8487D0BD9F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0" y="3429000"/>
            <a:ext cx="4094112" cy="3070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AF281CB4-C66D-4624-A23E-5962AE7579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3843">
            <a:off x="3937925" y="3283427"/>
            <a:ext cx="1512168" cy="26929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B12D8392-EE1C-4319-8CCB-7D348FC8B86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1" r="12307"/>
          <a:stretch/>
        </p:blipFill>
        <p:spPr>
          <a:xfrm>
            <a:off x="5344864" y="3604082"/>
            <a:ext cx="3753296" cy="2720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7142747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November 2017: donation of the successful collection of food to the church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C02A168C-030A-4DEA-A58C-ACCCB81CBE6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70493"/>
            <a:ext cx="6747801" cy="5060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3044415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500" dirty="0"/>
              <a:t>29</a:t>
            </a:r>
            <a:r>
              <a:rPr lang="en-US" sz="2500" baseline="30000" dirty="0"/>
              <a:t>th</a:t>
            </a:r>
            <a:r>
              <a:rPr lang="en-US" sz="2500" dirty="0"/>
              <a:t> November 2017: meeting about the importance of blood donation in collaboration with the local center of blood drive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EC186D8E-5502-4ECE-9245-8352C0E0ACA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43000"/>
            <a:ext cx="4297552" cy="2857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F448DFF6-83F6-40FF-B54E-99FAA5C1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56" y="1143000"/>
            <a:ext cx="4572000" cy="304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0EF64AC2-FFF0-4C16-82F0-019B5164C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926859"/>
            <a:ext cx="4297552" cy="2857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D75AC074-BD9A-4838-A4C0-F96D954B1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087" y="4125064"/>
            <a:ext cx="3911806" cy="2601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8114042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/>
              <a:t>17</a:t>
            </a:r>
            <a:r>
              <a:rPr lang="en-US" sz="2400" baseline="30000" dirty="0"/>
              <a:t>th</a:t>
            </a:r>
            <a:r>
              <a:rPr lang="en-US" sz="2400" dirty="0"/>
              <a:t> December 2017: Christmas tombola of solidarity between friends for the project in collaboration with the local </a:t>
            </a:r>
            <a:r>
              <a:rPr lang="en-US" sz="2400" dirty="0" err="1"/>
              <a:t>centre</a:t>
            </a:r>
            <a:r>
              <a:rPr lang="en-US" sz="2400" dirty="0"/>
              <a:t> of blood drive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59B9C33F-7265-496F-BC71-E5C9DC960FF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72627"/>
            <a:ext cx="3702843" cy="4937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E9D0506A-D9A8-4FB8-BED2-0C2CE343B2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579" y="1213836"/>
            <a:ext cx="4764021" cy="3573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3F85ED2A-AE98-407E-BFAD-4CC5EB1FF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67" y="5157192"/>
            <a:ext cx="7668344" cy="1231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57123099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CB9B14F-3BE4-4654-8717-0CC3FCBCA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21st </a:t>
            </a:r>
            <a:r>
              <a:rPr lang="it-IT" dirty="0" err="1"/>
              <a:t>December</a:t>
            </a:r>
            <a:r>
              <a:rPr lang="it-IT" dirty="0"/>
              <a:t> 2017: </a:t>
            </a:r>
            <a:r>
              <a:rPr lang="it-IT" dirty="0" err="1"/>
              <a:t>afternoon</a:t>
            </a:r>
            <a:r>
              <a:rPr lang="it-IT" dirty="0"/>
              <a:t> of </a:t>
            </a:r>
            <a:r>
              <a:rPr lang="it-IT" dirty="0" err="1"/>
              <a:t>solidarity</a:t>
            </a:r>
            <a:r>
              <a:rPr lang="it-IT" dirty="0"/>
              <a:t> in a </a:t>
            </a:r>
            <a:r>
              <a:rPr lang="it-IT" dirty="0" err="1"/>
              <a:t>local</a:t>
            </a:r>
            <a:r>
              <a:rPr lang="it-IT" dirty="0"/>
              <a:t> house family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FE5D4E97-0120-4580-A303-4083CDFCA89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54514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F3BFE683-2712-45B0-8969-F9D1291C0A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t="4851" r="15001" b="26901"/>
          <a:stretch/>
        </p:blipFill>
        <p:spPr>
          <a:xfrm>
            <a:off x="5148064" y="1240268"/>
            <a:ext cx="3305305" cy="4212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1933887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79DBB21-E4F3-48B6-A71C-7F352C46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500" dirty="0"/>
              <a:t>4th </a:t>
            </a:r>
            <a:r>
              <a:rPr lang="it-IT" sz="2500" dirty="0" err="1"/>
              <a:t>January</a:t>
            </a:r>
            <a:r>
              <a:rPr lang="it-IT" sz="2500" dirty="0"/>
              <a:t> 2018: </a:t>
            </a:r>
            <a:r>
              <a:rPr lang="it-IT" sz="2500" dirty="0" err="1"/>
              <a:t>consignment</a:t>
            </a:r>
            <a:r>
              <a:rPr lang="it-IT" sz="2500" dirty="0"/>
              <a:t> of </a:t>
            </a:r>
            <a:r>
              <a:rPr lang="it-IT" sz="2500" dirty="0" err="1"/>
              <a:t>our</a:t>
            </a:r>
            <a:r>
              <a:rPr lang="it-IT" sz="2500" dirty="0"/>
              <a:t> </a:t>
            </a:r>
            <a:r>
              <a:rPr lang="it-IT" sz="2500" dirty="0" err="1"/>
              <a:t>proceeds</a:t>
            </a:r>
            <a:r>
              <a:rPr lang="it-IT" sz="2500" dirty="0"/>
              <a:t> from the Christmas tombola to the </a:t>
            </a:r>
            <a:r>
              <a:rPr lang="it-IT" sz="2500" dirty="0" err="1"/>
              <a:t>local</a:t>
            </a:r>
            <a:r>
              <a:rPr lang="it-IT" sz="2500" dirty="0"/>
              <a:t> center for </a:t>
            </a:r>
            <a:r>
              <a:rPr lang="it-IT" sz="2500" dirty="0" err="1"/>
              <a:t>blood</a:t>
            </a:r>
            <a:r>
              <a:rPr lang="it-IT" sz="2500" dirty="0"/>
              <a:t> </a:t>
            </a:r>
            <a:r>
              <a:rPr lang="it-IT" sz="2500" dirty="0" err="1"/>
              <a:t>donation</a:t>
            </a:r>
            <a:endParaRPr lang="it-IT" sz="2500" dirty="0"/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xmlns="" id="{A0C404BA-015B-4BE2-B846-A44F9BD4208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9"/>
            <a:ext cx="4800533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1CBEFF51-F648-46EF-9D4C-69ED100744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813" y="1268760"/>
            <a:ext cx="3608133" cy="481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1140179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A99F1DE-ECF0-488F-A273-ED5E0AC52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15th and 16th March 2018:participation and </a:t>
            </a:r>
            <a:r>
              <a:rPr lang="it-IT" dirty="0" err="1"/>
              <a:t>hospitality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the </a:t>
            </a:r>
            <a:r>
              <a:rPr lang="it-IT" dirty="0" err="1"/>
              <a:t>Rypen</a:t>
            </a:r>
            <a:r>
              <a:rPr lang="it-IT" dirty="0"/>
              <a:t> 2018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3516CD68-C126-411A-8AF7-3F48DE9746B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3702843" cy="493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B80D9F69-5CC4-4EF6-974F-527CC2B6B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433" y="1143000"/>
            <a:ext cx="3975991" cy="2981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E118D0E3-67F8-41C9-8DD3-260F8FE79C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48"/>
          <a:stretch/>
        </p:blipFill>
        <p:spPr>
          <a:xfrm>
            <a:off x="4106814" y="3942766"/>
            <a:ext cx="4579986" cy="2763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8032664"/>
      </p:ext>
    </p:extLst>
  </p:cSld>
  <p:clrMapOvr>
    <a:masterClrMapping/>
  </p:clrMapOvr>
  <p:transition xmlns:p14="http://schemas.microsoft.com/office/powerpoint/2010/main" spd="med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i immagini per work in progre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85794"/>
            <a:ext cx="6774872" cy="50720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xmlns:p14="http://schemas.microsoft.com/office/powerpoint/2010/main" spd="med" advClick="0" advTm="6000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G_7478.JPG"/>
          <p:cNvPicPr>
            <a:picLocks noChangeAspect="1"/>
          </p:cNvPicPr>
          <p:nvPr/>
        </p:nvPicPr>
        <p:blipFill>
          <a:blip r:embed="rId2" cstate="print"/>
          <a:srcRect r="13567"/>
          <a:stretch>
            <a:fillRect/>
          </a:stretch>
        </p:blipFill>
        <p:spPr>
          <a:xfrm rot="21054559">
            <a:off x="5800581" y="22576"/>
            <a:ext cx="3194846" cy="2464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magine 8" descr="Screenshot_2017-09-05-13-41-47.png"/>
          <p:cNvPicPr>
            <a:picLocks noChangeAspect="1"/>
          </p:cNvPicPr>
          <p:nvPr/>
        </p:nvPicPr>
        <p:blipFill>
          <a:blip r:embed="rId3"/>
          <a:srcRect t="31250" b="37499"/>
          <a:stretch>
            <a:fillRect/>
          </a:stretch>
        </p:blipFill>
        <p:spPr>
          <a:xfrm rot="21360684">
            <a:off x="214282" y="4500570"/>
            <a:ext cx="3857625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1785926"/>
            <a:ext cx="4429124" cy="2952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67682">
            <a:off x="3428992" y="4286256"/>
            <a:ext cx="3607619" cy="2405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6" cstate="print"/>
          <a:srcRect l="15006" r="6147" b="15047"/>
          <a:stretch>
            <a:fillRect/>
          </a:stretch>
        </p:blipFill>
        <p:spPr bwMode="auto">
          <a:xfrm rot="21299924">
            <a:off x="96811" y="139002"/>
            <a:ext cx="3292204" cy="23647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magine 11" descr="IMG_20170724_235605.jpg"/>
          <p:cNvPicPr>
            <a:picLocks noChangeAspect="1"/>
          </p:cNvPicPr>
          <p:nvPr/>
        </p:nvPicPr>
        <p:blipFill>
          <a:blip r:embed="rId7" cstate="print"/>
          <a:srcRect b="23333"/>
          <a:stretch>
            <a:fillRect/>
          </a:stretch>
        </p:blipFill>
        <p:spPr>
          <a:xfrm>
            <a:off x="6643702" y="3728277"/>
            <a:ext cx="2293101" cy="31297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41" name="Picture 9"/>
          <p:cNvPicPr>
            <a:picLocks noChangeAspect="1" noChangeArrowheads="1"/>
          </p:cNvPicPr>
          <p:nvPr/>
        </p:nvPicPr>
        <p:blipFill>
          <a:blip r:embed="rId8" cstate="print"/>
          <a:srcRect l="15094"/>
          <a:stretch>
            <a:fillRect/>
          </a:stretch>
        </p:blipFill>
        <p:spPr bwMode="auto">
          <a:xfrm rot="409833">
            <a:off x="115066" y="2469613"/>
            <a:ext cx="3214710" cy="2126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268680">
            <a:off x="3046989" y="186585"/>
            <a:ext cx="3321867" cy="2214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44" name="Picture 12" descr="L'immagine può contenere: 9 persone, persone che sorridono, persone sedute, tabella e spazio al chiuso"/>
          <p:cNvPicPr>
            <a:picLocks noChangeAspect="1" noChangeArrowheads="1"/>
          </p:cNvPicPr>
          <p:nvPr/>
        </p:nvPicPr>
        <p:blipFill>
          <a:blip r:embed="rId10"/>
          <a:srcRect r="22795" b="-3073"/>
          <a:stretch>
            <a:fillRect/>
          </a:stretch>
        </p:blipFill>
        <p:spPr bwMode="auto">
          <a:xfrm rot="654636">
            <a:off x="6557258" y="1586825"/>
            <a:ext cx="2650601" cy="2359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newsfla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42852"/>
            <a:ext cx="3857652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Segnaposto contenuto 3" descr="mostra fotografica 11.jpg"/>
          <p:cNvPicPr>
            <a:picLocks noChangeAspect="1"/>
          </p:cNvPicPr>
          <p:nvPr/>
        </p:nvPicPr>
        <p:blipFill>
          <a:blip r:embed="rId3" cstate="print"/>
          <a:srcRect t="9756"/>
          <a:stretch>
            <a:fillRect/>
          </a:stretch>
        </p:blipFill>
        <p:spPr>
          <a:xfrm rot="685360">
            <a:off x="368020" y="2757358"/>
            <a:ext cx="2125410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print"/>
          <a:srcRect t="6234"/>
          <a:stretch>
            <a:fillRect/>
          </a:stretch>
        </p:blipFill>
        <p:spPr bwMode="auto">
          <a:xfrm rot="15480556">
            <a:off x="3403523" y="1755889"/>
            <a:ext cx="2976080" cy="4111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5" cstate="print"/>
          <a:srcRect l="6734" t="16579" r="3794" b="32231"/>
          <a:stretch>
            <a:fillRect/>
          </a:stretch>
        </p:blipFill>
        <p:spPr bwMode="auto">
          <a:xfrm rot="21327533">
            <a:off x="116874" y="114531"/>
            <a:ext cx="3014948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magine 2" descr="IMG_20170625_11205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394910">
            <a:off x="4726159" y="4076969"/>
            <a:ext cx="4163947" cy="2339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7" cstate="print"/>
          <a:srcRect l="8824" b="7724"/>
          <a:stretch>
            <a:fillRect/>
          </a:stretch>
        </p:blipFill>
        <p:spPr bwMode="auto">
          <a:xfrm rot="1708374">
            <a:off x="5761920" y="552385"/>
            <a:ext cx="3481308" cy="19791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0" advTm="6000">
    <p:blinds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Personalizzato 2">
      <a:dk1>
        <a:srgbClr val="296C7D"/>
      </a:dk1>
      <a:lt1>
        <a:sysClr val="window" lastClr="FFFFFF"/>
      </a:lt1>
      <a:dk2>
        <a:srgbClr val="7EC2D3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860</TotalTime>
  <Words>478</Words>
  <Application>Microsoft Macintosh PowerPoint</Application>
  <PresentationFormat>On-screen Show (4:3)</PresentationFormat>
  <Paragraphs>47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Satellite</vt:lpstr>
      <vt:lpstr>Interact Club Cosenza</vt:lpstr>
      <vt:lpstr>Rotarian Year 2015/2016</vt:lpstr>
      <vt:lpstr>October 2015: first Interact reunion</vt:lpstr>
      <vt:lpstr>20th december 2015: tombola between friends and best wishes for Christmas</vt:lpstr>
      <vt:lpstr>17th february 2016: delivery of multimedial and educational objects to «Convitto Nazionale del Liceo Classico B.Telesio»</vt:lpstr>
      <vt:lpstr>21st march 2016: delivery of 150 books to a local «house-family» for the contest “a book is always a good idea” in collaboration with the Inner Wheel Club of Cosenza</vt:lpstr>
      <vt:lpstr>23rd april 2016: participation to the District Assembly in Lamezia Terme</vt:lpstr>
      <vt:lpstr>14th May 2016: photography exhibition as the end of the photography contest in honor of a great Rotarian friend “Fausto Carnovale” on the theme of diversity</vt:lpstr>
      <vt:lpstr>…and entrance of a new member</vt:lpstr>
      <vt:lpstr>17th may 2016: reunion of the Rotarian family (Rotary, Rotaract and Interact)</vt:lpstr>
      <vt:lpstr>Rotarian Year 2016/2017</vt:lpstr>
      <vt:lpstr>5th July 2016: exchange of the roles </vt:lpstr>
      <vt:lpstr>PowerPoint Presentation</vt:lpstr>
      <vt:lpstr>23rd october 2016: solidarity and musical evening for a strong and terrible earthquake in the Centre of Italy</vt:lpstr>
      <vt:lpstr>PowerPoint Presentation</vt:lpstr>
      <vt:lpstr>26th november 2016: participation to «Banco Alimentare», collection of food for people in need</vt:lpstr>
      <vt:lpstr>14th december 2016: donation of toys to the local House Family of the city, in collaboration with the Rotaract Club and the Inner Wheel of Cosenza</vt:lpstr>
      <vt:lpstr>29th april 2017: 2° edition of the photography contest “Fausto Carnovale” on the theme of street art</vt:lpstr>
      <vt:lpstr>…and entrance of a new member</vt:lpstr>
      <vt:lpstr>30th april 2017: Participation to the Rypen</vt:lpstr>
      <vt:lpstr>13rd June 2017: meeting“Social Us” about what social networks us teenagers use</vt:lpstr>
      <vt:lpstr>Rotarian Year 2017/2018</vt:lpstr>
      <vt:lpstr>4th july 2017: exchange of the roles</vt:lpstr>
      <vt:lpstr>PowerPoint Presentation</vt:lpstr>
      <vt:lpstr>5 e 6 september 2017: participation to the District Training in Maratea</vt:lpstr>
      <vt:lpstr>PowerPoint Presentation</vt:lpstr>
      <vt:lpstr>24th October 2017:30th anniversary of the Interact Club Cosenza</vt:lpstr>
      <vt:lpstr>31st October 2017: collection of food for a local church  </vt:lpstr>
      <vt:lpstr>4th November 2017: donation of the successful collection of food to the church</vt:lpstr>
      <vt:lpstr>29th November 2017: meeting about the importance of blood donation in collaboration with the local center of blood drive</vt:lpstr>
      <vt:lpstr>17th December 2017: Christmas tombola of solidarity between friends for the project in collaboration with the local centre of blood drive</vt:lpstr>
      <vt:lpstr>21st December 2017: afternoon of solidarity in a local house family</vt:lpstr>
      <vt:lpstr>4th January 2018: consignment of our proceeds from the Christmas tombola to the local center for blood donation</vt:lpstr>
      <vt:lpstr>15th and 16th March 2018:participation and hospitality at the Rypen 2018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iniziative Interact</dc:title>
  <dc:creator>Asus</dc:creator>
  <cp:lastModifiedBy>James Leyhane</cp:lastModifiedBy>
  <cp:revision>104</cp:revision>
  <dcterms:created xsi:type="dcterms:W3CDTF">2017-10-13T14:01:00Z</dcterms:created>
  <dcterms:modified xsi:type="dcterms:W3CDTF">2018-04-26T23:30:46Z</dcterms:modified>
</cp:coreProperties>
</file>