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26"/>
  </p:notesMasterIdLst>
  <p:sldIdLst>
    <p:sldId id="277" r:id="rId2"/>
    <p:sldId id="294" r:id="rId3"/>
    <p:sldId id="275" r:id="rId4"/>
    <p:sldId id="268" r:id="rId5"/>
    <p:sldId id="261" r:id="rId6"/>
    <p:sldId id="272" r:id="rId7"/>
    <p:sldId id="270" r:id="rId8"/>
    <p:sldId id="292" r:id="rId9"/>
    <p:sldId id="273" r:id="rId10"/>
    <p:sldId id="280" r:id="rId11"/>
    <p:sldId id="284" r:id="rId12"/>
    <p:sldId id="283" r:id="rId13"/>
    <p:sldId id="282" r:id="rId14"/>
    <p:sldId id="295" r:id="rId15"/>
    <p:sldId id="293" r:id="rId16"/>
    <p:sldId id="285" r:id="rId17"/>
    <p:sldId id="286" r:id="rId18"/>
    <p:sldId id="297" r:id="rId19"/>
    <p:sldId id="288" r:id="rId20"/>
    <p:sldId id="291" r:id="rId21"/>
    <p:sldId id="287" r:id="rId22"/>
    <p:sldId id="289" r:id="rId23"/>
    <p:sldId id="290" r:id="rId24"/>
    <p:sldId id="298" r:id="rId2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 autoAdjust="0"/>
    <p:restoredTop sz="94687" autoAdjust="0"/>
  </p:normalViewPr>
  <p:slideViewPr>
    <p:cSldViewPr>
      <p:cViewPr varScale="1">
        <p:scale>
          <a:sx n="101" d="100"/>
          <a:sy n="101" d="100"/>
        </p:scale>
        <p:origin x="110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3120" y="53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C7DF0914-8C9C-4119-8AE1-EFE17823F5C6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E327E46C-FB80-45AB-ABBB-6E298CA07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57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000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02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18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" pitchFamily="18" charset="0"/>
              </a:defRPr>
            </a:lvl1pPr>
            <a:lvl2pPr marL="770620" indent="-296392" eaLnBrk="0" hangingPunct="0">
              <a:defRPr sz="2500">
                <a:solidFill>
                  <a:schemeClr val="tx1"/>
                </a:solidFill>
                <a:latin typeface="Times" pitchFamily="18" charset="0"/>
              </a:defRPr>
            </a:lvl2pPr>
            <a:lvl3pPr marL="1185569" indent="-237113" eaLnBrk="0" hangingPunct="0">
              <a:defRPr sz="2500">
                <a:solidFill>
                  <a:schemeClr val="tx1"/>
                </a:solidFill>
                <a:latin typeface="Times" pitchFamily="18" charset="0"/>
              </a:defRPr>
            </a:lvl3pPr>
            <a:lvl4pPr marL="1659795" indent="-237113" eaLnBrk="0" hangingPunct="0">
              <a:defRPr sz="2500">
                <a:solidFill>
                  <a:schemeClr val="tx1"/>
                </a:solidFill>
                <a:latin typeface="Times" pitchFamily="18" charset="0"/>
              </a:defRPr>
            </a:lvl4pPr>
            <a:lvl5pPr marL="2134024" indent="-237113" eaLnBrk="0" hangingPunct="0">
              <a:defRPr sz="2500">
                <a:solidFill>
                  <a:schemeClr val="tx1"/>
                </a:solidFill>
                <a:latin typeface="Times" pitchFamily="18" charset="0"/>
              </a:defRPr>
            </a:lvl5pPr>
            <a:lvl6pPr marL="2608250" indent="-23711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" pitchFamily="18" charset="0"/>
              </a:defRPr>
            </a:lvl6pPr>
            <a:lvl7pPr marL="3082477" indent="-23711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" pitchFamily="18" charset="0"/>
              </a:defRPr>
            </a:lvl7pPr>
            <a:lvl8pPr marL="3556706" indent="-23711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" pitchFamily="18" charset="0"/>
              </a:defRPr>
            </a:lvl8pPr>
            <a:lvl9pPr marL="4030932" indent="-237113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C527BE64-C7EA-4A70-9BB9-4DBD97904311}" type="slidenum">
              <a:rPr lang="en-US" altLang="en-US" sz="1200"/>
              <a:pPr/>
              <a:t>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Albany Med is the only Level I Trauma Center in Albany Med’s 25-county service area – one of the busiest trauma centers in New York State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More than 76,000 visits to our Emergency Department annually, 16,000 pediatric visits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Pediatric emergency department will be staffed by board-certified emergency medicine physicians trained to handle highly complex, life-threatening cases as well routine medical emergencies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Open 24 hours a day; 7 days a week., every day of the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Albany Med’s emergency department is the place for children to be in an emergency, but the atmosphere in the busy adult-centered trauma center is not always the best for children and families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190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will be our region’s first and only dedicated pediatric emergency department and it will provide a safe and special environment for children and teenagers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It will be staffed by the area’s only fellowship-trained pediatric emergency physicians, as well as specially trained pediatric nurses and other staff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It will be located adjacent to but totally separate from the current emergency department on the Albany Med campus, but connected by a walkway for staff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95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new facility will be opening this summer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$50 million project funded by generous private and corporate donors, state and federal grants, with a fundraising goal of $20 million.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Will be open 24/7, 365 days a year, for children to age 18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Major drivers of pediatric ED visits: fever and flu-like symptoms, respiratory-related symptoms, seizures, and injuries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13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dirty="0"/>
              <a:t>The Massry Family Children’s Emergency Center will be located adjacent to the current Emergency Department and will consist of two floors.</a:t>
            </a:r>
          </a:p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b="1" dirty="0"/>
              <a:t>On-site X-ray and imaging</a:t>
            </a:r>
            <a:r>
              <a:rPr lang="en-US" dirty="0"/>
              <a:t>, with special precautions taken for children to reduce radiation. We have specialists in pediatric radiology who are experts in “imaging lightly.”</a:t>
            </a:r>
          </a:p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b="1" dirty="0"/>
              <a:t>Private treatment rooms </a:t>
            </a:r>
            <a:r>
              <a:rPr lang="en-US" dirty="0"/>
              <a:t>mean more patient privacy and comfort, and also reduce risk of disease transmission.</a:t>
            </a:r>
          </a:p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b="1" dirty="0" err="1"/>
              <a:t>Orthopaedic</a:t>
            </a:r>
            <a:r>
              <a:rPr lang="en-US" b="1" dirty="0"/>
              <a:t> and procedure rooms</a:t>
            </a:r>
            <a:r>
              <a:rPr lang="en-US" dirty="0"/>
              <a:t>: rooms separate from treatment rooms where casting and other medical procedures are done</a:t>
            </a:r>
          </a:p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b="1" dirty="0"/>
              <a:t>Easy access </a:t>
            </a:r>
            <a:r>
              <a:rPr lang="en-US" dirty="0"/>
              <a:t>to facility: including valet parking, close access for ambulances, rooftop medical helicopter pads located at Albany Med.</a:t>
            </a:r>
          </a:p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b="1" dirty="0"/>
              <a:t>Short-stay unit </a:t>
            </a:r>
            <a:r>
              <a:rPr lang="en-US" dirty="0"/>
              <a:t>is for less serious conditions like minor cuts or burns or minor illnesses that can be treated quickly so children can get “in and out.” The </a:t>
            </a:r>
            <a:r>
              <a:rPr lang="en-US" b="1" dirty="0"/>
              <a:t>observation unit </a:t>
            </a:r>
            <a:r>
              <a:rPr lang="en-US" dirty="0"/>
              <a:t>is where children’s conditions can be observed for up to 23 hours. After, they may go home or be admitted to the children’s hospital. These two units will open in 2019.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65654-12BD-440D-B8D9-9BA9BF77A2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13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dirty="0"/>
              <a:t>Family-friendly waiting rooms and décor designed with input from nurses and physicians.</a:t>
            </a:r>
          </a:p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dirty="0"/>
              <a:t>When designing the ED, we took into account children and teens so that the atmosphere is not too “babyish” but is still family-friendly.</a:t>
            </a:r>
          </a:p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dirty="0"/>
              <a:t>The theme is based on woodlands.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62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b="1" dirty="0"/>
              <a:t>Sick and injured children </a:t>
            </a:r>
            <a:r>
              <a:rPr lang="en-US" dirty="0"/>
              <a:t>can be difficult to diagnose, and need expert care; some conditions, like the flu, can have different symptoms in children; some conditions only affect children for the most part, such as croup and some other viral illnesses like Coxsackie virus.</a:t>
            </a:r>
          </a:p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b="1" dirty="0"/>
              <a:t>All physicians </a:t>
            </a:r>
            <a:r>
              <a:rPr lang="en-US" dirty="0"/>
              <a:t>in the </a:t>
            </a:r>
            <a:r>
              <a:rPr lang="en-US" dirty="0" err="1"/>
              <a:t>peds</a:t>
            </a:r>
            <a:r>
              <a:rPr lang="en-US" dirty="0"/>
              <a:t> ED will be specially trained in pediatric emergency medicine; staff will include a child life specialist.</a:t>
            </a:r>
          </a:p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b="1" dirty="0"/>
              <a:t>All medical equipment geared toward children and teens</a:t>
            </a:r>
            <a:r>
              <a:rPr lang="en-US" dirty="0"/>
              <a:t>, similar to what you would find in a pediatrician’s office, i.e. smaller gowns, smaller blood pressure cuffs, smaller orthopedic equipment for casting</a:t>
            </a:r>
          </a:p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dirty="0"/>
              <a:t>As an </a:t>
            </a:r>
            <a:r>
              <a:rPr lang="en-US" b="1" dirty="0"/>
              <a:t>academic medical center</a:t>
            </a:r>
            <a:r>
              <a:rPr lang="en-US" dirty="0"/>
              <a:t>, we have highly trained staff who are up-to-date on latest research and procedures, drug regimens, etc.</a:t>
            </a:r>
          </a:p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b="1" dirty="0"/>
              <a:t>Ready access to the region’s only children’s hospital</a:t>
            </a:r>
            <a:r>
              <a:rPr lang="en-US" dirty="0"/>
              <a:t>, the Bernard &amp; Millie </a:t>
            </a:r>
            <a:r>
              <a:rPr lang="en-US" dirty="0" err="1"/>
              <a:t>Duker</a:t>
            </a:r>
            <a:r>
              <a:rPr lang="en-US" dirty="0"/>
              <a:t> Children’s hospital at Albany Med, including  the only Pediatric Intensive Care Unit (PICU) and highest-level Neonatal Intensive Care Unit (NICU), as well as a pediatric inpatient unit</a:t>
            </a:r>
          </a:p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b="1" dirty="0"/>
              <a:t>Children’s hospital: </a:t>
            </a:r>
            <a:r>
              <a:rPr lang="en-US" dirty="0"/>
              <a:t>More than 400 physicians and other health care providers specially trained in more than 40 pediatric fields, virtually every one there is.</a:t>
            </a:r>
          </a:p>
          <a:p>
            <a:pPr marL="165261" indent="-165261">
              <a:buFont typeface="Arial" panose="020B0604020202020204" pitchFamily="34" charset="0"/>
              <a:buChar char="•"/>
            </a:pPr>
            <a:r>
              <a:rPr lang="en-US" dirty="0"/>
              <a:t>Including pediatric pulmonary disease, pediatric surgery, pediatric gastroenterology, pediatric anesthesia and pediatric neurology. These are just a few examples.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208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Launched to provide local entrepreneurs </a:t>
            </a:r>
            <a:r>
              <a:rPr lang="en-US" dirty="0"/>
              <a:t>and start-up businesses with an environment to refine their technology, business skills and connect with researchers, physicians and patients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Biomedical research and development landscape </a:t>
            </a:r>
            <a:r>
              <a:rPr lang="en-US" dirty="0"/>
              <a:t>has dramatically changed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Greater focus </a:t>
            </a:r>
            <a:r>
              <a:rPr lang="en-US" dirty="0"/>
              <a:t>on bringing the most promising discoveries more quickly to the marketplace… …and, to patients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Recognition </a:t>
            </a:r>
            <a:r>
              <a:rPr lang="en-US" dirty="0"/>
              <a:t>that entrepreneurial and scientific resources, individuals and businesses in this area could make this region a powerhouse for biomedical innovation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61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9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Albany Med?</a:t>
            </a:r>
          </a:p>
          <a:p>
            <a:endParaRPr lang="en-US" dirty="0"/>
          </a:p>
          <a:p>
            <a:r>
              <a:rPr lang="en-US" dirty="0"/>
              <a:t>•Albany Medical College already houses state-of-the-art biomedical laboratories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•Access to wet labs, ventilating equipment, critical resources that only Albany Med can provide</a:t>
            </a:r>
            <a:br>
              <a:rPr lang="en-US" dirty="0"/>
            </a:br>
            <a:endParaRPr lang="en-US" dirty="0"/>
          </a:p>
          <a:p>
            <a:r>
              <a:rPr lang="en-US" dirty="0"/>
              <a:t>•Albany Med is a major academic medical center, the region’s only, and therefore entrepreneurs and start-ups have access to great minds: 500 full-time physicians, 80 biomedical scientists already working at Albany Medical Center/Albany Medical College, medical students and biomedical students</a:t>
            </a:r>
            <a:br>
              <a:rPr lang="en-US" dirty="0"/>
            </a:br>
            <a:endParaRPr lang="en-US" dirty="0"/>
          </a:p>
          <a:p>
            <a:r>
              <a:rPr lang="en-US" dirty="0"/>
              <a:t>•The BACC also partnered with area institutions to expand ability to serve community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1975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Creating products that will improve patient health and well-being, and maybe even cure diseases, is our ultimate mission of the BACC. Entrepreneurs are working on projects as diverse as a technology to prevent bedsores to the development of a new cream to treat the skin disease rosacea as well as a drug that could treat or prevent breast cancer.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277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47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342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2016, BACC launched the BACC Academy</a:t>
            </a:r>
          </a:p>
          <a:p>
            <a:endParaRPr lang="en-US" dirty="0"/>
          </a:p>
          <a:p>
            <a:r>
              <a:rPr lang="en-US" dirty="0"/>
              <a:t>• Pipeline for future entrepreneurs</a:t>
            </a:r>
          </a:p>
          <a:p>
            <a:endParaRPr lang="en-US" dirty="0"/>
          </a:p>
          <a:p>
            <a:r>
              <a:rPr lang="en-US" dirty="0"/>
              <a:t>• Collaboration of Albany Medical College and Siena College</a:t>
            </a:r>
          </a:p>
          <a:p>
            <a:endParaRPr lang="en-US" dirty="0"/>
          </a:p>
          <a:p>
            <a:r>
              <a:rPr lang="en-US" dirty="0"/>
              <a:t>• 13-week educational program, focuses on creating biotech entrepreneurs</a:t>
            </a:r>
          </a:p>
          <a:p>
            <a:endParaRPr lang="en-US" dirty="0"/>
          </a:p>
          <a:p>
            <a:r>
              <a:rPr lang="en-US" dirty="0"/>
              <a:t>• Other new projects include immersion programs, developed in cooperation with area colleges, and now being sought by colleges across the state</a:t>
            </a:r>
          </a:p>
          <a:p>
            <a:endParaRPr lang="en-US" dirty="0"/>
          </a:p>
          <a:p>
            <a:r>
              <a:rPr lang="en-US" dirty="0"/>
              <a:t>• The BACC Academy will help to continue to grow our region’s economy by creating more opportunities for scientists and start-up businesses, attracting business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742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17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46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Comprehensive health evaluation</a:t>
            </a:r>
          </a:p>
          <a:p>
            <a:r>
              <a:rPr lang="en-US" dirty="0"/>
              <a:t>• Cardiac stress test</a:t>
            </a:r>
          </a:p>
          <a:p>
            <a:r>
              <a:rPr lang="en-US" dirty="0"/>
              <a:t>• EKG</a:t>
            </a:r>
          </a:p>
          <a:p>
            <a:r>
              <a:rPr lang="en-US" dirty="0"/>
              <a:t>• Blood tests and urinalysis</a:t>
            </a:r>
          </a:p>
          <a:p>
            <a:r>
              <a:rPr lang="en-US" dirty="0"/>
              <a:t>• History and physical</a:t>
            </a:r>
          </a:p>
          <a:p>
            <a:r>
              <a:rPr lang="en-US" dirty="0"/>
              <a:t>• Optional services available depending on need (mammography, colonoscopy, chest X-ray, etc.)</a:t>
            </a:r>
          </a:p>
          <a:p>
            <a:r>
              <a:rPr lang="en-US" dirty="0"/>
              <a:t>• Formulate preventive healthy lifestyle strategies</a:t>
            </a:r>
          </a:p>
          <a:p>
            <a:r>
              <a:rPr lang="en-US" dirty="0"/>
              <a:t>• If needed, immediate referrals to Albany Med’s specialists or to other experienced specialists and convenient, qualified hospitals</a:t>
            </a:r>
          </a:p>
          <a:p>
            <a:endParaRPr lang="en-US" dirty="0"/>
          </a:p>
          <a:p>
            <a:r>
              <a:rPr lang="en-US" dirty="0"/>
              <a:t>“Tests can be completed in several hours and most results shared during the appointment, which lasts about two hours.”</a:t>
            </a:r>
          </a:p>
          <a:p>
            <a:r>
              <a:rPr lang="en-US" dirty="0"/>
              <a:t>Neil </a:t>
            </a:r>
            <a:r>
              <a:rPr lang="en-US" dirty="0" err="1"/>
              <a:t>Mitkoff</a:t>
            </a:r>
            <a:r>
              <a:rPr lang="en-US" dirty="0"/>
              <a:t>, M.D., Medical Director, Executive Health Program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8532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the program covered by insurance?</a:t>
            </a:r>
          </a:p>
          <a:p>
            <a:endParaRPr lang="en-US" dirty="0"/>
          </a:p>
          <a:p>
            <a:r>
              <a:rPr lang="en-US" dirty="0"/>
              <a:t>A: No.</a:t>
            </a:r>
          </a:p>
          <a:p>
            <a:endParaRPr lang="en-US" dirty="0"/>
          </a:p>
          <a:p>
            <a:r>
              <a:rPr lang="en-US" dirty="0"/>
              <a:t>Q: Does the program conflict with primary physician?</a:t>
            </a:r>
          </a:p>
          <a:p>
            <a:endParaRPr lang="en-US" dirty="0"/>
          </a:p>
          <a:p>
            <a:r>
              <a:rPr lang="en-US" dirty="0"/>
              <a:t>No. Patients are encouraged to share a summary copy of their visit with their primary care physician so that it is part of their permanent record.</a:t>
            </a:r>
          </a:p>
          <a:p>
            <a:endParaRPr lang="en-US" dirty="0"/>
          </a:p>
          <a:p>
            <a:r>
              <a:rPr lang="en-US" dirty="0"/>
              <a:t>Our goal is to help busy executives find the time to pay attention to their health.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7E46C-FB80-45AB-ABBB-6E298CA0749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474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4/3/2018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</p:spPr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pic>
        <p:nvPicPr>
          <p:cNvPr id="9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90"/>
          <a:stretch>
            <a:fillRect/>
          </a:stretch>
        </p:blipFill>
        <p:spPr bwMode="auto">
          <a:xfrm>
            <a:off x="3175" y="-228600"/>
            <a:ext cx="913765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34400" y="6324600"/>
            <a:ext cx="457200" cy="274320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5B35CA80-4607-4807-9B5A-8693B0FAC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6254" r="-1087" b="-42104"/>
          <a:stretch/>
        </p:blipFill>
        <p:spPr>
          <a:xfrm>
            <a:off x="-29312" y="6542116"/>
            <a:ext cx="9273066" cy="4125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58200" y="6248400"/>
            <a:ext cx="457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1EA57D2E-4128-4118-AD1B-575CA3E46F8A}" type="slidenum">
              <a:rPr kumimoji="0" lang="en-US" sz="1000" smtClean="0">
                <a:solidFill>
                  <a:schemeClr val="tx1"/>
                </a:solidFill>
              </a:rPr>
              <a:t>‹#›</a:t>
            </a:fld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2" name="Round Single Corner Rectangle 11"/>
          <p:cNvSpPr/>
          <p:nvPr userDrawn="1"/>
        </p:nvSpPr>
        <p:spPr>
          <a:xfrm>
            <a:off x="0" y="6777094"/>
            <a:ext cx="9144000" cy="80905"/>
          </a:xfrm>
          <a:prstGeom prst="round1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 Single Corner Rectangle 13"/>
          <p:cNvSpPr/>
          <p:nvPr userDrawn="1"/>
        </p:nvSpPr>
        <p:spPr>
          <a:xfrm>
            <a:off x="0" y="-33251"/>
            <a:ext cx="9144000" cy="80905"/>
          </a:xfrm>
          <a:prstGeom prst="round1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 b="23011"/>
          <a:stretch/>
        </p:blipFill>
        <p:spPr>
          <a:xfrm>
            <a:off x="-29311" y="27842"/>
            <a:ext cx="9173311" cy="21322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044676"/>
            <a:ext cx="1676400" cy="27795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6.jp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894202" y="2505917"/>
            <a:ext cx="3105702" cy="4047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1905000"/>
            <a:ext cx="9144000" cy="6645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724400" y="2007211"/>
            <a:ext cx="34903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  <a:buSzPct val="80000"/>
              <a:buFont typeface="Arial" pitchFamily="34" charset="0"/>
              <a:buNone/>
            </a:pPr>
            <a:r>
              <a:rPr lang="en-US" altLang="en-US" sz="2800" dirty="0">
                <a:solidFill>
                  <a:schemeClr val="bg1"/>
                </a:solidFill>
              </a:rPr>
              <a:t>Leading the Way </a:t>
            </a:r>
          </a:p>
          <a:p>
            <a:pPr algn="ctr">
              <a:lnSpc>
                <a:spcPct val="90000"/>
              </a:lnSpc>
              <a:buClr>
                <a:schemeClr val="tx1"/>
              </a:buClr>
              <a:buSzPct val="80000"/>
              <a:buFont typeface="Arial" pitchFamily="34" charset="0"/>
              <a:buNone/>
            </a:pPr>
            <a:endParaRPr lang="en-US" altLang="en-US" sz="1600" b="1" dirty="0">
              <a:solidFill>
                <a:srgbClr val="002060"/>
              </a:solidFill>
            </a:endParaRPr>
          </a:p>
          <a:p>
            <a:pPr algn="ctr">
              <a:lnSpc>
                <a:spcPct val="90000"/>
              </a:lnSpc>
              <a:buClr>
                <a:schemeClr val="tx1"/>
              </a:buClr>
              <a:buSzPct val="80000"/>
              <a:buFont typeface="Arial" pitchFamily="34" charset="0"/>
              <a:buNone/>
            </a:pPr>
            <a:endParaRPr lang="en-US" altLang="en-US" sz="1600" b="1" dirty="0">
              <a:solidFill>
                <a:srgbClr val="00206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1083"/>
          <a:stretch/>
        </p:blipFill>
        <p:spPr>
          <a:xfrm>
            <a:off x="914400" y="2857060"/>
            <a:ext cx="1905000" cy="17149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335256"/>
            <a:ext cx="2395734" cy="55094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116699"/>
            <a:ext cx="3104304" cy="12267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" y="5943600"/>
            <a:ext cx="1981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79268"/>
            <a:ext cx="2971800" cy="49274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2" t="2198" r="22431" b="83517"/>
          <a:stretch/>
        </p:blipFill>
        <p:spPr>
          <a:xfrm>
            <a:off x="6019800" y="4072358"/>
            <a:ext cx="3018639" cy="990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30" y="3843613"/>
            <a:ext cx="2597943" cy="173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7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874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534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76400" y="2209800"/>
            <a:ext cx="5257800" cy="2209800"/>
          </a:xfrm>
        </p:spPr>
        <p:txBody>
          <a:bodyPr>
            <a:normAutofit/>
          </a:bodyPr>
          <a:lstStyle/>
          <a:p>
            <a:pPr marL="457200" lvl="1" indent="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Font typeface="Arial" pitchFamily="34" charset="0"/>
              <a:buNone/>
              <a:defRPr/>
            </a:pPr>
            <a:r>
              <a:rPr lang="en-US" sz="1800" dirty="0">
                <a:solidFill>
                  <a:srgbClr val="002060"/>
                </a:solidFill>
              </a:rPr>
              <a:t>“Choosing between the best care for their child and a less frightening place is a decision no parent, or grandparent, should ever have to make. Soon all of the children and teens of our community and region will have a ‘place of their own’ to receive outstanding emergency treatment.”</a:t>
            </a:r>
            <a:endParaRPr lang="en-US" sz="2400" dirty="0">
              <a:solidFill>
                <a:srgbClr val="002060"/>
              </a:solidFill>
            </a:endParaRPr>
          </a:p>
          <a:p>
            <a:pPr>
              <a:defRPr/>
            </a:pP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733800" y="4229725"/>
            <a:ext cx="306705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lvl="1" eaLnBrk="1" hangingPunct="1">
              <a:lnSpc>
                <a:spcPct val="150000"/>
              </a:lnSpc>
              <a:buClr>
                <a:srgbClr val="0033CC"/>
              </a:buClr>
            </a:pPr>
            <a:r>
              <a:rPr lang="en-US" altLang="en-US" sz="1800" i="1" dirty="0">
                <a:solidFill>
                  <a:srgbClr val="002060"/>
                </a:solidFill>
                <a:latin typeface="+mn-lt"/>
              </a:rPr>
              <a:t>-- James J. Barba</a:t>
            </a:r>
          </a:p>
          <a:p>
            <a:pPr lvl="1" eaLnBrk="1" hangingPunct="1">
              <a:buClr>
                <a:srgbClr val="0033CC"/>
              </a:buClr>
            </a:pPr>
            <a:r>
              <a:rPr lang="en-US" altLang="en-US" sz="1100" i="1" dirty="0">
                <a:solidFill>
                  <a:srgbClr val="002060"/>
                </a:solidFill>
                <a:latin typeface="+mn-lt"/>
              </a:rPr>
              <a:t>      President and CEO, Albany Med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2057400"/>
            <a:ext cx="1828804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061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2" t="14108" r="18374" b="7892"/>
          <a:stretch/>
        </p:blipFill>
        <p:spPr bwMode="auto">
          <a:xfrm>
            <a:off x="3810001" y="1219200"/>
            <a:ext cx="5334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43887" cy="430212"/>
          </a:xfrm>
        </p:spPr>
        <p:txBody>
          <a:bodyPr/>
          <a:lstStyle/>
          <a:p>
            <a:pPr algn="r"/>
            <a:r>
              <a:rPr lang="en-US" sz="2000" b="1" cap="none" dirty="0">
                <a:solidFill>
                  <a:srgbClr val="002060"/>
                </a:solidFill>
                <a:latin typeface="+mn-lt"/>
              </a:rPr>
              <a:t>The current Department of Emergency Medicine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3276600" cy="48006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060"/>
                </a:solidFill>
                <a:latin typeface="+mj-lt"/>
              </a:rPr>
              <a:t>Only Level I Trauma Center in 25 counties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060"/>
                </a:solidFill>
                <a:latin typeface="+mj-lt"/>
              </a:rPr>
              <a:t>More than 76,000 visits, </a:t>
            </a:r>
            <a:br>
              <a:rPr lang="en-US" sz="1800" b="0" dirty="0">
                <a:solidFill>
                  <a:srgbClr val="002060"/>
                </a:solidFill>
                <a:latin typeface="+mj-lt"/>
              </a:rPr>
            </a:br>
            <a:r>
              <a:rPr lang="en-US" sz="1800" b="0" dirty="0">
                <a:solidFill>
                  <a:srgbClr val="002060"/>
                </a:solidFill>
                <a:latin typeface="+mj-lt"/>
              </a:rPr>
              <a:t>16,000 pediatric visits, annually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060"/>
                </a:solidFill>
                <a:latin typeface="+mj-lt"/>
              </a:rPr>
              <a:t>Staffed by board-certified emergency medicine physicians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060"/>
                </a:solidFill>
                <a:latin typeface="+mj-lt"/>
              </a:rPr>
              <a:t>24/7/365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060"/>
                </a:solidFill>
                <a:latin typeface="+mj-lt"/>
              </a:rPr>
              <a:t>Atmosphere is not always conducive to families</a:t>
            </a:r>
          </a:p>
          <a:p>
            <a:endParaRPr lang="en-US" sz="1600" b="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81400" y="1066800"/>
            <a:ext cx="32004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03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304800" y="520117"/>
            <a:ext cx="8458200" cy="6096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002060"/>
                </a:solidFill>
              </a:rPr>
              <a:t>Introducing the region’s first pediatric emergency department </a:t>
            </a:r>
            <a:endParaRPr lang="en-US" sz="2200" b="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0" y="1016913"/>
            <a:ext cx="2362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2060"/>
                </a:solidFill>
              </a:rPr>
              <a:t>View from Myrtle Avenue, Albany</a:t>
            </a:r>
          </a:p>
          <a:p>
            <a:endParaRPr lang="en-US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1" t="10438" b="20255"/>
          <a:stretch/>
        </p:blipFill>
        <p:spPr>
          <a:xfrm>
            <a:off x="0" y="1271884"/>
            <a:ext cx="9144153" cy="5281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55FDCF-5AC5-4BDE-8136-02DF8B36443B}"/>
              </a:ext>
            </a:extLst>
          </p:cNvPr>
          <p:cNvSpPr/>
          <p:nvPr/>
        </p:nvSpPr>
        <p:spPr>
          <a:xfrm>
            <a:off x="228600" y="1742717"/>
            <a:ext cx="43434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002060"/>
                </a:solidFill>
              </a:rPr>
              <a:t>Only one of its kind in northeastern New York and western New England</a:t>
            </a:r>
            <a:endParaRPr lang="en-US" sz="1700" dirty="0">
              <a:solidFill>
                <a:srgbClr val="002060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2060"/>
                </a:solidFill>
              </a:rPr>
              <a:t>Staffed by experts in pediatric </a:t>
            </a:r>
            <a:br>
              <a:rPr lang="en-US" sz="1700" dirty="0">
                <a:solidFill>
                  <a:srgbClr val="002060"/>
                </a:solidFill>
              </a:rPr>
            </a:br>
            <a:r>
              <a:rPr lang="en-US" sz="1700" dirty="0">
                <a:solidFill>
                  <a:srgbClr val="002060"/>
                </a:solidFill>
              </a:rPr>
              <a:t>emergency medicine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2060"/>
                </a:solidFill>
              </a:rPr>
              <a:t>Separate from current </a:t>
            </a:r>
            <a:br>
              <a:rPr lang="en-US" sz="1700" dirty="0">
                <a:solidFill>
                  <a:srgbClr val="002060"/>
                </a:solidFill>
              </a:rPr>
            </a:br>
            <a:r>
              <a:rPr lang="en-US" sz="1700" dirty="0">
                <a:solidFill>
                  <a:srgbClr val="002060"/>
                </a:solidFill>
              </a:rPr>
              <a:t>Emergency Department</a:t>
            </a:r>
          </a:p>
          <a:p>
            <a:pPr>
              <a:spcBef>
                <a:spcPts val="600"/>
              </a:spcBef>
            </a:pP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8"/>
          <a:stretch/>
        </p:blipFill>
        <p:spPr>
          <a:xfrm>
            <a:off x="7162801" y="4495800"/>
            <a:ext cx="1981200" cy="205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25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14BB21-7DDC-4120-8E97-827CDFD65899}"/>
              </a:ext>
            </a:extLst>
          </p:cNvPr>
          <p:cNvSpPr/>
          <p:nvPr/>
        </p:nvSpPr>
        <p:spPr>
          <a:xfrm>
            <a:off x="4800600" y="1981200"/>
            <a:ext cx="4114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</a:rPr>
              <a:t>Opening summer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$50 million project funded by generous private and corporate donors, state and federal grants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24/7/365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E2585C9-AF26-40F1-B66D-25D30F9AC6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/>
          <a:stretch/>
        </p:blipFill>
        <p:spPr bwMode="auto">
          <a:xfrm>
            <a:off x="19092" y="1434117"/>
            <a:ext cx="4324308" cy="397608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925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581400" y="762000"/>
            <a:ext cx="5105400" cy="48768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br>
              <a:rPr lang="en-US" sz="1800" b="0" dirty="0">
                <a:solidFill>
                  <a:srgbClr val="002060"/>
                </a:solidFill>
                <a:latin typeface="+mj-lt"/>
              </a:rPr>
            </a:br>
            <a:endParaRPr lang="en-US" sz="1800" b="0" dirty="0">
              <a:solidFill>
                <a:srgbClr val="002060"/>
              </a:solidFill>
              <a:latin typeface="+mj-lt"/>
            </a:endParaRPr>
          </a:p>
          <a:p>
            <a:pPr marL="0" lvl="0" indent="0" fontAlgn="ctr">
              <a:lnSpc>
                <a:spcPts val="1400"/>
              </a:lnSpc>
              <a:spcBef>
                <a:spcPts val="600"/>
              </a:spcBef>
            </a:pPr>
            <a:r>
              <a:rPr lang="en-US" sz="2100" dirty="0">
                <a:solidFill>
                  <a:srgbClr val="002060"/>
                </a:solidFill>
                <a:latin typeface="+mj-lt"/>
              </a:rPr>
              <a:t>Acute Care/Trauma Floor</a:t>
            </a:r>
            <a:br>
              <a:rPr lang="en-US" sz="2100" dirty="0">
                <a:solidFill>
                  <a:srgbClr val="002060"/>
                </a:solidFill>
                <a:latin typeface="+mj-lt"/>
              </a:rPr>
            </a:br>
            <a:endParaRPr lang="en-US" sz="2100" dirty="0">
              <a:solidFill>
                <a:srgbClr val="002060"/>
              </a:solidFill>
              <a:latin typeface="+mj-lt"/>
            </a:endParaRPr>
          </a:p>
          <a:p>
            <a:pPr marL="285750" lvl="0" indent="-285750" fontAlgn="ctr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060"/>
                </a:solidFill>
                <a:latin typeface="+mj-lt"/>
              </a:rPr>
              <a:t>On-site X-ray and imaging</a:t>
            </a:r>
          </a:p>
          <a:p>
            <a:pPr marL="285750" lvl="0" indent="-285750" fontAlgn="ctr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060"/>
                </a:solidFill>
                <a:latin typeface="+mj-lt"/>
              </a:rPr>
              <a:t>Trauma bays, private treatment rooms</a:t>
            </a:r>
          </a:p>
          <a:p>
            <a:pPr marL="285750" lvl="0" indent="-285750" fontAlgn="ctr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b="0" dirty="0" err="1">
                <a:solidFill>
                  <a:srgbClr val="002060"/>
                </a:solidFill>
                <a:latin typeface="+mj-lt"/>
              </a:rPr>
              <a:t>Orthopaedic</a:t>
            </a:r>
            <a:r>
              <a:rPr lang="en-US" sz="1800" b="0" dirty="0">
                <a:solidFill>
                  <a:srgbClr val="002060"/>
                </a:solidFill>
                <a:latin typeface="+mj-lt"/>
              </a:rPr>
              <a:t> and procedure rooms</a:t>
            </a:r>
          </a:p>
          <a:p>
            <a:pPr marL="285750" lvl="0" indent="-285750" fontAlgn="ctr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060"/>
                </a:solidFill>
                <a:latin typeface="+mj-lt"/>
              </a:rPr>
              <a:t>Waiting room/play area</a:t>
            </a:r>
          </a:p>
          <a:p>
            <a:pPr marL="285750" lvl="0" indent="-285750" fontAlgn="ctr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060"/>
                </a:solidFill>
                <a:latin typeface="+mj-lt"/>
              </a:rPr>
              <a:t>Easy access for patients and ambulances</a:t>
            </a:r>
          </a:p>
          <a:p>
            <a:pPr marL="0" lvl="0" indent="0" fontAlgn="ctr">
              <a:lnSpc>
                <a:spcPts val="1400"/>
              </a:lnSpc>
              <a:spcBef>
                <a:spcPts val="600"/>
              </a:spcBef>
            </a:pPr>
            <a:endParaRPr lang="en-US" sz="2100" dirty="0">
              <a:solidFill>
                <a:srgbClr val="002060"/>
              </a:solidFill>
              <a:latin typeface="+mj-lt"/>
            </a:endParaRPr>
          </a:p>
          <a:p>
            <a:pPr marL="0" lvl="0" indent="0" fontAlgn="ctr">
              <a:lnSpc>
                <a:spcPts val="1400"/>
              </a:lnSpc>
              <a:spcBef>
                <a:spcPts val="600"/>
              </a:spcBef>
            </a:pPr>
            <a:endParaRPr lang="en-US" sz="2100" dirty="0">
              <a:solidFill>
                <a:srgbClr val="002060"/>
              </a:solidFill>
              <a:latin typeface="+mj-lt"/>
            </a:endParaRPr>
          </a:p>
          <a:p>
            <a:pPr marL="0" lvl="0" indent="0" fontAlgn="ctr">
              <a:lnSpc>
                <a:spcPts val="1700"/>
              </a:lnSpc>
              <a:spcBef>
                <a:spcPts val="600"/>
              </a:spcBef>
            </a:pPr>
            <a:r>
              <a:rPr lang="en-US" sz="2100" dirty="0">
                <a:solidFill>
                  <a:srgbClr val="002060"/>
                </a:solidFill>
                <a:latin typeface="+mj-lt"/>
              </a:rPr>
              <a:t>Minor Care/Observation Unit </a:t>
            </a:r>
          </a:p>
          <a:p>
            <a:pPr marL="0" lvl="0" indent="0" fontAlgn="ctr">
              <a:lnSpc>
                <a:spcPts val="1700"/>
              </a:lnSpc>
              <a:spcBef>
                <a:spcPts val="600"/>
              </a:spcBef>
            </a:pPr>
            <a:r>
              <a:rPr lang="en-US" sz="2100" b="0" dirty="0">
                <a:solidFill>
                  <a:srgbClr val="002060"/>
                </a:solidFill>
                <a:latin typeface="+mj-lt"/>
              </a:rPr>
              <a:t>(opening 2019)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73" b="8520"/>
          <a:stretch/>
        </p:blipFill>
        <p:spPr bwMode="auto">
          <a:xfrm>
            <a:off x="0" y="1143000"/>
            <a:ext cx="3416180" cy="397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860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2386"/>
            <a:ext cx="9144000" cy="528221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911271-2623-41B9-96AF-94A67AA7E856}"/>
              </a:ext>
            </a:extLst>
          </p:cNvPr>
          <p:cNvSpPr/>
          <p:nvPr/>
        </p:nvSpPr>
        <p:spPr>
          <a:xfrm>
            <a:off x="457200" y="4570199"/>
            <a:ext cx="37512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chemeClr val="bg1"/>
                </a:solidFill>
              </a:rPr>
              <a:t>Professionally designed with the input of an architect with expertise in pediatric emergency rooms to efficiently improve patient flow to lessen waiting time and impart a calming atmosphere</a:t>
            </a:r>
          </a:p>
        </p:txBody>
      </p:sp>
    </p:spTree>
    <p:extLst>
      <p:ext uri="{BB962C8B-B14F-4D97-AF65-F5344CB8AC3E}">
        <p14:creationId xmlns:p14="http://schemas.microsoft.com/office/powerpoint/2010/main" val="1334988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582B24-D246-4322-ADBD-61D5E70B511A}"/>
              </a:ext>
            </a:extLst>
          </p:cNvPr>
          <p:cNvSpPr/>
          <p:nvPr/>
        </p:nvSpPr>
        <p:spPr>
          <a:xfrm>
            <a:off x="3505200" y="762000"/>
            <a:ext cx="5181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Why send a sick or injured child to Albany Med?</a:t>
            </a:r>
            <a:br>
              <a:rPr lang="en-US" sz="2400" b="1" dirty="0">
                <a:solidFill>
                  <a:srgbClr val="002060"/>
                </a:solidFill>
              </a:rPr>
            </a:br>
            <a:endParaRPr lang="en-US" sz="2400" dirty="0">
              <a:solidFill>
                <a:srgbClr val="002060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Sick and injured children, difficult to diagnose, need expert care	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Staffed by </a:t>
            </a:r>
            <a:r>
              <a:rPr lang="en-US" i="1" dirty="0">
                <a:solidFill>
                  <a:srgbClr val="002060"/>
                </a:solidFill>
              </a:rPr>
              <a:t>region’s only </a:t>
            </a:r>
            <a:r>
              <a:rPr lang="en-US" dirty="0">
                <a:solidFill>
                  <a:srgbClr val="002060"/>
                </a:solidFill>
              </a:rPr>
              <a:t>physicians fellowship-trained in pediatric emergency medicine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Ready access to the region’s only children’s hospital, the Bernard &amp; Millie </a:t>
            </a:r>
            <a:r>
              <a:rPr lang="en-US" dirty="0" err="1">
                <a:solidFill>
                  <a:srgbClr val="002060"/>
                </a:solidFill>
              </a:rPr>
              <a:t>Duker</a:t>
            </a:r>
            <a:r>
              <a:rPr lang="en-US" dirty="0">
                <a:solidFill>
                  <a:srgbClr val="002060"/>
                </a:solidFill>
              </a:rPr>
              <a:t> Children’s Hospital at Albany Med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More than 400 physicians and other health care providers trained in more than 40 pediatric fields at children’s hospital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4343" y="2895600"/>
            <a:ext cx="5036343" cy="336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954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2098" y="3098092"/>
            <a:ext cx="4878897" cy="16477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38200" y="5773579"/>
            <a:ext cx="647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Final placement and design of named signage awaiting review from architect.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89CCAF-54C9-43CD-8754-C8C60DD920BC}"/>
              </a:ext>
            </a:extLst>
          </p:cNvPr>
          <p:cNvSpPr/>
          <p:nvPr/>
        </p:nvSpPr>
        <p:spPr>
          <a:xfrm>
            <a:off x="762000" y="1188184"/>
            <a:ext cx="39337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002060"/>
                </a:solidFill>
              </a:rPr>
              <a:t>In 2015, Albany Med embarked on a </a:t>
            </a:r>
            <a:br>
              <a:rPr lang="en-US" sz="1400" i="1" dirty="0">
                <a:solidFill>
                  <a:srgbClr val="002060"/>
                </a:solidFill>
              </a:rPr>
            </a:br>
            <a:r>
              <a:rPr lang="en-US" sz="1400" i="1" dirty="0">
                <a:solidFill>
                  <a:srgbClr val="002060"/>
                </a:solidFill>
              </a:rPr>
              <a:t>new and very different enterprise...</a:t>
            </a:r>
          </a:p>
          <a:p>
            <a:endParaRPr lang="en-US" dirty="0"/>
          </a:p>
          <a:p>
            <a:r>
              <a:rPr lang="en-US" b="1" dirty="0">
                <a:solidFill>
                  <a:srgbClr val="002060"/>
                </a:solidFill>
              </a:rPr>
              <a:t>Biomedical Accelerator and 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Commercialization Center</a:t>
            </a:r>
          </a:p>
          <a:p>
            <a:r>
              <a:rPr lang="en-US" b="1" dirty="0">
                <a:solidFill>
                  <a:srgbClr val="002060"/>
                </a:solidFill>
              </a:rPr>
              <a:t>(The BACC)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145630"/>
            <a:ext cx="4188087" cy="16549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0" y="1162883"/>
            <a:ext cx="3352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Provides entrepreneurs and start-up businesses with an environment to refine their technology, business skills and connect with researchers, physicians and patients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Biomedical research and development landscape has dramatically changed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Greater focus on bringing discoveries more quickly to </a:t>
            </a:r>
            <a:br>
              <a:rPr lang="en-US" sz="1600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the marketplace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Recognition that region can </a:t>
            </a:r>
            <a:br>
              <a:rPr lang="en-US" sz="1600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be powerhouse for biomedical innovation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876800" y="1295400"/>
            <a:ext cx="0" cy="546651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448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105400" y="457200"/>
            <a:ext cx="4038600" cy="1445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38200" y="5773579"/>
            <a:ext cx="647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Final placement and design of named signage awaiting review from architect.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F53758-12A2-4048-A8B8-33EF873E646D}"/>
              </a:ext>
            </a:extLst>
          </p:cNvPr>
          <p:cNvSpPr/>
          <p:nvPr/>
        </p:nvSpPr>
        <p:spPr>
          <a:xfrm>
            <a:off x="1981200" y="2335411"/>
            <a:ext cx="50292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“The BACC gives some of the best and brightest in our region a way to take their ideas or start-up companies to the next level – great ideas that might have languished in the lab or on a computer are on the road to helping make our region a center for biomedical innovation and fueling a growing sector of our economy.”</a:t>
            </a:r>
          </a:p>
          <a:p>
            <a:endParaRPr lang="en-US" i="1" dirty="0">
              <a:solidFill>
                <a:srgbClr val="002060"/>
              </a:solidFill>
            </a:endParaRPr>
          </a:p>
          <a:p>
            <a:pPr marL="1143000"/>
            <a:r>
              <a:rPr lang="en-US" i="1" dirty="0">
                <a:solidFill>
                  <a:srgbClr val="002060"/>
                </a:solidFill>
              </a:rPr>
              <a:t>-- Vincent Verdile, M.D., </a:t>
            </a:r>
          </a:p>
          <a:p>
            <a:pPr marL="1371600"/>
            <a:r>
              <a:rPr lang="en-US" sz="1200" i="1" dirty="0">
                <a:solidFill>
                  <a:srgbClr val="002060"/>
                </a:solidFill>
              </a:rPr>
              <a:t>Dean, Albany Medical College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57200"/>
            <a:ext cx="3657600" cy="144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994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773579"/>
            <a:ext cx="647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Final placement and design of named signage awaiting review from architect.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31001D-FF86-4706-8EBE-51DF0139E3A4}"/>
              </a:ext>
            </a:extLst>
          </p:cNvPr>
          <p:cNvSpPr/>
          <p:nvPr/>
        </p:nvSpPr>
        <p:spPr>
          <a:xfrm>
            <a:off x="4343400" y="2619752"/>
            <a:ext cx="457200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Why Albany Med?</a:t>
            </a: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State-of-the-art laboratories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Wet labs, ventilating equipment, critical resources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Major academic medical center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500 full-time physicians, 80 biomedical scientists at Albany Med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3" y="2286000"/>
            <a:ext cx="4229386" cy="282194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105400" y="457200"/>
            <a:ext cx="4038600" cy="1445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57200"/>
            <a:ext cx="3657600" cy="144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00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826D05-AD42-485C-994F-283C8DD3E531}"/>
              </a:ext>
            </a:extLst>
          </p:cNvPr>
          <p:cNvSpPr/>
          <p:nvPr/>
        </p:nvSpPr>
        <p:spPr>
          <a:xfrm>
            <a:off x="1981200" y="2514600"/>
            <a:ext cx="502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Creating products that will improve patient health and well-being, and maybe even cure diseases, is our ultimate mission of the BACC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97" y="4060827"/>
            <a:ext cx="1676400" cy="5980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255" y="3877898"/>
            <a:ext cx="1606480" cy="9638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870" y="3994516"/>
            <a:ext cx="1322684" cy="6744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40" y="4871872"/>
            <a:ext cx="1051562" cy="3413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313" y="4735063"/>
            <a:ext cx="1644553" cy="7298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979396"/>
            <a:ext cx="1143000" cy="2411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981" y="4979396"/>
            <a:ext cx="1752600" cy="376809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7604762" y="4789506"/>
            <a:ext cx="783732" cy="862090"/>
          </a:xfrm>
          <a:prstGeom prst="roundRect">
            <a:avLst>
              <a:gd name="adj" fmla="val 10000"/>
            </a:avLst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72" r="-708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Rounded Rectangle 13"/>
          <p:cNvSpPr/>
          <p:nvPr/>
        </p:nvSpPr>
        <p:spPr>
          <a:xfrm>
            <a:off x="5227739" y="3919180"/>
            <a:ext cx="911382" cy="805220"/>
          </a:xfrm>
          <a:prstGeom prst="roundRect">
            <a:avLst>
              <a:gd name="adj" fmla="val 10000"/>
            </a:avLst>
          </a:pr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4000" b="-44000"/>
            </a:stretch>
          </a:blip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ctangle 14"/>
          <p:cNvSpPr/>
          <p:nvPr/>
        </p:nvSpPr>
        <p:spPr>
          <a:xfrm>
            <a:off x="5105400" y="457200"/>
            <a:ext cx="4038600" cy="1445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57200"/>
            <a:ext cx="3657600" cy="144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97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20903-1679-4269-AFC9-2F690E44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609600"/>
            <a:ext cx="7520940" cy="54864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BACC </a:t>
            </a:r>
            <a:r>
              <a:rPr lang="en-US" cap="none" dirty="0">
                <a:solidFill>
                  <a:srgbClr val="002060"/>
                </a:solidFill>
              </a:rPr>
              <a:t>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F247E-EA90-4D2E-9A94-AC8CB5E59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77046"/>
            <a:ext cx="4282440" cy="357984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Praxis: </a:t>
            </a:r>
            <a:r>
              <a:rPr lang="en-US" b="0" dirty="0">
                <a:solidFill>
                  <a:srgbClr val="002060"/>
                </a:solidFill>
              </a:rPr>
              <a:t>Skin cream for </a:t>
            </a:r>
            <a:r>
              <a:rPr lang="en-US" b="0" dirty="0" err="1">
                <a:solidFill>
                  <a:srgbClr val="002060"/>
                </a:solidFill>
              </a:rPr>
              <a:t>roseacea</a:t>
            </a:r>
            <a:r>
              <a:rPr lang="en-US" b="0" dirty="0">
                <a:solidFill>
                  <a:srgbClr val="002060"/>
                </a:solidFill>
              </a:rPr>
              <a:t>; </a:t>
            </a:r>
            <a:br>
              <a:rPr lang="en-US" b="0" dirty="0">
                <a:solidFill>
                  <a:srgbClr val="002060"/>
                </a:solidFill>
              </a:rPr>
            </a:br>
            <a:r>
              <a:rPr lang="en-US" b="0" dirty="0">
                <a:solidFill>
                  <a:srgbClr val="002060"/>
                </a:solidFill>
              </a:rPr>
              <a:t>2016 BACC Academy Award Winner, </a:t>
            </a:r>
            <a:br>
              <a:rPr lang="en-US" b="0" dirty="0">
                <a:solidFill>
                  <a:srgbClr val="002060"/>
                </a:solidFill>
              </a:rPr>
            </a:br>
            <a:r>
              <a:rPr lang="en-US" b="0" dirty="0">
                <a:solidFill>
                  <a:srgbClr val="002060"/>
                </a:solidFill>
              </a:rPr>
              <a:t>$50,000 </a:t>
            </a:r>
            <a:r>
              <a:rPr lang="en-US" b="0" dirty="0" err="1">
                <a:solidFill>
                  <a:srgbClr val="002060"/>
                </a:solidFill>
              </a:rPr>
              <a:t>Fuzehub</a:t>
            </a:r>
            <a:r>
              <a:rPr lang="en-US" b="0" dirty="0">
                <a:solidFill>
                  <a:srgbClr val="002060"/>
                </a:solidFill>
              </a:rPr>
              <a:t> Winner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Preventide</a:t>
            </a:r>
            <a:r>
              <a:rPr lang="en-US" dirty="0">
                <a:solidFill>
                  <a:srgbClr val="002060"/>
                </a:solidFill>
              </a:rPr>
              <a:t>: </a:t>
            </a:r>
            <a:r>
              <a:rPr lang="en-US" b="0" dirty="0">
                <a:solidFill>
                  <a:srgbClr val="002060"/>
                </a:solidFill>
              </a:rPr>
              <a:t>Pioneering effective, non-toxic drugs, including breast cancer drug: 2017 BACC Academy Award Winner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Kemsense</a:t>
            </a:r>
            <a:r>
              <a:rPr lang="en-US" dirty="0">
                <a:solidFill>
                  <a:srgbClr val="002060"/>
                </a:solidFill>
              </a:rPr>
              <a:t>: </a:t>
            </a:r>
            <a:r>
              <a:rPr lang="en-US" b="0" dirty="0">
                <a:solidFill>
                  <a:srgbClr val="002060"/>
                </a:solidFill>
              </a:rPr>
              <a:t>Preventing bedsores in </a:t>
            </a:r>
            <a:br>
              <a:rPr lang="en-US" b="0" dirty="0">
                <a:solidFill>
                  <a:srgbClr val="002060"/>
                </a:solidFill>
              </a:rPr>
            </a:br>
            <a:r>
              <a:rPr lang="en-US" b="0" dirty="0">
                <a:solidFill>
                  <a:srgbClr val="002060"/>
                </a:solidFill>
              </a:rPr>
              <a:t>the hospital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02060"/>
                </a:solidFill>
              </a:rPr>
              <a:t>…and more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981200"/>
            <a:ext cx="4038600" cy="26946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4"/>
          <a:stretch/>
        </p:blipFill>
        <p:spPr>
          <a:xfrm>
            <a:off x="2514600" y="4119354"/>
            <a:ext cx="2514600" cy="17126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05400" y="457200"/>
            <a:ext cx="4038600" cy="1445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57200"/>
            <a:ext cx="3657600" cy="144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352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066" y="4648200"/>
            <a:ext cx="1766334" cy="12850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757535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+mj-lt"/>
              </a:rPr>
              <a:t>Strategic Partnerships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57200" y="1659079"/>
            <a:ext cx="5769203" cy="3217721"/>
            <a:chOff x="1774597" y="961935"/>
            <a:chExt cx="5769203" cy="3217721"/>
          </a:xfrm>
        </p:grpSpPr>
        <p:sp>
          <p:nvSpPr>
            <p:cNvPr id="6" name="Rectangle 5"/>
            <p:cNvSpPr/>
            <p:nvPr/>
          </p:nvSpPr>
          <p:spPr>
            <a:xfrm>
              <a:off x="1774597" y="961935"/>
              <a:ext cx="1815344" cy="1476465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000" r="-4000"/>
              </a:stretch>
            </a:blipFill>
            <a:ln>
              <a:solidFill>
                <a:srgbClr val="002060"/>
              </a:solidFill>
            </a:ln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728456" y="2703191"/>
              <a:ext cx="1815344" cy="1476465"/>
            </a:xfrm>
            <a:prstGeom prst="rect">
              <a:avLst/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2000" r="-12000"/>
              </a:stretch>
            </a:blipFill>
            <a:ln>
              <a:solidFill>
                <a:srgbClr val="002060"/>
              </a:solidFill>
            </a:ln>
            <a:scene3d>
              <a:camera prst="orthographicFront"/>
              <a:lightRig rig="flat" dir="t"/>
            </a:scene3d>
            <a:sp3d z="127000" prstMaterial="plastic">
              <a:bevelT w="88900" h="88900"/>
              <a:bevelB w="88900" h="31750" prst="angle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8" name="TextBox 7"/>
          <p:cNvSpPr txBox="1"/>
          <p:nvPr/>
        </p:nvSpPr>
        <p:spPr>
          <a:xfrm>
            <a:off x="2479420" y="1800761"/>
            <a:ext cx="38689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</a:rPr>
              <a:t>Academic Partnerships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Siena College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Albany Law 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Rensselaer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Union College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3370100"/>
            <a:ext cx="26749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+mj-lt"/>
              </a:rPr>
              <a:t>Industry Partnerships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+mj-lt"/>
              </a:rPr>
              <a:t>General Electric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+mj-lt"/>
              </a:rPr>
              <a:t>Pharmaceutic Labs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+mj-lt"/>
              </a:rPr>
              <a:t>KemSENSE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87965" y="5029200"/>
            <a:ext cx="47416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</a:rPr>
              <a:t>Public Partnerships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USDOC Economic Development Agency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NYS Empire State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05400" y="457200"/>
            <a:ext cx="4038600" cy="1445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57200"/>
            <a:ext cx="3657600" cy="144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98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773579"/>
            <a:ext cx="647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Final placement and design of named signage awaiting review from architect.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88C511-A169-434D-B163-EED2DDA85601}"/>
              </a:ext>
            </a:extLst>
          </p:cNvPr>
          <p:cNvSpPr/>
          <p:nvPr/>
        </p:nvSpPr>
        <p:spPr>
          <a:xfrm>
            <a:off x="1967701" y="2268400"/>
            <a:ext cx="496649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Recognition of Excellence</a:t>
            </a:r>
          </a:p>
          <a:p>
            <a:endParaRPr lang="en-US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Rapidly gained NYS backing as state leader in biomedical innovation</a:t>
            </a:r>
            <a:br>
              <a:rPr lang="en-US" dirty="0">
                <a:solidFill>
                  <a:srgbClr val="002060"/>
                </a:solidFill>
              </a:rPr>
            </a:b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More than $1 million in government funding </a:t>
            </a:r>
            <a:br>
              <a:rPr lang="en-US" dirty="0">
                <a:solidFill>
                  <a:srgbClr val="002060"/>
                </a:solidFill>
              </a:rPr>
            </a:b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$400,000 from NYS to support a collaborative project with RPI</a:t>
            </a:r>
            <a:br>
              <a:rPr lang="en-US" dirty="0">
                <a:solidFill>
                  <a:srgbClr val="002060"/>
                </a:solidFill>
              </a:rPr>
            </a:b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STARTUP-NY designation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105400" y="457200"/>
            <a:ext cx="4038600" cy="1445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57200"/>
            <a:ext cx="3657600" cy="1445342"/>
          </a:xfrm>
          <a:prstGeom prst="rect">
            <a:avLst/>
          </a:prstGeom>
        </p:spPr>
      </p:pic>
      <p:pic>
        <p:nvPicPr>
          <p:cNvPr id="1026" name="Picture 2" descr="Image result for startup n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895276"/>
            <a:ext cx="2286000" cy="51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420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773579"/>
            <a:ext cx="647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Final placement and design of named signage awaiting review from architect.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8CF0DF-FBB9-4862-86EC-7EA454F1E4E1}"/>
              </a:ext>
            </a:extLst>
          </p:cNvPr>
          <p:cNvSpPr/>
          <p:nvPr/>
        </p:nvSpPr>
        <p:spPr>
          <a:xfrm>
            <a:off x="5029200" y="1981200"/>
            <a:ext cx="37338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The Future</a:t>
            </a: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BACC Academy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Pipeline for future entrepreneurs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Collaboration of Albany Medical College and Siena College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13-week educational program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Other new projects, immersion programs developed with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local colleges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Continue to grow region’s economy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"/>
            <a:ext cx="3802219" cy="587615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05400" y="457200"/>
            <a:ext cx="4038600" cy="1445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57200"/>
            <a:ext cx="3657600" cy="14453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C666E0-6160-4A8A-9673-C159644DEFC2}"/>
              </a:ext>
            </a:extLst>
          </p:cNvPr>
          <p:cNvSpPr/>
          <p:nvPr/>
        </p:nvSpPr>
        <p:spPr>
          <a:xfrm>
            <a:off x="637229" y="3581400"/>
            <a:ext cx="346856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002060"/>
                </a:solidFill>
              </a:rPr>
              <a:t>“The BACC Academy is a game-changer. I knew how to conduct research and get research grants, but BACC Academy taught me how to set up a company, which takes a new skillset.”</a:t>
            </a:r>
          </a:p>
          <a:p>
            <a:pPr lvl="2"/>
            <a:endParaRPr lang="en-US" sz="1400" i="1" dirty="0">
              <a:solidFill>
                <a:srgbClr val="002060"/>
              </a:solidFill>
            </a:endParaRPr>
          </a:p>
          <a:p>
            <a:pPr lvl="2"/>
            <a:r>
              <a:rPr lang="en-US" sz="1400" i="1" dirty="0">
                <a:solidFill>
                  <a:srgbClr val="002060"/>
                </a:solidFill>
              </a:rPr>
              <a:t>- Thomas Anderson, PhD</a:t>
            </a:r>
            <a:br>
              <a:rPr lang="en-US" sz="1400" i="1" dirty="0">
                <a:solidFill>
                  <a:srgbClr val="002060"/>
                </a:solidFill>
              </a:rPr>
            </a:br>
            <a:r>
              <a:rPr lang="en-US" sz="1400" i="1" dirty="0">
                <a:solidFill>
                  <a:srgbClr val="002060"/>
                </a:solidFill>
              </a:rPr>
              <a:t>  </a:t>
            </a:r>
            <a:r>
              <a:rPr lang="en-US" sz="1000" i="1" dirty="0">
                <a:solidFill>
                  <a:srgbClr val="002060"/>
                </a:solidFill>
              </a:rPr>
              <a:t>Professor, Albany Medical College</a:t>
            </a:r>
            <a:br>
              <a:rPr lang="en-US" sz="1000" i="1" dirty="0">
                <a:solidFill>
                  <a:srgbClr val="002060"/>
                </a:solidFill>
              </a:rPr>
            </a:br>
            <a:r>
              <a:rPr lang="en-US" sz="1000" i="1" dirty="0">
                <a:solidFill>
                  <a:srgbClr val="002060"/>
                </a:solidFill>
              </a:rPr>
              <a:t>  BACC Academy graduate</a:t>
            </a:r>
          </a:p>
        </p:txBody>
      </p:sp>
    </p:spTree>
    <p:extLst>
      <p:ext uri="{BB962C8B-B14F-4D97-AF65-F5344CB8AC3E}">
        <p14:creationId xmlns:p14="http://schemas.microsoft.com/office/powerpoint/2010/main" val="164641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729"/>
            <a:ext cx="9144000" cy="608454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570DA-09A0-438B-A463-D38C9E1C1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300" y="4876800"/>
            <a:ext cx="4114800" cy="1447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720" indent="0"/>
            <a:r>
              <a:rPr lang="en-US" sz="1800" b="0" i="1" dirty="0">
                <a:solidFill>
                  <a:srgbClr val="002060"/>
                </a:solidFill>
              </a:rPr>
              <a:t>“The BACC is the most exciting new chapter in Albany Medical College’s long and rich history.”</a:t>
            </a:r>
          </a:p>
          <a:p>
            <a:pPr marL="1627632" lvl="8" indent="0">
              <a:buNone/>
            </a:pPr>
            <a:r>
              <a:rPr lang="en-US" b="0" i="1" dirty="0">
                <a:solidFill>
                  <a:srgbClr val="002060"/>
                </a:solidFill>
              </a:rPr>
              <a:t>- Richard </a:t>
            </a:r>
            <a:r>
              <a:rPr lang="en-US" b="0" i="1" dirty="0" err="1">
                <a:solidFill>
                  <a:srgbClr val="002060"/>
                </a:solidFill>
              </a:rPr>
              <a:t>Blinkhorn</a:t>
            </a:r>
            <a:r>
              <a:rPr lang="en-US" b="0" i="1" dirty="0">
                <a:solidFill>
                  <a:srgbClr val="002060"/>
                </a:solidFill>
              </a:rPr>
              <a:t>, MD</a:t>
            </a:r>
            <a:br>
              <a:rPr lang="en-US" b="0" i="1" dirty="0">
                <a:solidFill>
                  <a:srgbClr val="002060"/>
                </a:solidFill>
              </a:rPr>
            </a:br>
            <a:r>
              <a:rPr lang="en-US" sz="1200" b="0" i="1" dirty="0">
                <a:solidFill>
                  <a:srgbClr val="002060"/>
                </a:solidFill>
              </a:rPr>
              <a:t>  </a:t>
            </a:r>
            <a:r>
              <a:rPr lang="en-US" sz="1000" b="0" i="1" dirty="0">
                <a:solidFill>
                  <a:srgbClr val="002060"/>
                </a:solidFill>
              </a:rPr>
              <a:t>Professor, Albany Medical College</a:t>
            </a:r>
          </a:p>
        </p:txBody>
      </p:sp>
      <p:sp>
        <p:nvSpPr>
          <p:cNvPr id="4" name="Rectangle 3"/>
          <p:cNvSpPr/>
          <p:nvPr/>
        </p:nvSpPr>
        <p:spPr>
          <a:xfrm>
            <a:off x="5105400" y="457200"/>
            <a:ext cx="4038600" cy="1445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57200"/>
            <a:ext cx="3657600" cy="144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72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773579"/>
            <a:ext cx="647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Final placement and design of named signage awaiting review from architect.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8CF0DF-FBB9-4862-86EC-7EA454F1E4E1}"/>
              </a:ext>
            </a:extLst>
          </p:cNvPr>
          <p:cNvSpPr/>
          <p:nvPr/>
        </p:nvSpPr>
        <p:spPr>
          <a:xfrm>
            <a:off x="4267200" y="2568476"/>
            <a:ext cx="4038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The BACC is moving forward, creating new opportunities for biomedical innovation and leading the way in creating a “biotech start-up region” that attracts businesses and entrepreneurs from our backyard, from across the country and, quite literally, from around the world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1947"/>
            <a:ext cx="4001259" cy="267105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105400" y="457200"/>
            <a:ext cx="4038600" cy="1445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57200"/>
            <a:ext cx="3657600" cy="144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191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idx="1"/>
          </p:nvPr>
        </p:nvSpPr>
        <p:spPr>
          <a:xfrm>
            <a:off x="2667000" y="1626356"/>
            <a:ext cx="5791200" cy="228804"/>
          </a:xfrm>
        </p:spPr>
        <p:txBody>
          <a:bodyPr>
            <a:noAutofit/>
          </a:bodyPr>
          <a:lstStyle/>
          <a:p>
            <a:pPr marL="0" indent="0">
              <a:lnSpc>
                <a:spcPts val="23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002060"/>
                </a:solidFill>
              </a:rPr>
              <a:t>Introducing the </a:t>
            </a:r>
            <a:br>
              <a:rPr lang="en-US" sz="2000" dirty="0">
                <a:solidFill>
                  <a:srgbClr val="002060"/>
                </a:solidFill>
              </a:rPr>
            </a:br>
            <a:r>
              <a:rPr lang="en-US" sz="2000" dirty="0">
                <a:solidFill>
                  <a:srgbClr val="002060"/>
                </a:solidFill>
              </a:rPr>
              <a:t>Executive Health Program 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5773579"/>
            <a:ext cx="647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Final placement and design of named signage awaiting review from architect.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8B9756-91DE-43D1-81FC-331BF7394094}"/>
              </a:ext>
            </a:extLst>
          </p:cNvPr>
          <p:cNvSpPr/>
          <p:nvPr/>
        </p:nvSpPr>
        <p:spPr>
          <a:xfrm>
            <a:off x="2743200" y="2387823"/>
            <a:ext cx="541020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002060"/>
                </a:solidFill>
              </a:rPr>
              <a:t>A New Concept in Health Care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Only program of its kind in our region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Allows busy executives to tap into Albany Med’s medical expertise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Ensures health is “top of mind”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Convenient, two hours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Appointments typically available in two weeks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Personal attention, setting reminiscent of a fine hotel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Personal nurse navigator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609600"/>
            <a:ext cx="2395734" cy="5509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5" t="2198" r="22430" b="83517"/>
          <a:stretch/>
        </p:blipFill>
        <p:spPr>
          <a:xfrm>
            <a:off x="0" y="1626356"/>
            <a:ext cx="2667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53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773579"/>
            <a:ext cx="647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Final placement and design of named signage awaiting review from architect.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E58FDD-376A-49CE-88DA-E5EBEEE6EF04}"/>
              </a:ext>
            </a:extLst>
          </p:cNvPr>
          <p:cNvSpPr/>
          <p:nvPr/>
        </p:nvSpPr>
        <p:spPr>
          <a:xfrm>
            <a:off x="3962400" y="1684203"/>
            <a:ext cx="4267200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Program Highlights</a:t>
            </a:r>
          </a:p>
          <a:p>
            <a:endParaRPr lang="en-US" b="1" dirty="0">
              <a:solidFill>
                <a:srgbClr val="002060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Comprehensive health evaluation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Cardiac stress test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EKG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Blood tests, urinalysis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History, physical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Optional services depending on need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 Preventive healthy lifestyle strategies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If needed, immediate referrals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Unlimited time with medical director</a:t>
            </a:r>
          </a:p>
          <a:p>
            <a:pPr>
              <a:spcBef>
                <a:spcPts val="600"/>
              </a:spcBef>
            </a:pP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667000"/>
            <a:ext cx="281940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“Tests can be completed in several hours and most results shared during the appointment, which lasts about two hours.”</a:t>
            </a:r>
          </a:p>
          <a:p>
            <a:endParaRPr lang="en-US" i="1" dirty="0">
              <a:solidFill>
                <a:srgbClr val="002060"/>
              </a:solidFill>
            </a:endParaRPr>
          </a:p>
          <a:p>
            <a:pPr marL="457200">
              <a:spcBef>
                <a:spcPts val="600"/>
              </a:spcBef>
            </a:pPr>
            <a:r>
              <a:rPr lang="en-US" sz="1600" i="1" dirty="0">
                <a:solidFill>
                  <a:srgbClr val="002060"/>
                </a:solidFill>
              </a:rPr>
              <a:t>-- Nathan </a:t>
            </a:r>
            <a:r>
              <a:rPr lang="en-US" sz="1600" i="1" dirty="0" err="1">
                <a:solidFill>
                  <a:srgbClr val="002060"/>
                </a:solidFill>
              </a:rPr>
              <a:t>Mitkoff</a:t>
            </a:r>
            <a:r>
              <a:rPr lang="en-US" sz="1600" i="1" dirty="0">
                <a:solidFill>
                  <a:srgbClr val="002060"/>
                </a:solidFill>
              </a:rPr>
              <a:t>, M.D. </a:t>
            </a:r>
          </a:p>
          <a:p>
            <a:pPr marL="685800"/>
            <a:r>
              <a:rPr lang="en-US" sz="1200" i="1" dirty="0">
                <a:solidFill>
                  <a:srgbClr val="002060"/>
                </a:solidFill>
              </a:rPr>
              <a:t>Medical Director, </a:t>
            </a:r>
            <a:br>
              <a:rPr lang="en-US" sz="1200" i="1" dirty="0">
                <a:solidFill>
                  <a:srgbClr val="002060"/>
                </a:solidFill>
              </a:rPr>
            </a:br>
            <a:r>
              <a:rPr lang="en-US" sz="1200" i="1" dirty="0">
                <a:solidFill>
                  <a:srgbClr val="002060"/>
                </a:solidFill>
              </a:rPr>
              <a:t>Executive Health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609600"/>
            <a:ext cx="2395734" cy="5509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5" t="2198" r="22430" b="83517"/>
          <a:stretch/>
        </p:blipFill>
        <p:spPr>
          <a:xfrm>
            <a:off x="0" y="1626356"/>
            <a:ext cx="2667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60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2BFBF9-F56B-49E7-B458-C7C7175ED807}"/>
              </a:ext>
            </a:extLst>
          </p:cNvPr>
          <p:cNvSpPr/>
          <p:nvPr/>
        </p:nvSpPr>
        <p:spPr>
          <a:xfrm>
            <a:off x="2667000" y="1676400"/>
            <a:ext cx="6019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FAQS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Q:  Is the program covered by insurance?</a:t>
            </a:r>
          </a:p>
          <a:p>
            <a:r>
              <a:rPr lang="en-US" dirty="0">
                <a:solidFill>
                  <a:srgbClr val="002060"/>
                </a:solidFill>
              </a:rPr>
              <a:t>A:  No, but you can submit certain bills for reimbursement/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Q: Does the program conflict with primary physician?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002060"/>
                </a:solidFill>
              </a:rPr>
              <a:t>No. Patients are encouraged to share a summary copy of their visit with their primary care physician.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i="1" dirty="0">
                <a:solidFill>
                  <a:srgbClr val="002060"/>
                </a:solidFill>
              </a:rPr>
              <a:t>Goal is to help busy executives find the time to pay attention to their health.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609600"/>
            <a:ext cx="2395734" cy="5509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5" t="2198" r="22430" b="83517"/>
          <a:stretch/>
        </p:blipFill>
        <p:spPr>
          <a:xfrm>
            <a:off x="0" y="1626356"/>
            <a:ext cx="2667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12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33BE98-AC81-4262-A23A-C9A12EB99F91}"/>
              </a:ext>
            </a:extLst>
          </p:cNvPr>
          <p:cNvSpPr/>
          <p:nvPr/>
        </p:nvSpPr>
        <p:spPr>
          <a:xfrm>
            <a:off x="2438400" y="2605771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“The Executive Health Program was developed for individuals whose time is at a premium but understand the importance of being proactive about their health.” 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pPr marL="914400"/>
            <a:r>
              <a:rPr lang="en-US" i="1" dirty="0">
                <a:solidFill>
                  <a:srgbClr val="002060"/>
                </a:solidFill>
              </a:rPr>
              <a:t>-- Kevin Leyden</a:t>
            </a:r>
          </a:p>
          <a:p>
            <a:pPr marL="1143000"/>
            <a:r>
              <a:rPr lang="en-US" sz="1200" i="1" dirty="0">
                <a:solidFill>
                  <a:srgbClr val="002060"/>
                </a:solidFill>
              </a:rPr>
              <a:t>Senior Vice President, Business Development and Strategic Partnerships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609600"/>
            <a:ext cx="2395734" cy="5509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5" t="2198" r="22430" b="83517"/>
          <a:stretch/>
        </p:blipFill>
        <p:spPr>
          <a:xfrm>
            <a:off x="0" y="1626356"/>
            <a:ext cx="2667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510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B820903-1679-4269-AFC9-2F690E44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2819400"/>
            <a:ext cx="2133600" cy="457200"/>
          </a:xfrm>
        </p:spPr>
        <p:txBody>
          <a:bodyPr/>
          <a:lstStyle/>
          <a:p>
            <a:r>
              <a:rPr lang="en-US" cap="none" dirty="0">
                <a:solidFill>
                  <a:srgbClr val="002060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686956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2659</TotalTime>
  <Words>1854</Words>
  <Application>Microsoft Office PowerPoint</Application>
  <PresentationFormat>On-screen Show (4:3)</PresentationFormat>
  <Paragraphs>230</Paragraphs>
  <Slides>24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Times</vt:lpstr>
      <vt:lpstr>Tunga</vt:lpstr>
      <vt:lpstr>Wingdings</vt:lpstr>
      <vt:lpstr>Angles</vt:lpstr>
      <vt:lpstr>PowerPoint Presentation</vt:lpstr>
      <vt:lpstr>PowerPoint Presentation</vt:lpstr>
      <vt:lpstr>PowerPoint Presentation</vt:lpstr>
      <vt:lpstr>The current Department of Emergency Medicine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BACC Projects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Albany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messicV</dc:creator>
  <cp:lastModifiedBy>Sawchuk Brown, Pamela</cp:lastModifiedBy>
  <cp:revision>269</cp:revision>
  <cp:lastPrinted>2017-06-29T15:18:02Z</cp:lastPrinted>
  <dcterms:created xsi:type="dcterms:W3CDTF">2017-05-17T20:02:25Z</dcterms:created>
  <dcterms:modified xsi:type="dcterms:W3CDTF">2018-04-03T19:16:49Z</dcterms:modified>
</cp:coreProperties>
</file>