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4"/>
  </p:notesMasterIdLst>
  <p:sldIdLst>
    <p:sldId id="360" r:id="rId2"/>
    <p:sldId id="359" r:id="rId3"/>
    <p:sldId id="256" r:id="rId4"/>
    <p:sldId id="257" r:id="rId5"/>
    <p:sldId id="258" r:id="rId6"/>
    <p:sldId id="361" r:id="rId7"/>
    <p:sldId id="370" r:id="rId8"/>
    <p:sldId id="371" r:id="rId9"/>
    <p:sldId id="372" r:id="rId10"/>
    <p:sldId id="373" r:id="rId11"/>
    <p:sldId id="375" r:id="rId12"/>
    <p:sldId id="374" r:id="rId13"/>
    <p:sldId id="376" r:id="rId14"/>
    <p:sldId id="377" r:id="rId15"/>
    <p:sldId id="378" r:id="rId16"/>
    <p:sldId id="379" r:id="rId17"/>
    <p:sldId id="380" r:id="rId18"/>
    <p:sldId id="381" r:id="rId19"/>
    <p:sldId id="366" r:id="rId20"/>
    <p:sldId id="382" r:id="rId21"/>
    <p:sldId id="383" r:id="rId22"/>
    <p:sldId id="385" r:id="rId23"/>
    <p:sldId id="384" r:id="rId24"/>
    <p:sldId id="386" r:id="rId25"/>
    <p:sldId id="387" r:id="rId26"/>
    <p:sldId id="388" r:id="rId27"/>
    <p:sldId id="389" r:id="rId28"/>
    <p:sldId id="390" r:id="rId29"/>
    <p:sldId id="391" r:id="rId30"/>
    <p:sldId id="400" r:id="rId31"/>
    <p:sldId id="423" r:id="rId32"/>
    <p:sldId id="424" r:id="rId33"/>
    <p:sldId id="425" r:id="rId34"/>
    <p:sldId id="426" r:id="rId35"/>
    <p:sldId id="427" r:id="rId36"/>
    <p:sldId id="428" r:id="rId37"/>
    <p:sldId id="429" r:id="rId38"/>
    <p:sldId id="430" r:id="rId39"/>
    <p:sldId id="393" r:id="rId40"/>
    <p:sldId id="394" r:id="rId41"/>
    <p:sldId id="368" r:id="rId42"/>
    <p:sldId id="367" r:id="rId43"/>
    <p:sldId id="395" r:id="rId44"/>
    <p:sldId id="396" r:id="rId45"/>
    <p:sldId id="397" r:id="rId46"/>
    <p:sldId id="398" r:id="rId47"/>
    <p:sldId id="401" r:id="rId48"/>
    <p:sldId id="403" r:id="rId49"/>
    <p:sldId id="402" r:id="rId50"/>
    <p:sldId id="404" r:id="rId51"/>
    <p:sldId id="405" r:id="rId52"/>
    <p:sldId id="406" r:id="rId53"/>
    <p:sldId id="407" r:id="rId54"/>
    <p:sldId id="408" r:id="rId55"/>
    <p:sldId id="409" r:id="rId56"/>
    <p:sldId id="412" r:id="rId57"/>
    <p:sldId id="410" r:id="rId58"/>
    <p:sldId id="413" r:id="rId59"/>
    <p:sldId id="436" r:id="rId60"/>
    <p:sldId id="437" r:id="rId61"/>
    <p:sldId id="411" r:id="rId62"/>
    <p:sldId id="414" r:id="rId63"/>
    <p:sldId id="415" r:id="rId64"/>
    <p:sldId id="416" r:id="rId65"/>
    <p:sldId id="417" r:id="rId66"/>
    <p:sldId id="431" r:id="rId67"/>
    <p:sldId id="418" r:id="rId68"/>
    <p:sldId id="420" r:id="rId69"/>
    <p:sldId id="419" r:id="rId70"/>
    <p:sldId id="421" r:id="rId71"/>
    <p:sldId id="432" r:id="rId72"/>
    <p:sldId id="422" r:id="rId7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5963" autoAdjust="0"/>
    <p:restoredTop sz="94797"/>
  </p:normalViewPr>
  <p:slideViewPr>
    <p:cSldViewPr snapToGrid="0" snapToObjects="1">
      <p:cViewPr>
        <p:scale>
          <a:sx n="100" d="100"/>
          <a:sy n="100" d="100"/>
        </p:scale>
        <p:origin x="280" y="21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73" Type="http://schemas.openxmlformats.org/officeDocument/2006/relationships/slide" Target="slides/slide72.xml"/><Relationship Id="rId74" Type="http://schemas.openxmlformats.org/officeDocument/2006/relationships/notesMaster" Target="notesMasters/notesMaster1.xml"/><Relationship Id="rId75" Type="http://schemas.openxmlformats.org/officeDocument/2006/relationships/presProps" Target="presProps.xml"/><Relationship Id="rId76" Type="http://schemas.openxmlformats.org/officeDocument/2006/relationships/viewProps" Target="viewProps.xml"/><Relationship Id="rId77" Type="http://schemas.openxmlformats.org/officeDocument/2006/relationships/theme" Target="theme/theme1.xml"/><Relationship Id="rId78" Type="http://schemas.openxmlformats.org/officeDocument/2006/relationships/tableStyles" Target="tableStyles.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5CF1945-238E-B44B-A90D-4EFF39132A18}" type="datetimeFigureOut">
              <a:rPr lang="en-US" smtClean="0"/>
              <a:t>5/17/18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A22279-849C-AA46-960C-F9BFEC0A5C8E}" type="slidenum">
              <a:rPr lang="en-US" smtClean="0"/>
              <a:t>‹#›</a:t>
            </a:fld>
            <a:endParaRPr lang="en-US"/>
          </a:p>
        </p:txBody>
      </p:sp>
    </p:spTree>
    <p:extLst>
      <p:ext uri="{BB962C8B-B14F-4D97-AF65-F5344CB8AC3E}">
        <p14:creationId xmlns:p14="http://schemas.microsoft.com/office/powerpoint/2010/main" val="16856758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 Id="rId3"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 Id="rId3"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 Id="rId3"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990600" y="1009650"/>
            <a:ext cx="7179733" cy="4831643"/>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lvl1pPr>
          </a:lstStyle>
          <a:p>
            <a:r>
              <a:rPr lang="en-US" smtClean="0"/>
              <a:t>Click to edit Master title style</a:t>
            </a:r>
            <a:endParaRPr lang="en-US"/>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6770676" y="5357592"/>
            <a:ext cx="1213821" cy="365125"/>
          </a:xfrm>
        </p:spPr>
        <p:txBody>
          <a:bodyPr/>
          <a:lstStyle/>
          <a:p>
            <a:fld id="{B7C3F878-F5E8-489B-AC8A-64F2A7E22C28}" type="datetimeFigureOut">
              <a:rPr lang="en-US" smtClean="0"/>
              <a:pPr/>
              <a:t>5/17/18</a:t>
            </a:fld>
            <a:endParaRPr lang="en-US"/>
          </a:p>
        </p:txBody>
      </p:sp>
      <p:sp>
        <p:nvSpPr>
          <p:cNvPr id="5" name="Footer Placeholder 4"/>
          <p:cNvSpPr>
            <a:spLocks noGrp="1"/>
          </p:cNvSpPr>
          <p:nvPr>
            <p:ph type="ftr" sz="quarter" idx="11"/>
          </p:nvPr>
        </p:nvSpPr>
        <p:spPr>
          <a:xfrm>
            <a:off x="1174044" y="5357592"/>
            <a:ext cx="5034845" cy="365125"/>
          </a:xfrm>
        </p:spPr>
        <p:txBody>
          <a:bodyPr/>
          <a:lstStyle/>
          <a:p>
            <a:endParaRPr lang="en-US"/>
          </a:p>
        </p:txBody>
      </p:sp>
      <p:sp>
        <p:nvSpPr>
          <p:cNvPr id="6" name="Slide Number Placeholder 5"/>
          <p:cNvSpPr>
            <a:spLocks noGrp="1"/>
          </p:cNvSpPr>
          <p:nvPr>
            <p:ph type="sldNum" sz="quarter" idx="12"/>
          </p:nvPr>
        </p:nvSpPr>
        <p:spPr>
          <a:xfrm>
            <a:off x="6213930" y="5357592"/>
            <a:ext cx="554023" cy="365125"/>
          </a:xfrm>
        </p:spPr>
        <p:txBody>
          <a:bodyPr/>
          <a:lstStyle>
            <a:lvl1pPr algn="ctr">
              <a:defRPr/>
            </a:lvl1pPr>
          </a:lstStyle>
          <a:p>
            <a:fld id="{651FC063-5EA9-49AF-AFAF-D68C9E82B23B}" type="slidenum">
              <a:rPr lang="en-US" smtClean="0"/>
              <a:pPr/>
              <a:t>‹#›</a:t>
            </a:fld>
            <a:endParaRPr lang="en-US"/>
          </a:p>
        </p:txBody>
      </p:sp>
    </p:spTree>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7C3F878-F5E8-489B-AC8A-64F2A7E22C28}" type="datetimeFigureOut">
              <a:rPr lang="en-US" smtClean="0"/>
              <a:pPr/>
              <a:t>5/17/18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1FC063-5EA9-49AF-AFAF-D68C9E82B23B}" type="slidenum">
              <a:rPr lang="en-US" smtClean="0"/>
              <a:pPr/>
              <a:t>‹#›</a:t>
            </a:fld>
            <a:endParaRPr lang="en-US"/>
          </a:p>
        </p:txBody>
      </p:sp>
    </p:spTree>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7C3F878-F5E8-489B-AC8A-64F2A7E22C28}" type="datetimeFigureOut">
              <a:rPr lang="en-US" smtClean="0"/>
              <a:pPr/>
              <a:t>5/17/18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1FC063-5EA9-49AF-AFAF-D68C9E82B23B}" type="slidenum">
              <a:rPr lang="en-US" smtClean="0"/>
              <a:pPr/>
              <a:t>‹#›</a:t>
            </a:fld>
            <a:endParaRPr lang="en-US"/>
          </a:p>
        </p:txBody>
      </p:sp>
    </p:spTree>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B7C3F878-F5E8-489B-AC8A-64F2A7E22C28}" type="datetimeFigureOut">
              <a:rPr lang="en-US" smtClean="0"/>
              <a:pPr/>
              <a:t>5/17/18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1FC063-5EA9-49AF-AFAF-D68C9E82B23B}" type="slidenum">
              <a:rPr lang="en-US" smtClean="0"/>
              <a:pPr/>
              <a:t>‹#›</a:t>
            </a:fld>
            <a:endParaRPr lang="en-US"/>
          </a:p>
        </p:txBody>
      </p:sp>
      <p:sp>
        <p:nvSpPr>
          <p:cNvPr id="9" name="Content Placeholder 8"/>
          <p:cNvSpPr>
            <a:spLocks noGrp="1"/>
          </p:cNvSpPr>
          <p:nvPr>
            <p:ph sz="quarter" idx="13"/>
          </p:nvPr>
        </p:nvSpPr>
        <p:spPr>
          <a:xfrm>
            <a:off x="1298448" y="2121407"/>
            <a:ext cx="3200400" cy="360273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63440" y="2119313"/>
            <a:ext cx="3200400" cy="36052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B7C3F878-F5E8-489B-AC8A-64F2A7E22C28}" type="datetimeFigureOut">
              <a:rPr lang="en-US" smtClean="0"/>
              <a:pPr/>
              <a:t>5/17/18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51FC063-5EA9-49AF-AFAF-D68C9E82B23B}" type="slidenum">
              <a:rPr lang="en-US" smtClean="0"/>
              <a:pPr/>
              <a:t>‹#›</a:t>
            </a:fld>
            <a:endParaRPr lang="en-US"/>
          </a:p>
        </p:txBody>
      </p:sp>
      <p:sp>
        <p:nvSpPr>
          <p:cNvPr id="11" name="Content Placeholder 10"/>
          <p:cNvSpPr>
            <a:spLocks noGrp="1"/>
          </p:cNvSpPr>
          <p:nvPr>
            <p:ph sz="quarter" idx="13"/>
          </p:nvPr>
        </p:nvSpPr>
        <p:spPr>
          <a:xfrm>
            <a:off x="1298448" y="2944368"/>
            <a:ext cx="3227832" cy="27797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45151" y="2944813"/>
            <a:ext cx="3227832" cy="27797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7C3F878-F5E8-489B-AC8A-64F2A7E22C28}" type="datetimeFigureOut">
              <a:rPr lang="en-US" smtClean="0"/>
              <a:pPr/>
              <a:t>5/17/18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51FC063-5EA9-49AF-AFAF-D68C9E82B23B}" type="slidenum">
              <a:rPr lang="en-US" smtClean="0"/>
              <a:pPr/>
              <a:t>‹#›</a:t>
            </a:fld>
            <a:endParaRPr lang="en-US"/>
          </a:p>
        </p:txBody>
      </p:sp>
    </p:spTree>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C3F878-F5E8-489B-AC8A-64F2A7E22C28}" type="datetimeFigureOut">
              <a:rPr lang="en-US" smtClean="0"/>
              <a:pPr/>
              <a:t>5/17/18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51FC063-5EA9-49AF-AFAF-D68C9E82B23B}" type="slidenum">
              <a:rPr lang="en-US" smtClean="0"/>
              <a:pPr/>
              <a:t>‹#›</a:t>
            </a:fld>
            <a:endParaRPr lang="en-US"/>
          </a:p>
        </p:txBody>
      </p:sp>
    </p:spTree>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lvl1pPr>
          </a:lstStyle>
          <a:p>
            <a:r>
              <a:rPr lang="en-US" smtClean="0"/>
              <a:t>Click to edit Master title style</a:t>
            </a:r>
            <a:endParaRPr lang="en-US"/>
          </a:p>
        </p:txBody>
      </p:sp>
      <p:sp>
        <p:nvSpPr>
          <p:cNvPr id="3" name="Content Placeholder 2"/>
          <p:cNvSpPr>
            <a:spLocks noGrp="1"/>
          </p:cNvSpPr>
          <p:nvPr>
            <p:ph idx="1"/>
          </p:nvPr>
        </p:nvSpPr>
        <p:spPr>
          <a:xfrm rot="60000">
            <a:off x="4854291" y="1150993"/>
            <a:ext cx="3020792"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rot="60000">
            <a:off x="6341698" y="5885672"/>
            <a:ext cx="1213821" cy="365125"/>
          </a:xfrm>
        </p:spPr>
        <p:txBody>
          <a:bodyPr/>
          <a:lstStyle/>
          <a:p>
            <a:fld id="{B7C3F878-F5E8-489B-AC8A-64F2A7E22C28}" type="datetimeFigureOut">
              <a:rPr lang="en-US" smtClean="0"/>
              <a:pPr/>
              <a:t>5/17/18</a:t>
            </a:fld>
            <a:endParaRPr lang="en-US"/>
          </a:p>
        </p:txBody>
      </p:sp>
      <p:sp>
        <p:nvSpPr>
          <p:cNvPr id="6" name="Footer Placeholder 5"/>
          <p:cNvSpPr>
            <a:spLocks noGrp="1"/>
          </p:cNvSpPr>
          <p:nvPr>
            <p:ph type="ftr" sz="quarter" idx="11"/>
          </p:nvPr>
        </p:nvSpPr>
        <p:spPr>
          <a:xfrm rot="-60000">
            <a:off x="914554" y="5829261"/>
            <a:ext cx="3522607" cy="365125"/>
          </a:xfrm>
        </p:spPr>
        <p:txBody>
          <a:bodyPr/>
          <a:lstStyle/>
          <a:p>
            <a:endParaRPr lang="en-US"/>
          </a:p>
        </p:txBody>
      </p:sp>
      <p:sp>
        <p:nvSpPr>
          <p:cNvPr id="7" name="Slide Number Placeholder 6"/>
          <p:cNvSpPr>
            <a:spLocks noGrp="1"/>
          </p:cNvSpPr>
          <p:nvPr>
            <p:ph type="sldNum" sz="quarter" idx="12"/>
          </p:nvPr>
        </p:nvSpPr>
        <p:spPr>
          <a:xfrm rot="60000">
            <a:off x="7557313" y="5896961"/>
            <a:ext cx="554023" cy="365125"/>
          </a:xfrm>
        </p:spPr>
        <p:txBody>
          <a:bodyPr/>
          <a:lstStyle/>
          <a:p>
            <a:fld id="{651FC063-5EA9-49AF-AFAF-D68C9E82B23B}" type="slidenum">
              <a:rPr lang="en-US" smtClean="0"/>
              <a:pPr/>
              <a:t>‹#›</a:t>
            </a:fld>
            <a:endParaRPr lang="en-US"/>
          </a:p>
        </p:txBody>
      </p:sp>
    </p:spTree>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rot="60000">
            <a:off x="6345936" y="5888737"/>
            <a:ext cx="1213821" cy="365125"/>
          </a:xfrm>
        </p:spPr>
        <p:txBody>
          <a:bodyPr/>
          <a:lstStyle/>
          <a:p>
            <a:fld id="{B7C3F878-F5E8-489B-AC8A-64F2A7E22C28}" type="datetimeFigureOut">
              <a:rPr lang="en-US" smtClean="0"/>
              <a:pPr/>
              <a:t>5/17/18</a:t>
            </a:fld>
            <a:endParaRPr lang="en-US"/>
          </a:p>
        </p:txBody>
      </p:sp>
      <p:sp>
        <p:nvSpPr>
          <p:cNvPr id="6" name="Footer Placeholder 5"/>
          <p:cNvSpPr>
            <a:spLocks noGrp="1"/>
          </p:cNvSpPr>
          <p:nvPr>
            <p:ph type="ftr" sz="quarter" idx="11"/>
          </p:nvPr>
        </p:nvSpPr>
        <p:spPr>
          <a:xfrm rot="-60000">
            <a:off x="914569" y="5831037"/>
            <a:ext cx="3319043" cy="365125"/>
          </a:xfrm>
        </p:spPr>
        <p:txBody>
          <a:bodyPr/>
          <a:lstStyle/>
          <a:p>
            <a:endParaRPr lang="en-US"/>
          </a:p>
        </p:txBody>
      </p:sp>
      <p:sp>
        <p:nvSpPr>
          <p:cNvPr id="7" name="Slide Number Placeholder 6"/>
          <p:cNvSpPr>
            <a:spLocks noGrp="1"/>
          </p:cNvSpPr>
          <p:nvPr>
            <p:ph type="sldNum" sz="quarter" idx="12"/>
          </p:nvPr>
        </p:nvSpPr>
        <p:spPr>
          <a:xfrm rot="60000">
            <a:off x="7562089" y="5900026"/>
            <a:ext cx="554023" cy="365125"/>
          </a:xfrm>
        </p:spPr>
        <p:txBody>
          <a:bodyPr/>
          <a:lstStyle/>
          <a:p>
            <a:fld id="{651FC063-5EA9-49AF-AFAF-D68C9E82B23B}" type="slidenum">
              <a:rPr lang="en-US" smtClean="0"/>
              <a:pPr/>
              <a:t>‹#›</a:t>
            </a:fld>
            <a:endParaRPr lang="en-US"/>
          </a:p>
        </p:txBody>
      </p:sp>
    </p:spTree>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7C3F878-F5E8-489B-AC8A-64F2A7E22C28}" type="datetimeFigureOut">
              <a:rPr lang="en-US" smtClean="0"/>
              <a:pPr/>
              <a:t>5/17/18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1FC063-5EA9-49AF-AFAF-D68C9E82B23B}" type="slidenum">
              <a:rPr lang="en-US" smtClean="0"/>
              <a:pPr/>
              <a:t>‹#›</a:t>
            </a:fld>
            <a:endParaRPr lang="en-US"/>
          </a:p>
        </p:txBody>
      </p:sp>
    </p:spTree>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925690"/>
            <a:ext cx="1430867" cy="4763911"/>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8221" y="1106312"/>
            <a:ext cx="5178779" cy="440266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7C3F878-F5E8-489B-AC8A-64F2A7E22C28}" type="datetimeFigureOut">
              <a:rPr lang="en-US" smtClean="0"/>
              <a:pPr/>
              <a:t>5/17/18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1FC063-5EA9-49AF-AFAF-D68C9E82B23B}" type="slidenum">
              <a:rPr lang="en-US" smtClean="0"/>
              <a:pPr/>
              <a:t>‹#›</a:t>
            </a:fld>
            <a:endParaRPr lang="en-US"/>
          </a:p>
        </p:txBody>
      </p:sp>
    </p:spTree>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3.jpeg"/><Relationship Id="rId14"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31520" y="576072"/>
            <a:ext cx="7696200" cy="5715000"/>
          </a:xfrm>
          <a:prstGeom prst="rect">
            <a:avLst/>
          </a:prstGeom>
          <a:blipFill dpi="0" rotWithShape="1">
            <a:blip r:embed="rId13"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14"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4"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454588" y="5809152"/>
            <a:ext cx="1213821" cy="365125"/>
          </a:xfrm>
          <a:prstGeom prst="rect">
            <a:avLst/>
          </a:prstGeom>
        </p:spPr>
        <p:txBody>
          <a:bodyPr vert="horz" lIns="91440" tIns="45720" rIns="91440" bIns="45720" rtlCol="0" anchor="ctr"/>
          <a:lstStyle>
            <a:lvl1pPr algn="r">
              <a:defRPr sz="1200">
                <a:solidFill>
                  <a:schemeClr val="tx2"/>
                </a:solidFill>
                <a:latin typeface="Rage Italic" pitchFamily="66" charset="0"/>
              </a:defRPr>
            </a:lvl1pPr>
          </a:lstStyle>
          <a:p>
            <a:fld id="{B7C3F878-F5E8-489B-AC8A-64F2A7E22C28}" type="datetimeFigureOut">
              <a:rPr lang="en-US" smtClean="0"/>
              <a:pPr/>
              <a:t>5/17/18</a:t>
            </a:fld>
            <a:endParaRPr lang="en-US"/>
          </a:p>
        </p:txBody>
      </p:sp>
      <p:sp>
        <p:nvSpPr>
          <p:cNvPr id="5" name="Footer Placeholder 4"/>
          <p:cNvSpPr>
            <a:spLocks noGrp="1"/>
          </p:cNvSpPr>
          <p:nvPr>
            <p:ph type="ftr" sz="quarter" idx="3"/>
          </p:nvPr>
        </p:nvSpPr>
        <p:spPr>
          <a:xfrm>
            <a:off x="914401" y="5809152"/>
            <a:ext cx="5540188" cy="365125"/>
          </a:xfrm>
          <a:prstGeom prst="rect">
            <a:avLst/>
          </a:prstGeom>
        </p:spPr>
        <p:txBody>
          <a:bodyPr vert="horz" lIns="91440" tIns="45720" rIns="91440" bIns="45720" rtlCol="0" anchor="ctr"/>
          <a:lstStyle>
            <a:lvl1pPr algn="l">
              <a:defRPr sz="1400">
                <a:solidFill>
                  <a:schemeClr val="tx2"/>
                </a:solidFill>
                <a:latin typeface="Rage Italic" pitchFamily="66" charset="0"/>
              </a:defRPr>
            </a:lvl1pPr>
          </a:lstStyle>
          <a:p>
            <a:endParaRPr lang="en-US"/>
          </a:p>
        </p:txBody>
      </p:sp>
      <p:sp>
        <p:nvSpPr>
          <p:cNvPr id="6" name="Slide Number Placeholder 5"/>
          <p:cNvSpPr>
            <a:spLocks noGrp="1"/>
          </p:cNvSpPr>
          <p:nvPr>
            <p:ph type="sldNum" sz="quarter" idx="4"/>
          </p:nvPr>
        </p:nvSpPr>
        <p:spPr>
          <a:xfrm>
            <a:off x="7670202" y="5809152"/>
            <a:ext cx="554023" cy="365125"/>
          </a:xfrm>
          <a:prstGeom prst="rect">
            <a:avLst/>
          </a:prstGeom>
        </p:spPr>
        <p:txBody>
          <a:bodyPr vert="horz" lIns="91440" tIns="45720" rIns="91440" bIns="45720" rtlCol="0" anchor="ctr"/>
          <a:lstStyle>
            <a:lvl1pPr algn="r">
              <a:defRPr sz="1400">
                <a:solidFill>
                  <a:schemeClr val="tx2"/>
                </a:solidFill>
                <a:latin typeface="Rage Italic" pitchFamily="66" charset="0"/>
              </a:defRPr>
            </a:lvl1pPr>
          </a:lstStyle>
          <a:p>
            <a:fld id="{651FC063-5EA9-49AF-AFAF-D68C9E82B23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p:push dir="u"/>
  </p:transition>
  <p:txStyles>
    <p:titleStyle>
      <a:lvl1pPr algn="ctr" defTabSz="914400" rtl="0" eaLnBrk="1" latinLnBrk="0" hangingPunct="1">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11.png"/><Relationship Id="rId5" Type="http://schemas.openxmlformats.org/officeDocument/2006/relationships/image" Target="../media/image12.png"/><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16.png"/><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 Id="rId3" Type="http://schemas.openxmlformats.org/officeDocument/2006/relationships/image" Target="../media/image1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2.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png"/><Relationship Id="rId3" Type="http://schemas.openxmlformats.org/officeDocument/2006/relationships/image" Target="../media/image35.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6.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7.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9.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0.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1.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3.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4.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6.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7.png"/></Relationships>
</file>

<file path=ppt/slides/_rels/slide62.xml.rels><?xml version="1.0" encoding="UTF-8" standalone="yes"?>
<Relationships xmlns="http://schemas.openxmlformats.org/package/2006/relationships"><Relationship Id="rId3" Type="http://schemas.openxmlformats.org/officeDocument/2006/relationships/image" Target="../media/image49.png"/><Relationship Id="rId4" Type="http://schemas.openxmlformats.org/officeDocument/2006/relationships/image" Target="../media/image50.png"/><Relationship Id="rId1" Type="http://schemas.openxmlformats.org/officeDocument/2006/relationships/slideLayout" Target="../slideLayouts/slideLayout2.xml"/><Relationship Id="rId2" Type="http://schemas.openxmlformats.org/officeDocument/2006/relationships/image" Target="../media/image48.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1.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1" Type="http://schemas.openxmlformats.org/officeDocument/2006/relationships/slideLayout" Target="../slideLayouts/slideLayout2.xml"/><Relationship Id="rId2" Type="http://schemas.openxmlformats.org/officeDocument/2006/relationships/image" Target="../media/image52.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6.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7.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8.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9.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0.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3" name="Picture 2" descr="Quiz Slid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6900" y="343673"/>
            <a:ext cx="7974603" cy="6069841"/>
          </a:xfrm>
          <a:prstGeom prst="rect">
            <a:avLst/>
          </a:prstGeom>
        </p:spPr>
      </p:pic>
      <p:sp>
        <p:nvSpPr>
          <p:cNvPr id="4" name="Content Placeholder 3"/>
          <p:cNvSpPr>
            <a:spLocks noGrp="1"/>
          </p:cNvSpPr>
          <p:nvPr>
            <p:ph idx="1"/>
          </p:nvPr>
        </p:nvSpPr>
        <p:spPr/>
        <p:txBody>
          <a:bodyPr/>
          <a:lstStyle/>
          <a:p>
            <a:pPr marL="0" indent="0">
              <a:buNone/>
            </a:pPr>
            <a:endParaRPr lang="en-US" dirty="0"/>
          </a:p>
        </p:txBody>
      </p:sp>
    </p:spTree>
    <p:extLst>
      <p:ext uri="{BB962C8B-B14F-4D97-AF65-F5344CB8AC3E}">
        <p14:creationId xmlns:p14="http://schemas.microsoft.com/office/powerpoint/2010/main" val="1656117474"/>
      </p:ext>
    </p:extLst>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2500" y="1511300"/>
            <a:ext cx="9088969" cy="4483100"/>
          </a:xfrm>
        </p:spPr>
        <p:txBody>
          <a:bodyPr>
            <a:normAutofit/>
          </a:bodyPr>
          <a:lstStyle/>
          <a:p>
            <a:pPr algn="l"/>
            <a:r>
              <a:rPr lang="en-US" b="1" dirty="0" smtClean="0">
                <a:solidFill>
                  <a:srgbClr val="FF0000"/>
                </a:solidFill>
                <a:latin typeface="American Typewriter"/>
                <a:cs typeface="American Typewriter"/>
              </a:rPr>
              <a:t>Ladies &amp;      </a:t>
            </a:r>
            <a:br>
              <a:rPr lang="en-US" b="1" dirty="0" smtClean="0">
                <a:solidFill>
                  <a:srgbClr val="FF0000"/>
                </a:solidFill>
                <a:latin typeface="American Typewriter"/>
                <a:cs typeface="American Typewriter"/>
              </a:rPr>
            </a:br>
            <a:r>
              <a:rPr lang="en-US" b="1" dirty="0" smtClean="0">
                <a:solidFill>
                  <a:srgbClr val="FF0000"/>
                </a:solidFill>
                <a:latin typeface="American Typewriter"/>
                <a:cs typeface="American Typewriter"/>
              </a:rPr>
              <a:t>Gentlemen, the </a:t>
            </a:r>
            <a:br>
              <a:rPr lang="en-US" b="1" dirty="0" smtClean="0">
                <a:solidFill>
                  <a:srgbClr val="FF0000"/>
                </a:solidFill>
                <a:latin typeface="American Typewriter"/>
                <a:cs typeface="American Typewriter"/>
              </a:rPr>
            </a:br>
            <a:r>
              <a:rPr lang="en-US" b="1" dirty="0" smtClean="0">
                <a:solidFill>
                  <a:srgbClr val="FF0000"/>
                </a:solidFill>
                <a:latin typeface="American Typewriter"/>
                <a:cs typeface="American Typewriter"/>
              </a:rPr>
              <a:t>Southern Rensselaer </a:t>
            </a:r>
            <a:br>
              <a:rPr lang="en-US" b="1" dirty="0" smtClean="0">
                <a:solidFill>
                  <a:srgbClr val="FF0000"/>
                </a:solidFill>
                <a:latin typeface="American Typewriter"/>
                <a:cs typeface="American Typewriter"/>
              </a:rPr>
            </a:br>
            <a:r>
              <a:rPr lang="en-US" b="1" dirty="0" smtClean="0">
                <a:solidFill>
                  <a:srgbClr val="FF0000"/>
                </a:solidFill>
                <a:latin typeface="American Typewriter"/>
                <a:cs typeface="American Typewriter"/>
              </a:rPr>
              <a:t>County Rotary Club </a:t>
            </a:r>
            <a:br>
              <a:rPr lang="en-US" b="1" dirty="0" smtClean="0">
                <a:solidFill>
                  <a:srgbClr val="FF0000"/>
                </a:solidFill>
                <a:latin typeface="American Typewriter"/>
                <a:cs typeface="American Typewriter"/>
              </a:rPr>
            </a:br>
            <a:r>
              <a:rPr lang="en-US" b="1" dirty="0" smtClean="0">
                <a:solidFill>
                  <a:srgbClr val="FF0000"/>
                </a:solidFill>
                <a:latin typeface="American Typewriter"/>
                <a:cs typeface="American Typewriter"/>
              </a:rPr>
              <a:t>proudly presents …</a:t>
            </a:r>
            <a:endParaRPr lang="en-US" b="1" dirty="0">
              <a:solidFill>
                <a:srgbClr val="FF0000"/>
              </a:solidFill>
              <a:latin typeface="American Typewriter"/>
              <a:cs typeface="American Typewriter"/>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63484" y="890879"/>
            <a:ext cx="3735916" cy="1748842"/>
          </a:xfrm>
          <a:prstGeom prst="rect">
            <a:avLst/>
          </a:prstGeom>
        </p:spPr>
      </p:pic>
    </p:spTree>
    <p:extLst>
      <p:ext uri="{BB962C8B-B14F-4D97-AF65-F5344CB8AC3E}">
        <p14:creationId xmlns:p14="http://schemas.microsoft.com/office/powerpoint/2010/main" val="2803337654"/>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34144" y="2209800"/>
            <a:ext cx="7293428" cy="2449286"/>
          </a:xfrm>
        </p:spPr>
        <p:txBody>
          <a:bodyPr>
            <a:normAutofit/>
          </a:bodyPr>
          <a:lstStyle/>
          <a:p>
            <a:r>
              <a:rPr lang="en-US" sz="4000" dirty="0" smtClean="0">
                <a:latin typeface="American Typewriter"/>
                <a:cs typeface="American Typewriter"/>
              </a:rPr>
              <a:t>The ^ </a:t>
            </a:r>
            <a:r>
              <a:rPr lang="en-US" sz="4000" dirty="0" smtClean="0">
                <a:solidFill>
                  <a:srgbClr val="FF0000"/>
                </a:solidFill>
                <a:latin typeface="American Typewriter"/>
                <a:cs typeface="American Typewriter"/>
              </a:rPr>
              <a:t>Great</a:t>
            </a:r>
            <a:r>
              <a:rPr lang="en-US" sz="4000" dirty="0" smtClean="0">
                <a:latin typeface="American Typewriter"/>
                <a:cs typeface="American Typewriter"/>
              </a:rPr>
              <a:t> </a:t>
            </a:r>
            <a:r>
              <a:rPr lang="en-US" sz="4000" dirty="0" smtClean="0">
                <a:solidFill>
                  <a:srgbClr val="008000"/>
                </a:solidFill>
                <a:latin typeface="American Typewriter"/>
                <a:cs typeface="American Typewriter"/>
              </a:rPr>
              <a:t>North American </a:t>
            </a:r>
            <a:r>
              <a:rPr lang="en-US" sz="4000" dirty="0" err="1" smtClean="0">
                <a:solidFill>
                  <a:srgbClr val="0000FF"/>
                </a:solidFill>
                <a:latin typeface="American Typewriter"/>
                <a:cs typeface="American Typewriter"/>
              </a:rPr>
              <a:t>Whizbang</a:t>
            </a:r>
            <a:r>
              <a:rPr lang="en-US" sz="4000" smtClean="0">
                <a:latin typeface="American Typewriter"/>
                <a:cs typeface="American Typewriter"/>
              </a:rPr>
              <a:t> Trivia </a:t>
            </a:r>
            <a:r>
              <a:rPr lang="en-US" sz="4000" smtClean="0">
                <a:solidFill>
                  <a:srgbClr val="FF6600"/>
                </a:solidFill>
                <a:latin typeface="American Typewriter"/>
                <a:cs typeface="American Typewriter"/>
              </a:rPr>
              <a:t>Test</a:t>
            </a:r>
            <a:r>
              <a:rPr lang="en-US" sz="4000" smtClean="0">
                <a:latin typeface="American Typewriter"/>
                <a:cs typeface="American Typewriter"/>
              </a:rPr>
              <a:t> </a:t>
            </a:r>
            <a:br>
              <a:rPr lang="en-US" sz="4000" smtClean="0">
                <a:latin typeface="American Typewriter"/>
                <a:cs typeface="American Typewriter"/>
              </a:rPr>
            </a:br>
            <a:endParaRPr lang="en-US" sz="4000">
              <a:solidFill>
                <a:srgbClr val="FF0000"/>
              </a:solidFill>
              <a:latin typeface="American Typewriter"/>
              <a:cs typeface="American Typewriter"/>
            </a:endParaRPr>
          </a:p>
        </p:txBody>
      </p:sp>
      <p:sp>
        <p:nvSpPr>
          <p:cNvPr id="3" name="Subtitle 2"/>
          <p:cNvSpPr>
            <a:spLocks noGrp="1"/>
          </p:cNvSpPr>
          <p:nvPr>
            <p:ph type="subTitle" idx="1"/>
          </p:nvPr>
        </p:nvSpPr>
        <p:spPr>
          <a:xfrm flipV="1">
            <a:off x="1727200" y="5260621"/>
            <a:ext cx="5712179" cy="45719"/>
          </a:xfrm>
        </p:spPr>
        <p:txBody>
          <a:bodyPr>
            <a:normAutofit fontScale="25000" lnSpcReduction="20000"/>
          </a:bodyPr>
          <a:lstStyle/>
          <a:p>
            <a:endParaRPr lang="en-US" smtClean="0"/>
          </a:p>
          <a:p>
            <a:endParaRPr lang="en-US"/>
          </a:p>
        </p:txBody>
      </p:sp>
      <p:sp>
        <p:nvSpPr>
          <p:cNvPr id="4" name="TextBox 3"/>
          <p:cNvSpPr txBox="1"/>
          <p:nvPr/>
        </p:nvSpPr>
        <p:spPr>
          <a:xfrm rot="693902">
            <a:off x="2163919" y="1944449"/>
            <a:ext cx="1752599" cy="738664"/>
          </a:xfrm>
          <a:prstGeom prst="rect">
            <a:avLst/>
          </a:prstGeom>
          <a:noFill/>
        </p:spPr>
        <p:txBody>
          <a:bodyPr wrap="square" rtlCol="0">
            <a:spAutoFit/>
          </a:bodyPr>
          <a:lstStyle/>
          <a:p>
            <a:r>
              <a:rPr lang="en-US" sz="2400" smtClean="0">
                <a:latin typeface="Marker Felt"/>
                <a:cs typeface="Marker Felt"/>
              </a:rPr>
              <a:t>4th </a:t>
            </a:r>
            <a:r>
              <a:rPr lang="en-US" sz="2400">
                <a:latin typeface="Marker Felt"/>
                <a:cs typeface="Marker Felt"/>
              </a:rPr>
              <a:t>annual</a:t>
            </a:r>
            <a:r>
              <a:rPr lang="en-US">
                <a:latin typeface="American Typewriter"/>
                <a:cs typeface="American Typewriter"/>
              </a:rPr>
              <a:t/>
            </a:r>
            <a:br>
              <a:rPr lang="en-US">
                <a:latin typeface="American Typewriter"/>
                <a:cs typeface="American Typewriter"/>
              </a:rPr>
            </a:br>
            <a:endParaRPr lang="en-US"/>
          </a:p>
        </p:txBody>
      </p:sp>
    </p:spTree>
    <p:extLst>
      <p:ext uri="{BB962C8B-B14F-4D97-AF65-F5344CB8AC3E}">
        <p14:creationId xmlns:p14="http://schemas.microsoft.com/office/powerpoint/2010/main" val="314500847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err="1" smtClean="0">
                <a:latin typeface="American Typewriter"/>
                <a:cs typeface="American Typewriter"/>
              </a:rPr>
              <a:t>Them’s</a:t>
            </a:r>
            <a:r>
              <a:rPr lang="en-US" sz="3600" dirty="0" smtClean="0">
                <a:latin typeface="American Typewriter"/>
                <a:cs typeface="American Typewriter"/>
              </a:rPr>
              <a:t> the Rules</a:t>
            </a:r>
            <a:endParaRPr lang="en-US" sz="3600" dirty="0">
              <a:latin typeface="American Typewriter"/>
              <a:cs typeface="American Typewriter"/>
            </a:endParaRPr>
          </a:p>
        </p:txBody>
      </p:sp>
      <p:sp>
        <p:nvSpPr>
          <p:cNvPr id="3" name="Content Placeholder 2"/>
          <p:cNvSpPr>
            <a:spLocks noGrp="1"/>
          </p:cNvSpPr>
          <p:nvPr>
            <p:ph idx="1"/>
          </p:nvPr>
        </p:nvSpPr>
        <p:spPr>
          <a:xfrm>
            <a:off x="1463040" y="2020068"/>
            <a:ext cx="6196405" cy="3703002"/>
          </a:xfrm>
        </p:spPr>
        <p:txBody>
          <a:bodyPr>
            <a:normAutofit/>
          </a:bodyPr>
          <a:lstStyle/>
          <a:p>
            <a:pPr marL="0" indent="0">
              <a:buNone/>
            </a:pPr>
            <a:r>
              <a:rPr lang="en-US" sz="1800" dirty="0" smtClean="0">
                <a:latin typeface="American Typewriter"/>
                <a:cs typeface="American Typewriter"/>
              </a:rPr>
              <a:t>• The test is self-scored on the honor system.</a:t>
            </a:r>
          </a:p>
          <a:p>
            <a:pPr marL="0" indent="0">
              <a:buNone/>
            </a:pPr>
            <a:r>
              <a:rPr lang="en-US" sz="1800" dirty="0" smtClean="0">
                <a:latin typeface="American Typewriter"/>
                <a:cs typeface="American Typewriter"/>
              </a:rPr>
              <a:t>• There are four categories </a:t>
            </a:r>
            <a:r>
              <a:rPr lang="mr-IN" sz="1800" dirty="0" smtClean="0">
                <a:latin typeface="American Typewriter"/>
                <a:cs typeface="American Typewriter"/>
              </a:rPr>
              <a:t>–</a:t>
            </a:r>
            <a:r>
              <a:rPr lang="en-US" sz="1800" dirty="0" smtClean="0">
                <a:latin typeface="American Typewriter"/>
                <a:cs typeface="American Typewriter"/>
              </a:rPr>
              <a:t> one fewer than in previous years, each consisting of five regular questions and one bonus question. We also have more multiple choice possibilities.</a:t>
            </a:r>
          </a:p>
          <a:p>
            <a:pPr marL="0" indent="0">
              <a:buNone/>
            </a:pPr>
            <a:r>
              <a:rPr lang="en-US" sz="1800" dirty="0" smtClean="0">
                <a:latin typeface="American Typewriter"/>
                <a:cs typeface="American Typewriter"/>
              </a:rPr>
              <a:t>• Each of the regular questions is worth 1 point. Each of the bonus questions is worth 3 points. Thus, a perfect score is 32.</a:t>
            </a:r>
          </a:p>
          <a:p>
            <a:pPr marL="0" indent="0">
              <a:buNone/>
            </a:pPr>
            <a:r>
              <a:rPr lang="en-US" sz="1800" dirty="0" smtClean="0">
                <a:latin typeface="American Typewriter"/>
                <a:cs typeface="American Typewriter"/>
              </a:rPr>
              <a:t>• Should the game end in a tie, we have a series of tiebreaker questions. Miss one and you’re out. </a:t>
            </a:r>
          </a:p>
          <a:p>
            <a:pPr marL="0" indent="0">
              <a:buNone/>
            </a:pPr>
            <a:r>
              <a:rPr lang="en-US" sz="1800" dirty="0" smtClean="0">
                <a:latin typeface="American Typewriter"/>
                <a:cs typeface="American Typewriter"/>
              </a:rPr>
              <a:t>• Should the score remain tied after the tiebreaker questions, the test will be declared a draw.</a:t>
            </a:r>
          </a:p>
          <a:p>
            <a:pPr marL="0" indent="0">
              <a:buNone/>
            </a:pPr>
            <a:endParaRPr lang="en-US" dirty="0" smtClean="0"/>
          </a:p>
          <a:p>
            <a:endParaRPr lang="en-US" dirty="0" smtClean="0"/>
          </a:p>
          <a:p>
            <a:endParaRPr lang="en-US" dirty="0"/>
          </a:p>
        </p:txBody>
      </p:sp>
    </p:spTree>
    <p:extLst>
      <p:ext uri="{BB962C8B-B14F-4D97-AF65-F5344CB8AC3E}">
        <p14:creationId xmlns:p14="http://schemas.microsoft.com/office/powerpoint/2010/main" val="2435690247"/>
      </p:ext>
    </p:extLst>
  </p:cSld>
  <p:clrMapOvr>
    <a:masterClrMapping/>
  </p:clrMapOvr>
  <p:transition spd="slow">
    <p:cove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err="1" smtClean="0">
                <a:latin typeface="American Typewriter"/>
                <a:cs typeface="American Typewriter"/>
              </a:rPr>
              <a:t>Them’s</a:t>
            </a:r>
            <a:r>
              <a:rPr lang="en-US" sz="3600" dirty="0" smtClean="0">
                <a:latin typeface="American Typewriter"/>
                <a:cs typeface="American Typewriter"/>
              </a:rPr>
              <a:t> the categories</a:t>
            </a:r>
            <a:endParaRPr lang="en-US" sz="3600" dirty="0">
              <a:latin typeface="American Typewriter"/>
              <a:cs typeface="American Typewriter"/>
            </a:endParaRPr>
          </a:p>
        </p:txBody>
      </p:sp>
      <p:sp>
        <p:nvSpPr>
          <p:cNvPr id="3" name="Content Placeholder 2"/>
          <p:cNvSpPr>
            <a:spLocks noGrp="1"/>
          </p:cNvSpPr>
          <p:nvPr>
            <p:ph idx="1"/>
          </p:nvPr>
        </p:nvSpPr>
        <p:spPr>
          <a:xfrm>
            <a:off x="1463040" y="2740971"/>
            <a:ext cx="6196405" cy="2982097"/>
          </a:xfrm>
        </p:spPr>
        <p:txBody>
          <a:bodyPr/>
          <a:lstStyle/>
          <a:p>
            <a:pPr marL="0" indent="0">
              <a:buNone/>
            </a:pPr>
            <a:r>
              <a:rPr lang="en-US" sz="1800" dirty="0" smtClean="0">
                <a:latin typeface="American Typewriter"/>
                <a:cs typeface="American Typewriter"/>
              </a:rPr>
              <a:t>• Television</a:t>
            </a:r>
          </a:p>
          <a:p>
            <a:pPr marL="0" indent="0">
              <a:buNone/>
            </a:pPr>
            <a:r>
              <a:rPr lang="en-US" sz="1800" dirty="0" smtClean="0">
                <a:latin typeface="American Typewriter"/>
                <a:cs typeface="American Typewriter"/>
              </a:rPr>
              <a:t>• Odds &amp; Ends</a:t>
            </a:r>
            <a:endParaRPr lang="en-US" sz="1800" dirty="0">
              <a:latin typeface="American Typewriter"/>
              <a:cs typeface="American Typewriter"/>
            </a:endParaRPr>
          </a:p>
          <a:p>
            <a:pPr marL="0" indent="0">
              <a:buNone/>
            </a:pPr>
            <a:r>
              <a:rPr lang="en-US" sz="1800" dirty="0" smtClean="0">
                <a:latin typeface="American Typewriter"/>
                <a:cs typeface="American Typewriter"/>
              </a:rPr>
              <a:t>• American History</a:t>
            </a:r>
          </a:p>
          <a:p>
            <a:pPr marL="0" indent="0">
              <a:buNone/>
            </a:pPr>
            <a:r>
              <a:rPr lang="en-US" sz="1800" dirty="0" smtClean="0">
                <a:latin typeface="American Typewriter"/>
                <a:cs typeface="American Typewriter"/>
              </a:rPr>
              <a:t>• Around the World </a:t>
            </a:r>
          </a:p>
          <a:p>
            <a:pPr marL="0" indent="0">
              <a:buNone/>
            </a:pPr>
            <a:endParaRPr lang="en-US" sz="2000" dirty="0" smtClean="0">
              <a:latin typeface="American Typewriter"/>
              <a:cs typeface="American Typewriter"/>
            </a:endParaRPr>
          </a:p>
          <a:p>
            <a:endParaRPr lang="en-US" sz="2000" dirty="0">
              <a:latin typeface="American Typewriter"/>
              <a:cs typeface="American Typewriter"/>
            </a:endParaRPr>
          </a:p>
          <a:p>
            <a:endParaRPr lang="en-US" dirty="0"/>
          </a:p>
        </p:txBody>
      </p:sp>
      <p:sp>
        <p:nvSpPr>
          <p:cNvPr id="4" name="TextBox 3"/>
          <p:cNvSpPr txBox="1"/>
          <p:nvPr/>
        </p:nvSpPr>
        <p:spPr>
          <a:xfrm>
            <a:off x="3164052" y="4412296"/>
            <a:ext cx="184666"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2190867211"/>
      </p:ext>
    </p:extLst>
  </p:cSld>
  <p:clrMapOvr>
    <a:masterClrMapping/>
  </p:clrMapOvr>
  <p:transition spd="slow">
    <p:cove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1491529" flipV="1">
            <a:off x="1673595" y="4749801"/>
            <a:ext cx="6000789" cy="458496"/>
          </a:xfrm>
        </p:spPr>
        <p:txBody>
          <a:bodyPr>
            <a:noAutofit/>
          </a:bodyPr>
          <a:lstStyle/>
          <a:p>
            <a:r>
              <a:rPr lang="en-US" b="1" smtClean="0">
                <a:solidFill>
                  <a:srgbClr val="FF0000"/>
                </a:solidFill>
                <a:latin typeface="American Typewriter"/>
                <a:cs typeface="American Typewriter"/>
              </a:rPr>
              <a:t>And now, let </a:t>
            </a:r>
            <a:br>
              <a:rPr lang="en-US" b="1" smtClean="0">
                <a:solidFill>
                  <a:srgbClr val="FF0000"/>
                </a:solidFill>
                <a:latin typeface="American Typewriter"/>
                <a:cs typeface="American Typewriter"/>
              </a:rPr>
            </a:br>
            <a:r>
              <a:rPr lang="en-US" b="1" smtClean="0">
                <a:solidFill>
                  <a:srgbClr val="FF0000"/>
                </a:solidFill>
                <a:latin typeface="American Typewriter"/>
                <a:cs typeface="American Typewriter"/>
              </a:rPr>
              <a:t>the game begin!</a:t>
            </a:r>
            <a:endParaRPr lang="en-US" b="1">
              <a:solidFill>
                <a:srgbClr val="FF0000"/>
              </a:solidFill>
              <a:latin typeface="American Typewriter"/>
              <a:cs typeface="American Typewriter"/>
            </a:endParaRPr>
          </a:p>
        </p:txBody>
      </p:sp>
      <p:pic>
        <p:nvPicPr>
          <p:cNvPr id="4" name="Content Placeholder 3" descr="Screen shot 2016-03-24 at 4.33.45 PM.png"/>
          <p:cNvPicPr>
            <a:picLocks noGrp="1" noChangeAspect="1"/>
          </p:cNvPicPr>
          <p:nvPr>
            <p:ph idx="1"/>
          </p:nvPr>
        </p:nvPicPr>
        <p:blipFill>
          <a:blip r:embed="rId2">
            <a:extLst>
              <a:ext uri="{28A0092B-C50C-407E-A947-70E740481C1C}">
                <a14:useLocalDpi xmlns:a14="http://schemas.microsoft.com/office/drawing/2010/main" val="0"/>
              </a:ext>
            </a:extLst>
          </a:blip>
          <a:srcRect l="-29769" r="-29769"/>
          <a:stretch>
            <a:fillRect/>
          </a:stretch>
        </p:blipFill>
        <p:spPr>
          <a:xfrm>
            <a:off x="890481" y="738979"/>
            <a:ext cx="7007865" cy="3299621"/>
          </a:xfrm>
        </p:spPr>
      </p:pic>
    </p:spTree>
    <p:extLst>
      <p:ext uri="{BB962C8B-B14F-4D97-AF65-F5344CB8AC3E}">
        <p14:creationId xmlns:p14="http://schemas.microsoft.com/office/powerpoint/2010/main" val="3962984577"/>
      </p:ext>
    </p:extLst>
  </p:cSld>
  <p:clrMapOvr>
    <a:masterClrMapping/>
  </p:clrMapOvr>
  <p:transition spd="slow">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American Typewriter" charset="0"/>
                <a:ea typeface="American Typewriter" charset="0"/>
                <a:cs typeface="American Typewriter" charset="0"/>
              </a:rPr>
              <a:t>Television: 1</a:t>
            </a:r>
            <a:endParaRPr lang="en-US" sz="3600" dirty="0">
              <a:latin typeface="American Typewriter" charset="0"/>
              <a:ea typeface="American Typewriter" charset="0"/>
              <a:cs typeface="American Typewriter" charset="0"/>
            </a:endParaRPr>
          </a:p>
        </p:txBody>
      </p:sp>
      <p:sp>
        <p:nvSpPr>
          <p:cNvPr id="3" name="Content Placeholder 2"/>
          <p:cNvSpPr>
            <a:spLocks noGrp="1"/>
          </p:cNvSpPr>
          <p:nvPr>
            <p:ph idx="1"/>
          </p:nvPr>
        </p:nvSpPr>
        <p:spPr>
          <a:xfrm>
            <a:off x="1463040" y="2119257"/>
            <a:ext cx="6597228" cy="3603812"/>
          </a:xfrm>
        </p:spPr>
        <p:txBody>
          <a:bodyPr/>
          <a:lstStyle/>
          <a:p>
            <a:pPr marL="0" lvl="0" indent="0">
              <a:spcBef>
                <a:spcPts val="0"/>
              </a:spcBef>
              <a:buClrTx/>
              <a:buSzTx/>
              <a:buNone/>
              <a:defRPr/>
            </a:pPr>
            <a:r>
              <a:rPr lang="en-US" sz="1600" dirty="0">
                <a:latin typeface="American Typewriter" charset="0"/>
                <a:ea typeface="American Typewriter" charset="0"/>
                <a:cs typeface="American Typewriter" charset="0"/>
              </a:rPr>
              <a:t>A once-popular children’s TV show host is gracing one of the new USPS “forever” postage stamps issued this year.</a:t>
            </a:r>
          </a:p>
          <a:p>
            <a:pPr marL="0" lvl="0" indent="0">
              <a:spcBef>
                <a:spcPts val="0"/>
              </a:spcBef>
              <a:buClrTx/>
              <a:buSzTx/>
              <a:buNone/>
              <a:defRPr/>
            </a:pPr>
            <a:endParaRPr lang="en-US" sz="1600" dirty="0">
              <a:latin typeface="American Typewriter" charset="0"/>
              <a:ea typeface="American Typewriter" charset="0"/>
              <a:cs typeface="American Typewriter" charset="0"/>
            </a:endParaRPr>
          </a:p>
          <a:p>
            <a:pPr marL="0" lvl="0" indent="0">
              <a:spcBef>
                <a:spcPts val="0"/>
              </a:spcBef>
              <a:buClrTx/>
              <a:buSzTx/>
              <a:buNone/>
              <a:defRPr/>
            </a:pPr>
            <a:r>
              <a:rPr lang="en-US" sz="1600" dirty="0">
                <a:latin typeface="American Typewriter" charset="0"/>
                <a:ea typeface="American Typewriter" charset="0"/>
                <a:cs typeface="American Typewriter" charset="0"/>
              </a:rPr>
              <a:t>Most people knew him as Mister Rogers, on the long-running public TV series “Mister Rogers’ Neighborhood.” </a:t>
            </a:r>
          </a:p>
          <a:p>
            <a:pPr marL="0" lvl="0" indent="0">
              <a:spcBef>
                <a:spcPts val="0"/>
              </a:spcBef>
              <a:buClrTx/>
              <a:buSzTx/>
              <a:buNone/>
              <a:defRPr/>
            </a:pPr>
            <a:endParaRPr lang="en-US" sz="1600" dirty="0">
              <a:latin typeface="American Typewriter" charset="0"/>
              <a:ea typeface="American Typewriter" charset="0"/>
              <a:cs typeface="American Typewriter" charset="0"/>
            </a:endParaRPr>
          </a:p>
          <a:p>
            <a:pPr marL="0" lvl="0" indent="0">
              <a:spcBef>
                <a:spcPts val="0"/>
              </a:spcBef>
              <a:buClrTx/>
              <a:buSzTx/>
              <a:buNone/>
              <a:defRPr/>
            </a:pPr>
            <a:r>
              <a:rPr lang="en-US" sz="1600" dirty="0">
                <a:latin typeface="American Typewriter" charset="0"/>
                <a:ea typeface="American Typewriter" charset="0"/>
                <a:cs typeface="American Typewriter" charset="0"/>
              </a:rPr>
              <a:t>What was his full name in real life?</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193975107"/>
      </p:ext>
    </p:extLst>
  </p:cSld>
  <p:clrMapOvr>
    <a:masterClrMapping/>
  </p:clrMapOvr>
  <p:transition spd="slow">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pPr marL="0" lvl="0" indent="0">
              <a:spcBef>
                <a:spcPts val="0"/>
              </a:spcBef>
              <a:buClrTx/>
              <a:buSzTx/>
              <a:buNone/>
            </a:pPr>
            <a:r>
              <a:rPr lang="en-US" sz="1800" b="1" dirty="0">
                <a:latin typeface="American Typewriter" charset="0"/>
                <a:ea typeface="American Typewriter" charset="0"/>
                <a:cs typeface="American Typewriter" charset="0"/>
              </a:rPr>
              <a:t>Fred </a:t>
            </a:r>
            <a:r>
              <a:rPr lang="en-US" sz="1800" b="1" dirty="0" err="1">
                <a:latin typeface="American Typewriter" charset="0"/>
                <a:ea typeface="American Typewriter" charset="0"/>
                <a:cs typeface="American Typewriter" charset="0"/>
              </a:rPr>
              <a:t>McFeely</a:t>
            </a:r>
            <a:r>
              <a:rPr lang="en-US" sz="1800" b="1" dirty="0">
                <a:latin typeface="American Typewriter" charset="0"/>
                <a:ea typeface="American Typewriter" charset="0"/>
                <a:cs typeface="American Typewriter" charset="0"/>
              </a:rPr>
              <a:t> </a:t>
            </a:r>
            <a:r>
              <a:rPr lang="en-US" sz="1800" b="1" dirty="0" smtClean="0">
                <a:latin typeface="American Typewriter" charset="0"/>
                <a:ea typeface="American Typewriter" charset="0"/>
                <a:cs typeface="American Typewriter" charset="0"/>
              </a:rPr>
              <a:t>Rogers.</a:t>
            </a:r>
          </a:p>
          <a:p>
            <a:pPr marL="0" lvl="0" indent="0">
              <a:spcBef>
                <a:spcPts val="0"/>
              </a:spcBef>
              <a:buClrTx/>
              <a:buSzTx/>
              <a:buNone/>
            </a:pPr>
            <a:endParaRPr lang="en-US" sz="1800" b="1" dirty="0">
              <a:latin typeface="American Typewriter" charset="0"/>
              <a:ea typeface="American Typewriter" charset="0"/>
              <a:cs typeface="American Typewriter" charset="0"/>
            </a:endParaRPr>
          </a:p>
          <a:p>
            <a:pPr marL="0" lvl="0" indent="0">
              <a:spcBef>
                <a:spcPts val="0"/>
              </a:spcBef>
              <a:buClrTx/>
              <a:buSzTx/>
              <a:buNone/>
            </a:pPr>
            <a:r>
              <a:rPr lang="en-US" sz="1800" b="1" dirty="0" smtClean="0">
                <a:latin typeface="American Typewriter" charset="0"/>
                <a:ea typeface="American Typewriter" charset="0"/>
                <a:cs typeface="American Typewriter" charset="0"/>
              </a:rPr>
              <a:t>(But, we’ll accept just Fred Rogers.)</a:t>
            </a:r>
          </a:p>
          <a:p>
            <a:pPr marL="0" lvl="0" indent="0">
              <a:spcBef>
                <a:spcPts val="0"/>
              </a:spcBef>
              <a:buClrTx/>
              <a:buSzTx/>
              <a:buNone/>
            </a:pPr>
            <a:endParaRPr lang="en-US" sz="1800" dirty="0">
              <a:latin typeface="American Typewriter" charset="0"/>
              <a:ea typeface="American Typewriter" charset="0"/>
              <a:cs typeface="American Typewriter" charset="0"/>
            </a:endParaRPr>
          </a:p>
          <a:p>
            <a:pPr marL="0" lvl="0" indent="0">
              <a:spcBef>
                <a:spcPts val="0"/>
              </a:spcBef>
              <a:buClrTx/>
              <a:buSzTx/>
              <a:buNone/>
            </a:pPr>
            <a:r>
              <a:rPr lang="en-US" sz="1800" dirty="0" smtClean="0">
                <a:latin typeface="American Typewriter" charset="0"/>
                <a:ea typeface="American Typewriter" charset="0"/>
                <a:cs typeface="American Typewriter" charset="0"/>
              </a:rPr>
              <a:t>His middle name, from a grandfather, was used as the name of one of the characters on the show </a:t>
            </a:r>
            <a:r>
              <a:rPr lang="mr-IN" sz="1800" dirty="0" smtClean="0">
                <a:latin typeface="American Typewriter" charset="0"/>
                <a:ea typeface="American Typewriter" charset="0"/>
                <a:cs typeface="American Typewriter" charset="0"/>
              </a:rPr>
              <a:t>–</a:t>
            </a:r>
            <a:r>
              <a:rPr lang="en-US" sz="1800" dirty="0" smtClean="0">
                <a:latin typeface="American Typewriter" charset="0"/>
                <a:ea typeface="American Typewriter" charset="0"/>
                <a:cs typeface="American Typewriter" charset="0"/>
              </a:rPr>
              <a:t> Mr. </a:t>
            </a:r>
            <a:r>
              <a:rPr lang="en-US" sz="1800" dirty="0" err="1" smtClean="0">
                <a:latin typeface="American Typewriter" charset="0"/>
                <a:ea typeface="American Typewriter" charset="0"/>
                <a:cs typeface="American Typewriter" charset="0"/>
              </a:rPr>
              <a:t>McFeely</a:t>
            </a:r>
            <a:r>
              <a:rPr lang="en-US" sz="1800" dirty="0" smtClean="0">
                <a:latin typeface="American Typewriter" charset="0"/>
                <a:ea typeface="American Typewriter" charset="0"/>
                <a:cs typeface="American Typewriter" charset="0"/>
              </a:rPr>
              <a:t>, the speedy delivery service man.</a:t>
            </a:r>
            <a:endParaRPr lang="en-US" sz="1800" dirty="0">
              <a:latin typeface="American Typewriter" charset="0"/>
              <a:ea typeface="American Typewriter" charset="0"/>
              <a:cs typeface="American Typewriter"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69000" y="817582"/>
            <a:ext cx="1917700" cy="2108200"/>
          </a:xfrm>
          <a:prstGeom prst="rect">
            <a:avLst/>
          </a:prstGeom>
        </p:spPr>
      </p:pic>
    </p:spTree>
    <p:extLst>
      <p:ext uri="{BB962C8B-B14F-4D97-AF65-F5344CB8AC3E}">
        <p14:creationId xmlns:p14="http://schemas.microsoft.com/office/powerpoint/2010/main" val="1265656358"/>
      </p:ext>
    </p:extLst>
  </p:cSld>
  <p:clrMapOvr>
    <a:masterClrMapping/>
  </p:clrMapOvr>
  <p:transition spd="slow">
    <p:wip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American Typewriter" charset="0"/>
                <a:ea typeface="American Typewriter" charset="0"/>
                <a:cs typeface="American Typewriter" charset="0"/>
              </a:rPr>
              <a:t>Television: 2</a:t>
            </a:r>
            <a:endParaRPr lang="en-US" sz="3600" dirty="0">
              <a:latin typeface="American Typewriter" charset="0"/>
              <a:ea typeface="American Typewriter" charset="0"/>
              <a:cs typeface="American Typewriter" charset="0"/>
            </a:endParaRPr>
          </a:p>
        </p:txBody>
      </p:sp>
      <p:sp>
        <p:nvSpPr>
          <p:cNvPr id="3" name="Content Placeholder 2"/>
          <p:cNvSpPr>
            <a:spLocks noGrp="1"/>
          </p:cNvSpPr>
          <p:nvPr>
            <p:ph idx="1"/>
          </p:nvPr>
        </p:nvSpPr>
        <p:spPr>
          <a:xfrm flipV="1">
            <a:off x="8762999" y="5723068"/>
            <a:ext cx="266699" cy="449132"/>
          </a:xfrm>
        </p:spPr>
        <p:txBody>
          <a:bodyPr>
            <a:normAutofit lnSpcReduction="10000"/>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sp>
        <p:nvSpPr>
          <p:cNvPr id="5" name="TextBox 4"/>
          <p:cNvSpPr txBox="1"/>
          <p:nvPr/>
        </p:nvSpPr>
        <p:spPr>
          <a:xfrm>
            <a:off x="1257300" y="2020068"/>
            <a:ext cx="20933681" cy="3693319"/>
          </a:xfrm>
          <a:prstGeom prst="rect">
            <a:avLst/>
          </a:prstGeom>
          <a:noFill/>
        </p:spPr>
        <p:txBody>
          <a:bodyPr wrap="square" rtlCol="0">
            <a:spAutoFit/>
          </a:bodyPr>
          <a:lstStyle/>
          <a:p>
            <a:r>
              <a:rPr lang="en-US" dirty="0">
                <a:latin typeface="American Typewriter" charset="0"/>
                <a:ea typeface="American Typewriter" charset="0"/>
                <a:cs typeface="American Typewriter" charset="0"/>
              </a:rPr>
              <a:t>Characters from other worlds frequently have popped up </a:t>
            </a:r>
            <a:endParaRPr lang="en-US" dirty="0" smtClean="0">
              <a:latin typeface="American Typewriter" charset="0"/>
              <a:ea typeface="American Typewriter" charset="0"/>
              <a:cs typeface="American Typewriter" charset="0"/>
            </a:endParaRPr>
          </a:p>
          <a:p>
            <a:r>
              <a:rPr lang="en-US" dirty="0" smtClean="0">
                <a:latin typeface="American Typewriter" charset="0"/>
                <a:ea typeface="American Typewriter" charset="0"/>
                <a:cs typeface="American Typewriter" charset="0"/>
              </a:rPr>
              <a:t>as </a:t>
            </a:r>
            <a:r>
              <a:rPr lang="en-US" dirty="0">
                <a:latin typeface="American Typewriter" charset="0"/>
                <a:ea typeface="American Typewriter" charset="0"/>
                <a:cs typeface="American Typewriter" charset="0"/>
              </a:rPr>
              <a:t>major characters on TV series. Select just 3 of the following </a:t>
            </a:r>
            <a:endParaRPr lang="en-US" dirty="0" smtClean="0">
              <a:latin typeface="American Typewriter" charset="0"/>
              <a:ea typeface="American Typewriter" charset="0"/>
              <a:cs typeface="American Typewriter" charset="0"/>
            </a:endParaRPr>
          </a:p>
          <a:p>
            <a:r>
              <a:rPr lang="en-US" dirty="0" smtClean="0">
                <a:latin typeface="American Typewriter" charset="0"/>
                <a:ea typeface="American Typewriter" charset="0"/>
                <a:cs typeface="American Typewriter" charset="0"/>
              </a:rPr>
              <a:t>that </a:t>
            </a:r>
            <a:r>
              <a:rPr lang="en-US" dirty="0">
                <a:latin typeface="American Typewriter" charset="0"/>
                <a:ea typeface="American Typewriter" charset="0"/>
                <a:cs typeface="American Typewriter" charset="0"/>
              </a:rPr>
              <a:t>fit that description and you earn a point.</a:t>
            </a:r>
          </a:p>
          <a:p>
            <a:endParaRPr lang="en-US" dirty="0">
              <a:latin typeface="American Typewriter" charset="0"/>
              <a:ea typeface="American Typewriter" charset="0"/>
              <a:cs typeface="American Typewriter" charset="0"/>
            </a:endParaRPr>
          </a:p>
          <a:p>
            <a:r>
              <a:rPr lang="en-US" dirty="0">
                <a:latin typeface="American Typewriter" charset="0"/>
                <a:ea typeface="American Typewriter" charset="0"/>
                <a:cs typeface="American Typewriter" charset="0"/>
              </a:rPr>
              <a:t>• </a:t>
            </a:r>
            <a:r>
              <a:rPr lang="en-US" dirty="0" err="1">
                <a:latin typeface="American Typewriter" charset="0"/>
                <a:ea typeface="American Typewriter" charset="0"/>
                <a:cs typeface="American Typewriter" charset="0"/>
              </a:rPr>
              <a:t>Mork</a:t>
            </a:r>
            <a:r>
              <a:rPr lang="en-US" dirty="0">
                <a:latin typeface="American Typewriter" charset="0"/>
                <a:ea typeface="American Typewriter" charset="0"/>
                <a:cs typeface="American Typewriter" charset="0"/>
              </a:rPr>
              <a:t> &amp; Mindy (1978-82)</a:t>
            </a:r>
          </a:p>
          <a:p>
            <a:r>
              <a:rPr lang="en-US" dirty="0">
                <a:latin typeface="American Typewriter" charset="0"/>
                <a:ea typeface="American Typewriter" charset="0"/>
                <a:cs typeface="American Typewriter" charset="0"/>
              </a:rPr>
              <a:t>• ALF (1986-90)</a:t>
            </a:r>
          </a:p>
          <a:p>
            <a:r>
              <a:rPr lang="en-US" dirty="0">
                <a:latin typeface="American Typewriter" charset="0"/>
                <a:ea typeface="American Typewriter" charset="0"/>
                <a:cs typeface="American Typewriter" charset="0"/>
              </a:rPr>
              <a:t>• Mister Ed (1961-66)</a:t>
            </a:r>
          </a:p>
          <a:p>
            <a:r>
              <a:rPr lang="en-US" dirty="0">
                <a:latin typeface="American Typewriter" charset="0"/>
                <a:ea typeface="American Typewriter" charset="0"/>
                <a:cs typeface="American Typewriter" charset="0"/>
              </a:rPr>
              <a:t>• 7</a:t>
            </a:r>
            <a:r>
              <a:rPr lang="en-US" baseline="30000" dirty="0">
                <a:latin typeface="American Typewriter" charset="0"/>
                <a:ea typeface="American Typewriter" charset="0"/>
                <a:cs typeface="American Typewriter" charset="0"/>
              </a:rPr>
              <a:t>th</a:t>
            </a:r>
            <a:r>
              <a:rPr lang="en-US" dirty="0">
                <a:latin typeface="American Typewriter" charset="0"/>
                <a:ea typeface="American Typewriter" charset="0"/>
                <a:cs typeface="American Typewriter" charset="0"/>
              </a:rPr>
              <a:t> Heaven (1996-2007)</a:t>
            </a:r>
          </a:p>
          <a:p>
            <a:r>
              <a:rPr lang="en-US" dirty="0">
                <a:latin typeface="American Typewriter" charset="0"/>
                <a:ea typeface="American Typewriter" charset="0"/>
                <a:cs typeface="American Typewriter" charset="0"/>
              </a:rPr>
              <a:t>• Aliens In America (2007-08)</a:t>
            </a:r>
          </a:p>
          <a:p>
            <a:r>
              <a:rPr lang="en-US" dirty="0">
                <a:latin typeface="American Typewriter" charset="0"/>
                <a:ea typeface="American Typewriter" charset="0"/>
                <a:cs typeface="American Typewriter" charset="0"/>
              </a:rPr>
              <a:t>• The Adventures of Superman (1952-58)</a:t>
            </a:r>
          </a:p>
          <a:p>
            <a:r>
              <a:rPr lang="en-US" dirty="0">
                <a:latin typeface="American Typewriter" charset="0"/>
                <a:ea typeface="American Typewriter" charset="0"/>
                <a:cs typeface="American Typewriter" charset="0"/>
              </a:rPr>
              <a:t>• 3</a:t>
            </a:r>
            <a:r>
              <a:rPr lang="en-US" baseline="30000" dirty="0">
                <a:latin typeface="American Typewriter" charset="0"/>
                <a:ea typeface="American Typewriter" charset="0"/>
                <a:cs typeface="American Typewriter" charset="0"/>
              </a:rPr>
              <a:t>rd</a:t>
            </a:r>
            <a:r>
              <a:rPr lang="en-US" dirty="0">
                <a:latin typeface="American Typewriter" charset="0"/>
                <a:ea typeface="American Typewriter" charset="0"/>
                <a:cs typeface="American Typewriter" charset="0"/>
              </a:rPr>
              <a:t> Rock From the Sun (1996-2001)</a:t>
            </a:r>
          </a:p>
          <a:p>
            <a:r>
              <a:rPr lang="en-US" dirty="0">
                <a:latin typeface="American Typewriter" charset="0"/>
                <a:ea typeface="American Typewriter" charset="0"/>
                <a:cs typeface="American Typewriter" charset="0"/>
              </a:rPr>
              <a:t>• Fantasy Island (1978-84, 1998-99)</a:t>
            </a:r>
          </a:p>
          <a:p>
            <a:endParaRPr lang="en-US" dirty="0"/>
          </a:p>
        </p:txBody>
      </p:sp>
    </p:spTree>
    <p:extLst>
      <p:ext uri="{BB962C8B-B14F-4D97-AF65-F5344CB8AC3E}">
        <p14:creationId xmlns:p14="http://schemas.microsoft.com/office/powerpoint/2010/main" val="981476269"/>
      </p:ext>
    </p:extLst>
  </p:cSld>
  <p:clrMapOvr>
    <a:masterClrMapping/>
  </p:clrMapOvr>
  <p:transition spd="slow">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5943600" y="5372099"/>
            <a:ext cx="1715845" cy="350969"/>
          </a:xfrm>
        </p:spPr>
        <p:txBody>
          <a:bodyPr>
            <a:normAutofit fontScale="85000" lnSpcReduction="20000"/>
          </a:bodyPr>
          <a:lstStyle/>
          <a:p>
            <a:endParaRPr lang="en-US" dirty="0"/>
          </a:p>
        </p:txBody>
      </p:sp>
      <p:sp>
        <p:nvSpPr>
          <p:cNvPr id="4" name="TextBox 3"/>
          <p:cNvSpPr txBox="1"/>
          <p:nvPr/>
        </p:nvSpPr>
        <p:spPr>
          <a:xfrm>
            <a:off x="1095023" y="1473200"/>
            <a:ext cx="18948964" cy="3416320"/>
          </a:xfrm>
          <a:prstGeom prst="rect">
            <a:avLst/>
          </a:prstGeom>
          <a:noFill/>
        </p:spPr>
        <p:txBody>
          <a:bodyPr wrap="square" rtlCol="0">
            <a:spAutoFit/>
          </a:bodyPr>
          <a:lstStyle/>
          <a:p>
            <a:endParaRPr lang="en-US" dirty="0">
              <a:latin typeface="American Typewriter" charset="0"/>
              <a:ea typeface="American Typewriter" charset="0"/>
              <a:cs typeface="American Typewriter" charset="0"/>
            </a:endParaRPr>
          </a:p>
          <a:p>
            <a:r>
              <a:rPr lang="en-US" dirty="0">
                <a:latin typeface="American Typewriter" charset="0"/>
                <a:ea typeface="American Typewriter" charset="0"/>
                <a:cs typeface="American Typewriter" charset="0"/>
              </a:rPr>
              <a:t>• </a:t>
            </a:r>
            <a:r>
              <a:rPr lang="en-US" b="1" dirty="0" err="1">
                <a:latin typeface="American Typewriter" charset="0"/>
                <a:ea typeface="American Typewriter" charset="0"/>
                <a:cs typeface="American Typewriter" charset="0"/>
              </a:rPr>
              <a:t>Mork</a:t>
            </a:r>
            <a:r>
              <a:rPr lang="en-US" b="1" dirty="0">
                <a:latin typeface="American Typewriter" charset="0"/>
                <a:ea typeface="American Typewriter" charset="0"/>
                <a:cs typeface="American Typewriter" charset="0"/>
              </a:rPr>
              <a:t> &amp; Mindy (1978-82</a:t>
            </a:r>
            <a:r>
              <a:rPr lang="en-US" dirty="0" smtClean="0">
                <a:latin typeface="American Typewriter" charset="0"/>
                <a:ea typeface="American Typewriter" charset="0"/>
                <a:cs typeface="American Typewriter" charset="0"/>
              </a:rPr>
              <a:t>): </a:t>
            </a:r>
            <a:r>
              <a:rPr lang="en-US" dirty="0" err="1" smtClean="0">
                <a:latin typeface="American Typewriter" charset="0"/>
                <a:ea typeface="American Typewriter" charset="0"/>
                <a:cs typeface="American Typewriter" charset="0"/>
              </a:rPr>
              <a:t>Mork</a:t>
            </a:r>
            <a:r>
              <a:rPr lang="en-US" dirty="0" smtClean="0">
                <a:latin typeface="American Typewriter" charset="0"/>
                <a:ea typeface="American Typewriter" charset="0"/>
                <a:cs typeface="American Typewriter" charset="0"/>
              </a:rPr>
              <a:t> came from the planet </a:t>
            </a:r>
            <a:r>
              <a:rPr lang="en-US" dirty="0" err="1" smtClean="0">
                <a:latin typeface="American Typewriter" charset="0"/>
                <a:ea typeface="American Typewriter" charset="0"/>
                <a:cs typeface="American Typewriter" charset="0"/>
              </a:rPr>
              <a:t>Ork</a:t>
            </a:r>
            <a:r>
              <a:rPr lang="en-US" dirty="0" smtClean="0">
                <a:latin typeface="American Typewriter" charset="0"/>
                <a:ea typeface="American Typewriter" charset="0"/>
                <a:cs typeface="American Typewriter" charset="0"/>
              </a:rPr>
              <a:t> </a:t>
            </a:r>
            <a:endParaRPr lang="en-US" dirty="0">
              <a:latin typeface="American Typewriter" charset="0"/>
              <a:ea typeface="American Typewriter" charset="0"/>
              <a:cs typeface="American Typewriter" charset="0"/>
            </a:endParaRPr>
          </a:p>
          <a:p>
            <a:r>
              <a:rPr lang="en-US" dirty="0">
                <a:latin typeface="American Typewriter" charset="0"/>
                <a:ea typeface="American Typewriter" charset="0"/>
                <a:cs typeface="American Typewriter" charset="0"/>
              </a:rPr>
              <a:t>• </a:t>
            </a:r>
            <a:r>
              <a:rPr lang="en-US" b="1" dirty="0">
                <a:latin typeface="American Typewriter" charset="0"/>
                <a:ea typeface="American Typewriter" charset="0"/>
                <a:cs typeface="American Typewriter" charset="0"/>
              </a:rPr>
              <a:t>ALF (1986-90</a:t>
            </a:r>
            <a:r>
              <a:rPr lang="en-US" dirty="0" smtClean="0">
                <a:latin typeface="American Typewriter" charset="0"/>
                <a:ea typeface="American Typewriter" charset="0"/>
                <a:cs typeface="American Typewriter" charset="0"/>
              </a:rPr>
              <a:t>): ALF came from the planet </a:t>
            </a:r>
            <a:r>
              <a:rPr lang="en-US" dirty="0" err="1" smtClean="0">
                <a:latin typeface="American Typewriter" charset="0"/>
                <a:ea typeface="American Typewriter" charset="0"/>
                <a:cs typeface="American Typewriter" charset="0"/>
              </a:rPr>
              <a:t>Melmac</a:t>
            </a:r>
            <a:endParaRPr lang="en-US" dirty="0">
              <a:latin typeface="American Typewriter" charset="0"/>
              <a:ea typeface="American Typewriter" charset="0"/>
              <a:cs typeface="American Typewriter" charset="0"/>
            </a:endParaRPr>
          </a:p>
          <a:p>
            <a:r>
              <a:rPr lang="en-US" dirty="0">
                <a:latin typeface="American Typewriter" charset="0"/>
                <a:ea typeface="American Typewriter" charset="0"/>
                <a:cs typeface="American Typewriter" charset="0"/>
              </a:rPr>
              <a:t>• Mister Ed (1961-66)</a:t>
            </a:r>
          </a:p>
          <a:p>
            <a:r>
              <a:rPr lang="en-US" dirty="0">
                <a:latin typeface="American Typewriter" charset="0"/>
                <a:ea typeface="American Typewriter" charset="0"/>
                <a:cs typeface="American Typewriter" charset="0"/>
              </a:rPr>
              <a:t>• 7</a:t>
            </a:r>
            <a:r>
              <a:rPr lang="en-US" baseline="30000" dirty="0">
                <a:latin typeface="American Typewriter" charset="0"/>
                <a:ea typeface="American Typewriter" charset="0"/>
                <a:cs typeface="American Typewriter" charset="0"/>
              </a:rPr>
              <a:t>th</a:t>
            </a:r>
            <a:r>
              <a:rPr lang="en-US" dirty="0">
                <a:latin typeface="American Typewriter" charset="0"/>
                <a:ea typeface="American Typewriter" charset="0"/>
                <a:cs typeface="American Typewriter" charset="0"/>
              </a:rPr>
              <a:t> Heaven (1996-2007)</a:t>
            </a:r>
          </a:p>
          <a:p>
            <a:r>
              <a:rPr lang="en-US" dirty="0">
                <a:latin typeface="American Typewriter" charset="0"/>
                <a:ea typeface="American Typewriter" charset="0"/>
                <a:cs typeface="American Typewriter" charset="0"/>
              </a:rPr>
              <a:t>• Aliens In America (2007-08)</a:t>
            </a:r>
          </a:p>
          <a:p>
            <a:r>
              <a:rPr lang="en-US" dirty="0">
                <a:latin typeface="American Typewriter" charset="0"/>
                <a:ea typeface="American Typewriter" charset="0"/>
                <a:cs typeface="American Typewriter" charset="0"/>
              </a:rPr>
              <a:t>• </a:t>
            </a:r>
            <a:r>
              <a:rPr lang="en-US" b="1" dirty="0">
                <a:latin typeface="American Typewriter" charset="0"/>
                <a:ea typeface="American Typewriter" charset="0"/>
                <a:cs typeface="American Typewriter" charset="0"/>
              </a:rPr>
              <a:t>The Adventures of Superman (1952-58</a:t>
            </a:r>
            <a:r>
              <a:rPr lang="en-US" dirty="0" smtClean="0">
                <a:latin typeface="American Typewriter" charset="0"/>
                <a:ea typeface="American Typewriter" charset="0"/>
                <a:cs typeface="American Typewriter" charset="0"/>
              </a:rPr>
              <a:t>): Superman came </a:t>
            </a:r>
          </a:p>
          <a:p>
            <a:r>
              <a:rPr lang="en-US" dirty="0" smtClean="0">
                <a:latin typeface="American Typewriter" charset="0"/>
                <a:ea typeface="American Typewriter" charset="0"/>
                <a:cs typeface="American Typewriter" charset="0"/>
              </a:rPr>
              <a:t>from the planet Krypton</a:t>
            </a:r>
            <a:endParaRPr lang="en-US" dirty="0">
              <a:latin typeface="American Typewriter" charset="0"/>
              <a:ea typeface="American Typewriter" charset="0"/>
              <a:cs typeface="American Typewriter" charset="0"/>
            </a:endParaRPr>
          </a:p>
          <a:p>
            <a:r>
              <a:rPr lang="en-US" dirty="0">
                <a:latin typeface="American Typewriter" charset="0"/>
                <a:ea typeface="American Typewriter" charset="0"/>
                <a:cs typeface="American Typewriter" charset="0"/>
              </a:rPr>
              <a:t>• </a:t>
            </a:r>
            <a:r>
              <a:rPr lang="en-US" b="1" dirty="0">
                <a:latin typeface="American Typewriter" charset="0"/>
                <a:ea typeface="American Typewriter" charset="0"/>
                <a:cs typeface="American Typewriter" charset="0"/>
              </a:rPr>
              <a:t>3</a:t>
            </a:r>
            <a:r>
              <a:rPr lang="en-US" b="1" baseline="30000" dirty="0">
                <a:latin typeface="American Typewriter" charset="0"/>
                <a:ea typeface="American Typewriter" charset="0"/>
                <a:cs typeface="American Typewriter" charset="0"/>
              </a:rPr>
              <a:t>rd</a:t>
            </a:r>
            <a:r>
              <a:rPr lang="en-US" b="1" dirty="0">
                <a:latin typeface="American Typewriter" charset="0"/>
                <a:ea typeface="American Typewriter" charset="0"/>
                <a:cs typeface="American Typewriter" charset="0"/>
              </a:rPr>
              <a:t> Rock From the Sun (1996-2001</a:t>
            </a:r>
            <a:r>
              <a:rPr lang="en-US" dirty="0" smtClean="0">
                <a:latin typeface="American Typewriter" charset="0"/>
                <a:ea typeface="American Typewriter" charset="0"/>
                <a:cs typeface="American Typewriter" charset="0"/>
              </a:rPr>
              <a:t>): The aliens came from </a:t>
            </a:r>
          </a:p>
          <a:p>
            <a:r>
              <a:rPr lang="en-US" dirty="0" smtClean="0">
                <a:latin typeface="American Typewriter" charset="0"/>
                <a:ea typeface="American Typewriter" charset="0"/>
                <a:cs typeface="American Typewriter" charset="0"/>
              </a:rPr>
              <a:t>an unspecified planet</a:t>
            </a:r>
            <a:endParaRPr lang="en-US" dirty="0">
              <a:latin typeface="American Typewriter" charset="0"/>
              <a:ea typeface="American Typewriter" charset="0"/>
              <a:cs typeface="American Typewriter" charset="0"/>
            </a:endParaRPr>
          </a:p>
          <a:p>
            <a:r>
              <a:rPr lang="en-US" dirty="0">
                <a:latin typeface="American Typewriter" charset="0"/>
                <a:ea typeface="American Typewriter" charset="0"/>
                <a:cs typeface="American Typewriter" charset="0"/>
              </a:rPr>
              <a:t>• Fantasy Island (1978-84, 1998-99)</a:t>
            </a:r>
          </a:p>
          <a:p>
            <a:endParaRPr lang="en-US" dirty="0"/>
          </a:p>
        </p:txBody>
      </p:sp>
    </p:spTree>
    <p:extLst>
      <p:ext uri="{BB962C8B-B14F-4D97-AF65-F5344CB8AC3E}">
        <p14:creationId xmlns:p14="http://schemas.microsoft.com/office/powerpoint/2010/main" val="1582728582"/>
      </p:ext>
    </p:extLst>
  </p:cSld>
  <p:clrMapOvr>
    <a:masterClrMapping/>
  </p:clrMapOvr>
  <p:transition spd="slow">
    <p:wip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571500"/>
            <a:ext cx="6965245" cy="1448567"/>
          </a:xfrm>
        </p:spPr>
        <p:txBody>
          <a:bodyPr>
            <a:normAutofit/>
          </a:bodyPr>
          <a:lstStyle/>
          <a:p>
            <a:r>
              <a:rPr lang="en-US" sz="3600" dirty="0" smtClean="0">
                <a:latin typeface="American Typewriter" charset="0"/>
                <a:ea typeface="American Typewriter" charset="0"/>
                <a:cs typeface="American Typewriter" charset="0"/>
              </a:rPr>
              <a:t>Television: 3</a:t>
            </a:r>
            <a:endParaRPr lang="en-US" sz="3600" dirty="0">
              <a:latin typeface="American Typewriter" charset="0"/>
              <a:ea typeface="American Typewriter" charset="0"/>
              <a:cs typeface="American Typewriter" charset="0"/>
            </a:endParaRPr>
          </a:p>
        </p:txBody>
      </p:sp>
      <p:sp>
        <p:nvSpPr>
          <p:cNvPr id="3" name="Content Placeholder 2"/>
          <p:cNvSpPr>
            <a:spLocks noGrp="1"/>
          </p:cNvSpPr>
          <p:nvPr>
            <p:ph idx="1"/>
          </p:nvPr>
        </p:nvSpPr>
        <p:spPr>
          <a:xfrm flipH="1">
            <a:off x="7659445" y="4940299"/>
            <a:ext cx="1001955" cy="782769"/>
          </a:xfrm>
        </p:spPr>
        <p:txBody>
          <a:bodyPr/>
          <a:lstStyle/>
          <a:p>
            <a:endParaRPr lang="en-US" dirty="0"/>
          </a:p>
        </p:txBody>
      </p:sp>
      <p:sp>
        <p:nvSpPr>
          <p:cNvPr id="4" name="TextBox 3"/>
          <p:cNvSpPr txBox="1"/>
          <p:nvPr/>
        </p:nvSpPr>
        <p:spPr>
          <a:xfrm>
            <a:off x="1095023" y="1663700"/>
            <a:ext cx="8965985" cy="3416320"/>
          </a:xfrm>
          <a:prstGeom prst="rect">
            <a:avLst/>
          </a:prstGeom>
          <a:noFill/>
        </p:spPr>
        <p:txBody>
          <a:bodyPr wrap="square" rtlCol="0">
            <a:spAutoFit/>
          </a:bodyPr>
          <a:lstStyle/>
          <a:p>
            <a:r>
              <a:rPr lang="en-US" dirty="0">
                <a:latin typeface="American Typewriter" charset="0"/>
                <a:ea typeface="American Typewriter" charset="0"/>
                <a:cs typeface="American Typewriter" charset="0"/>
              </a:rPr>
              <a:t>What tool, implement, or gimmick item was often used by these </a:t>
            </a:r>
            <a:endParaRPr lang="en-US" dirty="0" smtClean="0">
              <a:latin typeface="American Typewriter" charset="0"/>
              <a:ea typeface="American Typewriter" charset="0"/>
              <a:cs typeface="American Typewriter" charset="0"/>
            </a:endParaRPr>
          </a:p>
          <a:p>
            <a:r>
              <a:rPr lang="en-US" dirty="0" smtClean="0">
                <a:latin typeface="American Typewriter" charset="0"/>
                <a:ea typeface="American Typewriter" charset="0"/>
                <a:cs typeface="American Typewriter" charset="0"/>
              </a:rPr>
              <a:t>TV </a:t>
            </a:r>
            <a:r>
              <a:rPr lang="en-US" dirty="0">
                <a:latin typeface="American Typewriter" charset="0"/>
                <a:ea typeface="American Typewriter" charset="0"/>
                <a:cs typeface="American Typewriter" charset="0"/>
              </a:rPr>
              <a:t>characters? Get 2 </a:t>
            </a:r>
            <a:r>
              <a:rPr lang="en-US" dirty="0" smtClean="0">
                <a:latin typeface="American Typewriter" charset="0"/>
                <a:ea typeface="American Typewriter" charset="0"/>
                <a:cs typeface="American Typewriter" charset="0"/>
              </a:rPr>
              <a:t>of the 4 to </a:t>
            </a:r>
            <a:r>
              <a:rPr lang="en-US" dirty="0">
                <a:latin typeface="American Typewriter" charset="0"/>
                <a:ea typeface="American Typewriter" charset="0"/>
                <a:cs typeface="American Typewriter" charset="0"/>
              </a:rPr>
              <a:t>earn a point.</a:t>
            </a:r>
          </a:p>
          <a:p>
            <a:endParaRPr lang="en-US" dirty="0">
              <a:latin typeface="American Typewriter" charset="0"/>
              <a:ea typeface="American Typewriter" charset="0"/>
              <a:cs typeface="American Typewriter" charset="0"/>
            </a:endParaRPr>
          </a:p>
          <a:p>
            <a:r>
              <a:rPr lang="en-US" dirty="0">
                <a:latin typeface="American Typewriter" charset="0"/>
                <a:ea typeface="American Typewriter" charset="0"/>
                <a:cs typeface="American Typewriter" charset="0"/>
              </a:rPr>
              <a:t>• </a:t>
            </a:r>
            <a:r>
              <a:rPr lang="en-US" b="1" dirty="0">
                <a:latin typeface="American Typewriter" charset="0"/>
                <a:ea typeface="American Typewriter" charset="0"/>
                <a:cs typeface="American Typewriter" charset="0"/>
              </a:rPr>
              <a:t>Maxwell Smart </a:t>
            </a:r>
          </a:p>
          <a:p>
            <a:r>
              <a:rPr lang="en-US" dirty="0">
                <a:latin typeface="American Typewriter" charset="0"/>
                <a:ea typeface="American Typewriter" charset="0"/>
                <a:cs typeface="American Typewriter" charset="0"/>
              </a:rPr>
              <a:t>(shoe-phone, wrist-radio, or ray gun)</a:t>
            </a:r>
          </a:p>
          <a:p>
            <a:r>
              <a:rPr lang="en-US" dirty="0">
                <a:latin typeface="American Typewriter" charset="0"/>
                <a:ea typeface="American Typewriter" charset="0"/>
                <a:cs typeface="American Typewriter" charset="0"/>
              </a:rPr>
              <a:t>• </a:t>
            </a:r>
            <a:r>
              <a:rPr lang="en-US" b="1" dirty="0">
                <a:latin typeface="American Typewriter" charset="0"/>
                <a:ea typeface="American Typewriter" charset="0"/>
                <a:cs typeface="American Typewriter" charset="0"/>
              </a:rPr>
              <a:t>Doctor Who</a:t>
            </a:r>
          </a:p>
          <a:p>
            <a:r>
              <a:rPr lang="en-US" dirty="0">
                <a:latin typeface="American Typewriter" charset="0"/>
                <a:ea typeface="American Typewriter" charset="0"/>
                <a:cs typeface="American Typewriter" charset="0"/>
              </a:rPr>
              <a:t>(magic wand, sonic screwdriver, or robotic arm)</a:t>
            </a:r>
          </a:p>
          <a:p>
            <a:r>
              <a:rPr lang="en-US" dirty="0">
                <a:latin typeface="American Typewriter" charset="0"/>
                <a:ea typeface="American Typewriter" charset="0"/>
                <a:cs typeface="American Typewriter" charset="0"/>
              </a:rPr>
              <a:t>• </a:t>
            </a:r>
            <a:r>
              <a:rPr lang="en-US" b="1" dirty="0">
                <a:latin typeface="American Typewriter" charset="0"/>
                <a:ea typeface="American Typewriter" charset="0"/>
                <a:cs typeface="American Typewriter" charset="0"/>
              </a:rPr>
              <a:t>Captain Kirk</a:t>
            </a:r>
          </a:p>
          <a:p>
            <a:r>
              <a:rPr lang="en-US" dirty="0">
                <a:latin typeface="American Typewriter" charset="0"/>
                <a:ea typeface="American Typewriter" charset="0"/>
                <a:cs typeface="American Typewriter" charset="0"/>
              </a:rPr>
              <a:t>(tribble detector, </a:t>
            </a:r>
            <a:r>
              <a:rPr lang="en-US" dirty="0" err="1">
                <a:latin typeface="American Typewriter" charset="0"/>
                <a:ea typeface="American Typewriter" charset="0"/>
                <a:cs typeface="American Typewriter" charset="0"/>
              </a:rPr>
              <a:t>phaser</a:t>
            </a:r>
            <a:r>
              <a:rPr lang="en-US" dirty="0">
                <a:latin typeface="American Typewriter" charset="0"/>
                <a:ea typeface="American Typewriter" charset="0"/>
                <a:cs typeface="American Typewriter" charset="0"/>
              </a:rPr>
              <a:t>, or Vulcan mind-</a:t>
            </a:r>
            <a:r>
              <a:rPr lang="en-US" dirty="0" err="1">
                <a:latin typeface="American Typewriter" charset="0"/>
                <a:ea typeface="American Typewriter" charset="0"/>
                <a:cs typeface="American Typewriter" charset="0"/>
              </a:rPr>
              <a:t>melder</a:t>
            </a:r>
            <a:r>
              <a:rPr lang="en-US" dirty="0">
                <a:latin typeface="American Typewriter" charset="0"/>
                <a:ea typeface="American Typewriter" charset="0"/>
                <a:cs typeface="American Typewriter" charset="0"/>
              </a:rPr>
              <a:t>)</a:t>
            </a:r>
          </a:p>
          <a:p>
            <a:r>
              <a:rPr lang="en-US" dirty="0">
                <a:latin typeface="American Typewriter" charset="0"/>
                <a:ea typeface="American Typewriter" charset="0"/>
                <a:cs typeface="American Typewriter" charset="0"/>
              </a:rPr>
              <a:t>• </a:t>
            </a:r>
            <a:r>
              <a:rPr lang="en-US" b="1" dirty="0">
                <a:latin typeface="American Typewriter" charset="0"/>
                <a:ea typeface="American Typewriter" charset="0"/>
                <a:cs typeface="American Typewriter" charset="0"/>
              </a:rPr>
              <a:t>Hawkeye Pierce</a:t>
            </a:r>
          </a:p>
          <a:p>
            <a:r>
              <a:rPr lang="en-US" dirty="0">
                <a:latin typeface="American Typewriter" charset="0"/>
                <a:ea typeface="American Typewriter" charset="0"/>
                <a:cs typeface="American Typewriter" charset="0"/>
              </a:rPr>
              <a:t>(ceramic spoon, scalpel, or </a:t>
            </a:r>
            <a:r>
              <a:rPr lang="en-US" dirty="0" err="1">
                <a:latin typeface="American Typewriter" charset="0"/>
                <a:ea typeface="American Typewriter" charset="0"/>
                <a:cs typeface="American Typewriter" charset="0"/>
              </a:rPr>
              <a:t>hydrosonic</a:t>
            </a:r>
            <a:r>
              <a:rPr lang="en-US" dirty="0">
                <a:latin typeface="American Typewriter" charset="0"/>
                <a:ea typeface="American Typewriter" charset="0"/>
                <a:cs typeface="American Typewriter" charset="0"/>
              </a:rPr>
              <a:t> water pistol)</a:t>
            </a:r>
          </a:p>
          <a:p>
            <a:endParaRPr lang="en-US" dirty="0"/>
          </a:p>
        </p:txBody>
      </p:sp>
    </p:spTree>
    <p:extLst>
      <p:ext uri="{BB962C8B-B14F-4D97-AF65-F5344CB8AC3E}">
        <p14:creationId xmlns:p14="http://schemas.microsoft.com/office/powerpoint/2010/main" val="555801775"/>
      </p:ext>
    </p:extLst>
  </p:cSld>
  <p:clrMapOvr>
    <a:masterClrMapping/>
  </p:clrMapOvr>
  <p:transition spd="slow">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latin typeface="American Typewriter" charset="0"/>
              <a:ea typeface="American Typewriter" charset="0"/>
              <a:cs typeface="American Typewriter" charset="0"/>
            </a:endParaRP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26756" y="815230"/>
            <a:ext cx="893103" cy="1239838"/>
          </a:xfrm>
        </p:spPr>
      </p:pic>
      <p:sp>
        <p:nvSpPr>
          <p:cNvPr id="4" name="TextBox 3"/>
          <p:cNvSpPr txBox="1"/>
          <p:nvPr/>
        </p:nvSpPr>
        <p:spPr>
          <a:xfrm>
            <a:off x="1778000" y="2654300"/>
            <a:ext cx="8918007" cy="3293209"/>
          </a:xfrm>
          <a:prstGeom prst="rect">
            <a:avLst/>
          </a:prstGeom>
          <a:noFill/>
        </p:spPr>
        <p:txBody>
          <a:bodyPr wrap="square" rtlCol="0">
            <a:spAutoFit/>
          </a:bodyPr>
          <a:lstStyle/>
          <a:p>
            <a:endParaRPr lang="en-US" sz="1600" dirty="0">
              <a:latin typeface="American Typewriter" charset="0"/>
              <a:ea typeface="American Typewriter" charset="0"/>
              <a:cs typeface="American Typewriter" charset="0"/>
            </a:endParaRPr>
          </a:p>
          <a:p>
            <a:r>
              <a:rPr lang="en-US" sz="1600" dirty="0">
                <a:latin typeface="American Typewriter" charset="0"/>
                <a:ea typeface="American Typewriter" charset="0"/>
                <a:cs typeface="American Typewriter" charset="0"/>
              </a:rPr>
              <a:t>• </a:t>
            </a:r>
            <a:r>
              <a:rPr lang="en-US" sz="1600" b="1" dirty="0">
                <a:latin typeface="American Typewriter" charset="0"/>
                <a:ea typeface="American Typewriter" charset="0"/>
                <a:cs typeface="American Typewriter" charset="0"/>
              </a:rPr>
              <a:t>Maxwell Smart </a:t>
            </a:r>
          </a:p>
          <a:p>
            <a:r>
              <a:rPr lang="en-US" sz="1600" dirty="0">
                <a:latin typeface="American Typewriter" charset="0"/>
                <a:ea typeface="American Typewriter" charset="0"/>
                <a:cs typeface="American Typewriter" charset="0"/>
              </a:rPr>
              <a:t>(</a:t>
            </a:r>
            <a:r>
              <a:rPr lang="en-US" sz="1600" b="1" dirty="0">
                <a:solidFill>
                  <a:srgbClr val="FF0000"/>
                </a:solidFill>
                <a:latin typeface="American Typewriter" charset="0"/>
                <a:ea typeface="American Typewriter" charset="0"/>
                <a:cs typeface="American Typewriter" charset="0"/>
              </a:rPr>
              <a:t>shoe-phone</a:t>
            </a:r>
            <a:r>
              <a:rPr lang="en-US" sz="1600" dirty="0">
                <a:latin typeface="American Typewriter" charset="0"/>
                <a:ea typeface="American Typewriter" charset="0"/>
                <a:cs typeface="American Typewriter" charset="0"/>
              </a:rPr>
              <a:t>, wrist-radio, or ray gun</a:t>
            </a:r>
            <a:r>
              <a:rPr lang="en-US" sz="1600" dirty="0" smtClean="0">
                <a:latin typeface="American Typewriter" charset="0"/>
                <a:ea typeface="American Typewriter" charset="0"/>
                <a:cs typeface="American Typewriter" charset="0"/>
              </a:rPr>
              <a:t>)</a:t>
            </a:r>
          </a:p>
          <a:p>
            <a:endParaRPr lang="en-US" sz="1600" dirty="0">
              <a:latin typeface="American Typewriter" charset="0"/>
              <a:ea typeface="American Typewriter" charset="0"/>
              <a:cs typeface="American Typewriter" charset="0"/>
            </a:endParaRPr>
          </a:p>
          <a:p>
            <a:r>
              <a:rPr lang="en-US" sz="1600" dirty="0">
                <a:latin typeface="American Typewriter" charset="0"/>
                <a:ea typeface="American Typewriter" charset="0"/>
                <a:cs typeface="American Typewriter" charset="0"/>
              </a:rPr>
              <a:t>• </a:t>
            </a:r>
            <a:r>
              <a:rPr lang="en-US" sz="1600" b="1" dirty="0">
                <a:latin typeface="American Typewriter" charset="0"/>
                <a:ea typeface="American Typewriter" charset="0"/>
                <a:cs typeface="American Typewriter" charset="0"/>
              </a:rPr>
              <a:t>Doctor Who</a:t>
            </a:r>
          </a:p>
          <a:p>
            <a:r>
              <a:rPr lang="en-US" sz="1600" dirty="0">
                <a:latin typeface="American Typewriter" charset="0"/>
                <a:ea typeface="American Typewriter" charset="0"/>
                <a:cs typeface="American Typewriter" charset="0"/>
              </a:rPr>
              <a:t>(magic wand, </a:t>
            </a:r>
            <a:r>
              <a:rPr lang="en-US" sz="1600" b="1" dirty="0">
                <a:solidFill>
                  <a:srgbClr val="FF0000"/>
                </a:solidFill>
                <a:latin typeface="American Typewriter" charset="0"/>
                <a:ea typeface="American Typewriter" charset="0"/>
                <a:cs typeface="American Typewriter" charset="0"/>
              </a:rPr>
              <a:t>sonic screwdriver</a:t>
            </a:r>
            <a:r>
              <a:rPr lang="en-US" sz="1600" dirty="0">
                <a:latin typeface="American Typewriter" charset="0"/>
                <a:ea typeface="American Typewriter" charset="0"/>
                <a:cs typeface="American Typewriter" charset="0"/>
              </a:rPr>
              <a:t>, or robotic arm</a:t>
            </a:r>
            <a:r>
              <a:rPr lang="en-US" sz="1600" dirty="0" smtClean="0">
                <a:latin typeface="American Typewriter" charset="0"/>
                <a:ea typeface="American Typewriter" charset="0"/>
                <a:cs typeface="American Typewriter" charset="0"/>
              </a:rPr>
              <a:t>)</a:t>
            </a:r>
          </a:p>
          <a:p>
            <a:endParaRPr lang="en-US" sz="1600" dirty="0">
              <a:latin typeface="American Typewriter" charset="0"/>
              <a:ea typeface="American Typewriter" charset="0"/>
              <a:cs typeface="American Typewriter" charset="0"/>
            </a:endParaRPr>
          </a:p>
          <a:p>
            <a:r>
              <a:rPr lang="en-US" sz="1600" dirty="0">
                <a:latin typeface="American Typewriter" charset="0"/>
                <a:ea typeface="American Typewriter" charset="0"/>
                <a:cs typeface="American Typewriter" charset="0"/>
              </a:rPr>
              <a:t>• </a:t>
            </a:r>
            <a:r>
              <a:rPr lang="en-US" sz="1600" b="1" dirty="0">
                <a:latin typeface="American Typewriter" charset="0"/>
                <a:ea typeface="American Typewriter" charset="0"/>
                <a:cs typeface="American Typewriter" charset="0"/>
              </a:rPr>
              <a:t>Captain Kirk</a:t>
            </a:r>
          </a:p>
          <a:p>
            <a:r>
              <a:rPr lang="en-US" sz="1600" dirty="0">
                <a:latin typeface="American Typewriter" charset="0"/>
                <a:ea typeface="American Typewriter" charset="0"/>
                <a:cs typeface="American Typewriter" charset="0"/>
              </a:rPr>
              <a:t>(tribble detector, </a:t>
            </a:r>
            <a:r>
              <a:rPr lang="en-US" sz="1600" b="1" dirty="0" err="1">
                <a:solidFill>
                  <a:srgbClr val="FF0000"/>
                </a:solidFill>
                <a:latin typeface="American Typewriter" charset="0"/>
                <a:ea typeface="American Typewriter" charset="0"/>
                <a:cs typeface="American Typewriter" charset="0"/>
              </a:rPr>
              <a:t>phaser</a:t>
            </a:r>
            <a:r>
              <a:rPr lang="en-US" sz="1600" dirty="0">
                <a:latin typeface="American Typewriter" charset="0"/>
                <a:ea typeface="American Typewriter" charset="0"/>
                <a:cs typeface="American Typewriter" charset="0"/>
              </a:rPr>
              <a:t>, or Vulcan mind-</a:t>
            </a:r>
            <a:r>
              <a:rPr lang="en-US" sz="1600" dirty="0" err="1">
                <a:latin typeface="American Typewriter" charset="0"/>
                <a:ea typeface="American Typewriter" charset="0"/>
                <a:cs typeface="American Typewriter" charset="0"/>
              </a:rPr>
              <a:t>melder</a:t>
            </a:r>
            <a:r>
              <a:rPr lang="en-US" sz="1600" dirty="0" smtClean="0">
                <a:latin typeface="American Typewriter" charset="0"/>
                <a:ea typeface="American Typewriter" charset="0"/>
                <a:cs typeface="American Typewriter" charset="0"/>
              </a:rPr>
              <a:t>)</a:t>
            </a:r>
          </a:p>
          <a:p>
            <a:endParaRPr lang="en-US" sz="1600" dirty="0">
              <a:latin typeface="American Typewriter" charset="0"/>
              <a:ea typeface="American Typewriter" charset="0"/>
              <a:cs typeface="American Typewriter" charset="0"/>
            </a:endParaRPr>
          </a:p>
          <a:p>
            <a:r>
              <a:rPr lang="en-US" sz="1600" dirty="0">
                <a:latin typeface="American Typewriter" charset="0"/>
                <a:ea typeface="American Typewriter" charset="0"/>
                <a:cs typeface="American Typewriter" charset="0"/>
              </a:rPr>
              <a:t>• </a:t>
            </a:r>
            <a:r>
              <a:rPr lang="en-US" sz="1600" b="1" dirty="0">
                <a:latin typeface="American Typewriter" charset="0"/>
                <a:ea typeface="American Typewriter" charset="0"/>
                <a:cs typeface="American Typewriter" charset="0"/>
              </a:rPr>
              <a:t>Hawkeye Pierce</a:t>
            </a:r>
          </a:p>
          <a:p>
            <a:r>
              <a:rPr lang="en-US" sz="1600" dirty="0">
                <a:latin typeface="American Typewriter" charset="0"/>
                <a:ea typeface="American Typewriter" charset="0"/>
                <a:cs typeface="American Typewriter" charset="0"/>
              </a:rPr>
              <a:t>(ceramic spoon, </a:t>
            </a:r>
            <a:r>
              <a:rPr lang="en-US" sz="1600" b="1" dirty="0">
                <a:solidFill>
                  <a:srgbClr val="FF0000"/>
                </a:solidFill>
                <a:latin typeface="American Typewriter" charset="0"/>
                <a:ea typeface="American Typewriter" charset="0"/>
                <a:cs typeface="American Typewriter" charset="0"/>
              </a:rPr>
              <a:t>scalpel</a:t>
            </a:r>
            <a:r>
              <a:rPr lang="en-US" sz="1600" dirty="0">
                <a:latin typeface="American Typewriter" charset="0"/>
                <a:ea typeface="American Typewriter" charset="0"/>
                <a:cs typeface="American Typewriter" charset="0"/>
              </a:rPr>
              <a:t>, or </a:t>
            </a:r>
            <a:r>
              <a:rPr lang="en-US" sz="1600" dirty="0" err="1">
                <a:latin typeface="American Typewriter" charset="0"/>
                <a:ea typeface="American Typewriter" charset="0"/>
                <a:cs typeface="American Typewriter" charset="0"/>
              </a:rPr>
              <a:t>hydrosonic</a:t>
            </a:r>
            <a:r>
              <a:rPr lang="en-US" sz="1600" dirty="0">
                <a:latin typeface="American Typewriter" charset="0"/>
                <a:ea typeface="American Typewriter" charset="0"/>
                <a:cs typeface="American Typewriter" charset="0"/>
              </a:rPr>
              <a:t> water pistol)</a:t>
            </a:r>
          </a:p>
          <a:p>
            <a:endParaRPr lang="en-US" sz="1600"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19899" y="794421"/>
            <a:ext cx="1181100" cy="1248806"/>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07976" y="841263"/>
            <a:ext cx="1173881" cy="1248806"/>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88834" y="817582"/>
            <a:ext cx="917281" cy="1253528"/>
          </a:xfrm>
          <a:prstGeom prst="rect">
            <a:avLst/>
          </a:prstGeom>
        </p:spPr>
      </p:pic>
    </p:spTree>
    <p:extLst>
      <p:ext uri="{BB962C8B-B14F-4D97-AF65-F5344CB8AC3E}">
        <p14:creationId xmlns:p14="http://schemas.microsoft.com/office/powerpoint/2010/main" val="1929247358"/>
      </p:ext>
    </p:extLst>
  </p:cSld>
  <p:clrMapOvr>
    <a:masterClrMapping/>
  </p:clrMapOvr>
  <p:transition spd="slow">
    <p:wip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American Typewriter" charset="0"/>
                <a:ea typeface="American Typewriter" charset="0"/>
                <a:cs typeface="American Typewriter" charset="0"/>
              </a:rPr>
              <a:t>Television: 4</a:t>
            </a:r>
            <a:endParaRPr lang="en-US" sz="3600" dirty="0">
              <a:latin typeface="American Typewriter" charset="0"/>
              <a:ea typeface="American Typewriter" charset="0"/>
              <a:cs typeface="American Typewriter" charset="0"/>
            </a:endParaRPr>
          </a:p>
        </p:txBody>
      </p:sp>
      <p:sp>
        <p:nvSpPr>
          <p:cNvPr id="3" name="Content Placeholder 2"/>
          <p:cNvSpPr>
            <a:spLocks noGrp="1"/>
          </p:cNvSpPr>
          <p:nvPr>
            <p:ph idx="1"/>
          </p:nvPr>
        </p:nvSpPr>
        <p:spPr/>
        <p:txBody>
          <a:bodyPr/>
          <a:lstStyle/>
          <a:p>
            <a:endParaRPr lang="en-US"/>
          </a:p>
        </p:txBody>
      </p:sp>
      <p:sp>
        <p:nvSpPr>
          <p:cNvPr id="4" name="TextBox 3"/>
          <p:cNvSpPr txBox="1"/>
          <p:nvPr/>
        </p:nvSpPr>
        <p:spPr>
          <a:xfrm>
            <a:off x="1270000" y="2273299"/>
            <a:ext cx="6790268" cy="2862322"/>
          </a:xfrm>
          <a:prstGeom prst="rect">
            <a:avLst/>
          </a:prstGeom>
          <a:noFill/>
        </p:spPr>
        <p:txBody>
          <a:bodyPr wrap="square" rtlCol="0">
            <a:spAutoFit/>
          </a:bodyPr>
          <a:lstStyle/>
          <a:p>
            <a:r>
              <a:rPr lang="en-US" dirty="0">
                <a:latin typeface="American Typewriter"/>
                <a:cs typeface="American Typewriter"/>
              </a:rPr>
              <a:t>Which of these is </a:t>
            </a:r>
            <a:r>
              <a:rPr lang="en-US" u="sng" dirty="0">
                <a:latin typeface="American Typewriter"/>
                <a:cs typeface="American Typewriter"/>
              </a:rPr>
              <a:t>not</a:t>
            </a:r>
            <a:r>
              <a:rPr lang="en-US" dirty="0">
                <a:latin typeface="American Typewriter"/>
                <a:cs typeface="American Typewriter"/>
              </a:rPr>
              <a:t> the name of a cable TV channel?</a:t>
            </a:r>
          </a:p>
          <a:p>
            <a:endParaRPr lang="en-US" dirty="0">
              <a:latin typeface="American Typewriter"/>
              <a:cs typeface="American Typewriter"/>
            </a:endParaRPr>
          </a:p>
          <a:p>
            <a:r>
              <a:rPr lang="en-US" dirty="0">
                <a:latin typeface="American Typewriter"/>
                <a:cs typeface="American Typewriter"/>
              </a:rPr>
              <a:t>• The WB</a:t>
            </a:r>
          </a:p>
          <a:p>
            <a:r>
              <a:rPr lang="en-US" dirty="0">
                <a:latin typeface="American Typewriter"/>
                <a:cs typeface="American Typewriter"/>
              </a:rPr>
              <a:t>• FYI</a:t>
            </a:r>
          </a:p>
          <a:p>
            <a:r>
              <a:rPr lang="en-US" dirty="0">
                <a:latin typeface="American Typewriter"/>
                <a:cs typeface="American Typewriter"/>
              </a:rPr>
              <a:t>• Adult Swim</a:t>
            </a:r>
          </a:p>
          <a:p>
            <a:r>
              <a:rPr lang="en-US" dirty="0">
                <a:latin typeface="American Typewriter"/>
                <a:cs typeface="American Typewriter"/>
              </a:rPr>
              <a:t>• American Heroes Channel</a:t>
            </a:r>
          </a:p>
          <a:p>
            <a:r>
              <a:rPr lang="en-US" dirty="0">
                <a:latin typeface="American Typewriter"/>
                <a:cs typeface="American Typewriter"/>
              </a:rPr>
              <a:t>• IFC</a:t>
            </a:r>
          </a:p>
          <a:p>
            <a:r>
              <a:rPr lang="en-US" dirty="0">
                <a:latin typeface="American Typewriter"/>
                <a:cs typeface="American Typewriter"/>
              </a:rPr>
              <a:t>• Sundance </a:t>
            </a:r>
          </a:p>
          <a:p>
            <a:r>
              <a:rPr lang="en-US" dirty="0">
                <a:latin typeface="American Typewriter"/>
                <a:cs typeface="American Typewriter"/>
              </a:rPr>
              <a:t>• DIY</a:t>
            </a:r>
          </a:p>
          <a:p>
            <a:endParaRPr lang="en-US" dirty="0"/>
          </a:p>
        </p:txBody>
      </p:sp>
    </p:spTree>
    <p:extLst>
      <p:ext uri="{BB962C8B-B14F-4D97-AF65-F5344CB8AC3E}">
        <p14:creationId xmlns:p14="http://schemas.microsoft.com/office/powerpoint/2010/main" val="619163256"/>
      </p:ext>
    </p:extLst>
  </p:cSld>
  <p:clrMapOvr>
    <a:masterClrMapping/>
  </p:clrMapOvr>
  <p:transition spd="slow">
    <p:wip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TextBox 3"/>
          <p:cNvSpPr txBox="1"/>
          <p:nvPr/>
        </p:nvSpPr>
        <p:spPr>
          <a:xfrm>
            <a:off x="1244600" y="2451100"/>
            <a:ext cx="6093528" cy="2862322"/>
          </a:xfrm>
          <a:prstGeom prst="rect">
            <a:avLst/>
          </a:prstGeom>
          <a:noFill/>
        </p:spPr>
        <p:txBody>
          <a:bodyPr wrap="none" rtlCol="0">
            <a:spAutoFit/>
          </a:bodyPr>
          <a:lstStyle/>
          <a:p>
            <a:r>
              <a:rPr lang="en-US" dirty="0">
                <a:latin typeface="American Typewriter"/>
                <a:cs typeface="American Typewriter"/>
              </a:rPr>
              <a:t>Which of these is </a:t>
            </a:r>
            <a:r>
              <a:rPr lang="en-US" u="sng" dirty="0">
                <a:latin typeface="American Typewriter"/>
                <a:cs typeface="American Typewriter"/>
              </a:rPr>
              <a:t>not</a:t>
            </a:r>
            <a:r>
              <a:rPr lang="en-US" dirty="0">
                <a:latin typeface="American Typewriter"/>
                <a:cs typeface="American Typewriter"/>
              </a:rPr>
              <a:t> the name of a cable TV channel?</a:t>
            </a:r>
          </a:p>
          <a:p>
            <a:endParaRPr lang="en-US" dirty="0">
              <a:latin typeface="American Typewriter"/>
              <a:cs typeface="American Typewriter"/>
            </a:endParaRPr>
          </a:p>
          <a:p>
            <a:r>
              <a:rPr lang="en-US" dirty="0">
                <a:latin typeface="American Typewriter"/>
                <a:cs typeface="American Typewriter"/>
              </a:rPr>
              <a:t>• The WB</a:t>
            </a:r>
          </a:p>
          <a:p>
            <a:r>
              <a:rPr lang="en-US" dirty="0">
                <a:latin typeface="American Typewriter"/>
                <a:cs typeface="American Typewriter"/>
              </a:rPr>
              <a:t>• </a:t>
            </a:r>
            <a:r>
              <a:rPr lang="en-US" b="1" dirty="0">
                <a:latin typeface="American Typewriter"/>
                <a:cs typeface="American Typewriter"/>
              </a:rPr>
              <a:t>FYI</a:t>
            </a:r>
          </a:p>
          <a:p>
            <a:r>
              <a:rPr lang="en-US" dirty="0">
                <a:latin typeface="American Typewriter"/>
                <a:cs typeface="American Typewriter"/>
              </a:rPr>
              <a:t>• Adult Swim</a:t>
            </a:r>
          </a:p>
          <a:p>
            <a:r>
              <a:rPr lang="en-US" dirty="0">
                <a:latin typeface="American Typewriter"/>
                <a:cs typeface="American Typewriter"/>
              </a:rPr>
              <a:t>• American Heroes Channel</a:t>
            </a:r>
          </a:p>
          <a:p>
            <a:r>
              <a:rPr lang="en-US" dirty="0">
                <a:latin typeface="American Typewriter"/>
                <a:cs typeface="American Typewriter"/>
              </a:rPr>
              <a:t>• IFC</a:t>
            </a:r>
          </a:p>
          <a:p>
            <a:r>
              <a:rPr lang="en-US" dirty="0">
                <a:latin typeface="American Typewriter"/>
                <a:cs typeface="American Typewriter"/>
              </a:rPr>
              <a:t>• Sundance </a:t>
            </a:r>
          </a:p>
          <a:p>
            <a:r>
              <a:rPr lang="en-US" dirty="0">
                <a:latin typeface="American Typewriter"/>
                <a:cs typeface="American Typewriter"/>
              </a:rPr>
              <a:t>• DIY</a:t>
            </a:r>
          </a:p>
          <a:p>
            <a:endParaRPr lang="en-US" dirty="0"/>
          </a:p>
        </p:txBody>
      </p:sp>
    </p:spTree>
    <p:extLst>
      <p:ext uri="{BB962C8B-B14F-4D97-AF65-F5344CB8AC3E}">
        <p14:creationId xmlns:p14="http://schemas.microsoft.com/office/powerpoint/2010/main" val="54228112"/>
      </p:ext>
    </p:extLst>
  </p:cSld>
  <p:clrMapOvr>
    <a:masterClrMapping/>
  </p:clrMapOvr>
  <p:transition spd="slow">
    <p:wip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American Typewriter" charset="0"/>
                <a:ea typeface="American Typewriter" charset="0"/>
                <a:cs typeface="American Typewriter" charset="0"/>
              </a:rPr>
              <a:t>Television: 5</a:t>
            </a:r>
            <a:endParaRPr lang="en-US" sz="3600" dirty="0">
              <a:latin typeface="American Typewriter" charset="0"/>
              <a:ea typeface="American Typewriter" charset="0"/>
              <a:cs typeface="American Typewriter" charset="0"/>
            </a:endParaRPr>
          </a:p>
        </p:txBody>
      </p:sp>
      <p:sp>
        <p:nvSpPr>
          <p:cNvPr id="3" name="Content Placeholder 2"/>
          <p:cNvSpPr>
            <a:spLocks noGrp="1"/>
          </p:cNvSpPr>
          <p:nvPr>
            <p:ph idx="1"/>
          </p:nvPr>
        </p:nvSpPr>
        <p:spPr>
          <a:xfrm>
            <a:off x="6718300" y="4368799"/>
            <a:ext cx="941145" cy="1354269"/>
          </a:xfrm>
        </p:spPr>
        <p:txBody>
          <a:bodyPr/>
          <a:lstStyle/>
          <a:p>
            <a:endParaRPr lang="en-US" dirty="0"/>
          </a:p>
        </p:txBody>
      </p:sp>
      <p:sp>
        <p:nvSpPr>
          <p:cNvPr id="4" name="TextBox 3"/>
          <p:cNvSpPr txBox="1"/>
          <p:nvPr/>
        </p:nvSpPr>
        <p:spPr>
          <a:xfrm>
            <a:off x="1095024" y="1930400"/>
            <a:ext cx="12196968" cy="1477328"/>
          </a:xfrm>
          <a:prstGeom prst="rect">
            <a:avLst/>
          </a:prstGeom>
          <a:noFill/>
        </p:spPr>
        <p:txBody>
          <a:bodyPr wrap="square" rtlCol="0">
            <a:spAutoFit/>
          </a:bodyPr>
          <a:lstStyle/>
          <a:p>
            <a:r>
              <a:rPr lang="en-US" dirty="0">
                <a:latin typeface="American Typewriter" charset="0"/>
                <a:ea typeface="American Typewriter" charset="0"/>
                <a:cs typeface="American Typewriter" charset="0"/>
              </a:rPr>
              <a:t>What is the ZIP code of Beverly Hills, CA?</a:t>
            </a:r>
          </a:p>
          <a:p>
            <a:endParaRPr lang="en-US" dirty="0">
              <a:latin typeface="American Typewriter" charset="0"/>
              <a:ea typeface="American Typewriter" charset="0"/>
              <a:cs typeface="American Typewriter" charset="0"/>
            </a:endParaRPr>
          </a:p>
          <a:p>
            <a:r>
              <a:rPr lang="en-US" dirty="0">
                <a:latin typeface="American Typewriter" charset="0"/>
                <a:ea typeface="American Typewriter" charset="0"/>
                <a:cs typeface="American Typewriter" charset="0"/>
              </a:rPr>
              <a:t>Hint: It’s in the title of the TV series of that name that </a:t>
            </a:r>
            <a:r>
              <a:rPr lang="en-US" dirty="0" smtClean="0">
                <a:latin typeface="American Typewriter" charset="0"/>
                <a:ea typeface="American Typewriter" charset="0"/>
                <a:cs typeface="American Typewriter" charset="0"/>
              </a:rPr>
              <a:t>ran</a:t>
            </a:r>
          </a:p>
          <a:p>
            <a:r>
              <a:rPr lang="en-US" dirty="0" smtClean="0">
                <a:latin typeface="American Typewriter" charset="0"/>
                <a:ea typeface="American Typewriter" charset="0"/>
                <a:cs typeface="American Typewriter" charset="0"/>
              </a:rPr>
              <a:t>from </a:t>
            </a:r>
            <a:r>
              <a:rPr lang="en-US" dirty="0">
                <a:latin typeface="American Typewriter" charset="0"/>
                <a:ea typeface="American Typewriter" charset="0"/>
                <a:cs typeface="American Typewriter" charset="0"/>
              </a:rPr>
              <a:t>October 4, 1990, to May 17, 2000.</a:t>
            </a:r>
          </a:p>
          <a:p>
            <a:endParaRPr lang="en-US" dirty="0"/>
          </a:p>
        </p:txBody>
      </p:sp>
    </p:spTree>
    <p:extLst>
      <p:ext uri="{BB962C8B-B14F-4D97-AF65-F5344CB8AC3E}">
        <p14:creationId xmlns:p14="http://schemas.microsoft.com/office/powerpoint/2010/main" val="1647046752"/>
      </p:ext>
    </p:extLst>
  </p:cSld>
  <p:clrMapOvr>
    <a:masterClrMapping/>
  </p:clrMapOvr>
  <p:transition spd="slow">
    <p:wip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17583"/>
            <a:ext cx="6965245" cy="58718"/>
          </a:xfrm>
        </p:spPr>
        <p:txBody>
          <a:bodyPr>
            <a:normAutofit fontScale="90000"/>
          </a:bodyPr>
          <a:lstStyle/>
          <a:p>
            <a:endParaRPr lang="en-US"/>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31900" y="2349500"/>
            <a:ext cx="6680200" cy="3373438"/>
          </a:xfrm>
        </p:spPr>
      </p:pic>
      <p:sp>
        <p:nvSpPr>
          <p:cNvPr id="6" name="TextBox 5"/>
          <p:cNvSpPr txBox="1"/>
          <p:nvPr/>
        </p:nvSpPr>
        <p:spPr>
          <a:xfrm>
            <a:off x="3619500" y="1549400"/>
            <a:ext cx="2033442" cy="369332"/>
          </a:xfrm>
          <a:prstGeom prst="rect">
            <a:avLst/>
          </a:prstGeom>
          <a:noFill/>
        </p:spPr>
        <p:txBody>
          <a:bodyPr wrap="none" rtlCol="0">
            <a:spAutoFit/>
          </a:bodyPr>
          <a:lstStyle/>
          <a:p>
            <a:r>
              <a:rPr lang="en-US" b="1" dirty="0" smtClean="0">
                <a:latin typeface="American Typewriter" charset="0"/>
                <a:ea typeface="American Typewriter" charset="0"/>
                <a:cs typeface="American Typewriter" charset="0"/>
              </a:rPr>
              <a:t>90210</a:t>
            </a:r>
            <a:r>
              <a:rPr lang="en-US" dirty="0" smtClean="0">
                <a:latin typeface="American Typewriter" charset="0"/>
                <a:ea typeface="American Typewriter" charset="0"/>
                <a:cs typeface="American Typewriter" charset="0"/>
              </a:rPr>
              <a:t>, of course</a:t>
            </a:r>
            <a:endParaRPr lang="en-US" dirty="0">
              <a:latin typeface="American Typewriter" charset="0"/>
              <a:ea typeface="American Typewriter" charset="0"/>
              <a:cs typeface="American Typewriter" charset="0"/>
            </a:endParaRPr>
          </a:p>
        </p:txBody>
      </p:sp>
    </p:spTree>
    <p:extLst>
      <p:ext uri="{BB962C8B-B14F-4D97-AF65-F5344CB8AC3E}">
        <p14:creationId xmlns:p14="http://schemas.microsoft.com/office/powerpoint/2010/main" val="1000501343"/>
      </p:ext>
    </p:extLst>
  </p:cSld>
  <p:clrMapOvr>
    <a:masterClrMapping/>
  </p:clrMapOvr>
  <p:transition spd="slow">
    <p:wip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American Typewriter" charset="0"/>
                <a:ea typeface="American Typewriter" charset="0"/>
                <a:cs typeface="American Typewriter" charset="0"/>
              </a:rPr>
              <a:t>Television: Bonus</a:t>
            </a:r>
            <a:endParaRPr lang="en-US" sz="3600" dirty="0">
              <a:latin typeface="American Typewriter" charset="0"/>
              <a:ea typeface="American Typewriter" charset="0"/>
              <a:cs typeface="American Typewriter" charset="0"/>
            </a:endParaRPr>
          </a:p>
        </p:txBody>
      </p:sp>
      <p:sp>
        <p:nvSpPr>
          <p:cNvPr id="3" name="Content Placeholder 2"/>
          <p:cNvSpPr>
            <a:spLocks noGrp="1"/>
          </p:cNvSpPr>
          <p:nvPr>
            <p:ph idx="1"/>
          </p:nvPr>
        </p:nvSpPr>
        <p:spPr>
          <a:xfrm>
            <a:off x="7023100" y="5219699"/>
            <a:ext cx="636345" cy="503369"/>
          </a:xfrm>
        </p:spPr>
        <p:txBody>
          <a:bodyPr/>
          <a:lstStyle/>
          <a:p>
            <a:endParaRPr lang="en-US"/>
          </a:p>
        </p:txBody>
      </p:sp>
      <p:sp>
        <p:nvSpPr>
          <p:cNvPr id="4" name="TextBox 3"/>
          <p:cNvSpPr txBox="1"/>
          <p:nvPr/>
        </p:nvSpPr>
        <p:spPr>
          <a:xfrm>
            <a:off x="977900" y="2020067"/>
            <a:ext cx="15200211" cy="3323987"/>
          </a:xfrm>
          <a:prstGeom prst="rect">
            <a:avLst/>
          </a:prstGeom>
          <a:noFill/>
        </p:spPr>
        <p:txBody>
          <a:bodyPr wrap="square" rtlCol="0">
            <a:spAutoFit/>
          </a:bodyPr>
          <a:lstStyle/>
          <a:p>
            <a:r>
              <a:rPr lang="en-US" sz="1600" dirty="0">
                <a:ln w="0"/>
                <a:effectLst>
                  <a:outerShdw blurRad="38100" dist="19050" dir="2700000" algn="tl" rotWithShape="0">
                    <a:schemeClr val="dk1">
                      <a:alpha val="40000"/>
                    </a:schemeClr>
                  </a:outerShdw>
                </a:effectLst>
                <a:latin typeface="American Typewriter" charset="0"/>
                <a:ea typeface="American Typewriter" charset="0"/>
                <a:cs typeface="American Typewriter" charset="0"/>
              </a:rPr>
              <a:t>What profession do all or some of the principal characters </a:t>
            </a:r>
            <a:endParaRPr lang="en-US" sz="1600" dirty="0" smtClean="0">
              <a:ln w="0"/>
              <a:effectLst>
                <a:outerShdw blurRad="38100" dist="19050" dir="2700000" algn="tl" rotWithShape="0">
                  <a:schemeClr val="dk1">
                    <a:alpha val="40000"/>
                  </a:schemeClr>
                </a:outerShdw>
              </a:effectLst>
              <a:latin typeface="American Typewriter" charset="0"/>
              <a:ea typeface="American Typewriter" charset="0"/>
              <a:cs typeface="American Typewriter" charset="0"/>
            </a:endParaRPr>
          </a:p>
          <a:p>
            <a:r>
              <a:rPr lang="en-US" sz="1600" dirty="0" smtClean="0">
                <a:ln w="0"/>
                <a:effectLst>
                  <a:outerShdw blurRad="38100" dist="19050" dir="2700000" algn="tl" rotWithShape="0">
                    <a:schemeClr val="dk1">
                      <a:alpha val="40000"/>
                    </a:schemeClr>
                  </a:outerShdw>
                </a:effectLst>
                <a:latin typeface="American Typewriter" charset="0"/>
                <a:ea typeface="American Typewriter" charset="0"/>
                <a:cs typeface="American Typewriter" charset="0"/>
              </a:rPr>
              <a:t>in </a:t>
            </a:r>
            <a:r>
              <a:rPr lang="en-US" sz="1600" dirty="0">
                <a:ln w="0"/>
                <a:effectLst>
                  <a:outerShdw blurRad="38100" dist="19050" dir="2700000" algn="tl" rotWithShape="0">
                    <a:schemeClr val="dk1">
                      <a:alpha val="40000"/>
                    </a:schemeClr>
                  </a:outerShdw>
                </a:effectLst>
                <a:latin typeface="American Typewriter" charset="0"/>
                <a:ea typeface="American Typewriter" charset="0"/>
                <a:cs typeface="American Typewriter" charset="0"/>
              </a:rPr>
              <a:t>these groups of TV series have in common? Get </a:t>
            </a:r>
            <a:r>
              <a:rPr lang="en-US" sz="1600" dirty="0" smtClean="0">
                <a:ln w="0"/>
                <a:effectLst>
                  <a:outerShdw blurRad="38100" dist="19050" dir="2700000" algn="tl" rotWithShape="0">
                    <a:schemeClr val="dk1">
                      <a:alpha val="40000"/>
                    </a:schemeClr>
                  </a:outerShdw>
                </a:effectLst>
                <a:latin typeface="American Typewriter" charset="0"/>
                <a:ea typeface="American Typewriter" charset="0"/>
                <a:cs typeface="American Typewriter" charset="0"/>
              </a:rPr>
              <a:t>3, </a:t>
            </a:r>
            <a:r>
              <a:rPr lang="en-US" sz="1600" dirty="0">
                <a:ln w="0"/>
                <a:effectLst>
                  <a:outerShdw blurRad="38100" dist="19050" dir="2700000" algn="tl" rotWithShape="0">
                    <a:schemeClr val="dk1">
                      <a:alpha val="40000"/>
                    </a:schemeClr>
                  </a:outerShdw>
                </a:effectLst>
                <a:latin typeface="American Typewriter" charset="0"/>
                <a:ea typeface="American Typewriter" charset="0"/>
                <a:cs typeface="American Typewriter" charset="0"/>
              </a:rPr>
              <a:t>earn 3 points.</a:t>
            </a:r>
          </a:p>
          <a:p>
            <a:endParaRPr lang="en-US" sz="1600" dirty="0">
              <a:ln w="0"/>
              <a:effectLst>
                <a:outerShdw blurRad="38100" dist="19050" dir="2700000" algn="tl" rotWithShape="0">
                  <a:schemeClr val="dk1">
                    <a:alpha val="40000"/>
                  </a:schemeClr>
                </a:outerShdw>
              </a:effectLst>
              <a:latin typeface="American Typewriter" charset="0"/>
              <a:ea typeface="American Typewriter" charset="0"/>
              <a:cs typeface="American Typewriter" charset="0"/>
            </a:endParaRPr>
          </a:p>
          <a:p>
            <a:r>
              <a:rPr lang="en-US" sz="1600" dirty="0">
                <a:ln w="0"/>
                <a:effectLst>
                  <a:outerShdw blurRad="38100" dist="19050" dir="2700000" algn="tl" rotWithShape="0">
                    <a:schemeClr val="dk1">
                      <a:alpha val="40000"/>
                    </a:schemeClr>
                  </a:outerShdw>
                </a:effectLst>
                <a:latin typeface="American Typewriter" charset="0"/>
                <a:ea typeface="American Typewriter" charset="0"/>
                <a:cs typeface="American Typewriter" charset="0"/>
              </a:rPr>
              <a:t>• Suits, Boston Legal, Ally McBeal, Matlock, JAG</a:t>
            </a:r>
          </a:p>
          <a:p>
            <a:endParaRPr lang="en-US" sz="1600" dirty="0">
              <a:ln w="0"/>
              <a:effectLst>
                <a:outerShdw blurRad="38100" dist="19050" dir="2700000" algn="tl" rotWithShape="0">
                  <a:schemeClr val="dk1">
                    <a:alpha val="40000"/>
                  </a:schemeClr>
                </a:outerShdw>
              </a:effectLst>
              <a:latin typeface="American Typewriter" charset="0"/>
              <a:ea typeface="American Typewriter" charset="0"/>
              <a:cs typeface="American Typewriter" charset="0"/>
            </a:endParaRPr>
          </a:p>
          <a:p>
            <a:r>
              <a:rPr lang="en-US" sz="1600" dirty="0">
                <a:ln w="0"/>
                <a:effectLst>
                  <a:outerShdw blurRad="38100" dist="19050" dir="2700000" algn="tl" rotWithShape="0">
                    <a:schemeClr val="dk1">
                      <a:alpha val="40000"/>
                    </a:schemeClr>
                  </a:outerShdw>
                </a:effectLst>
                <a:latin typeface="American Typewriter" charset="0"/>
                <a:ea typeface="American Typewriter" charset="0"/>
                <a:cs typeface="American Typewriter" charset="0"/>
              </a:rPr>
              <a:t>• Monk, Elementary, Psych, Magnum P.I.</a:t>
            </a:r>
          </a:p>
          <a:p>
            <a:endParaRPr lang="en-US" sz="1600" dirty="0">
              <a:ln w="0"/>
              <a:effectLst>
                <a:outerShdw blurRad="38100" dist="19050" dir="2700000" algn="tl" rotWithShape="0">
                  <a:schemeClr val="dk1">
                    <a:alpha val="40000"/>
                  </a:schemeClr>
                </a:outerShdw>
              </a:effectLst>
              <a:latin typeface="American Typewriter" charset="0"/>
              <a:ea typeface="American Typewriter" charset="0"/>
              <a:cs typeface="American Typewriter" charset="0"/>
            </a:endParaRPr>
          </a:p>
          <a:p>
            <a:r>
              <a:rPr lang="en-US" sz="1600" dirty="0">
                <a:ln w="0"/>
                <a:effectLst>
                  <a:outerShdw blurRad="38100" dist="19050" dir="2700000" algn="tl" rotWithShape="0">
                    <a:schemeClr val="dk1">
                      <a:alpha val="40000"/>
                    </a:schemeClr>
                  </a:outerShdw>
                </a:effectLst>
                <a:latin typeface="American Typewriter" charset="0"/>
                <a:ea typeface="American Typewriter" charset="0"/>
                <a:cs typeface="American Typewriter" charset="0"/>
              </a:rPr>
              <a:t>• Brooklyn Nine-Nine, Reno 911, Law &amp; Order: SVU, </a:t>
            </a:r>
            <a:r>
              <a:rPr lang="en-US" sz="1600" dirty="0" err="1">
                <a:ln w="0"/>
                <a:effectLst>
                  <a:outerShdw blurRad="38100" dist="19050" dir="2700000" algn="tl" rotWithShape="0">
                    <a:schemeClr val="dk1">
                      <a:alpha val="40000"/>
                    </a:schemeClr>
                  </a:outerShdw>
                </a:effectLst>
                <a:latin typeface="American Typewriter" charset="0"/>
                <a:ea typeface="American Typewriter" charset="0"/>
                <a:cs typeface="American Typewriter" charset="0"/>
              </a:rPr>
              <a:t>Rizzolli</a:t>
            </a:r>
            <a:r>
              <a:rPr lang="en-US" sz="1600" dirty="0">
                <a:ln w="0"/>
                <a:effectLst>
                  <a:outerShdw blurRad="38100" dist="19050" dir="2700000" algn="tl" rotWithShape="0">
                    <a:schemeClr val="dk1">
                      <a:alpha val="40000"/>
                    </a:schemeClr>
                  </a:outerShdw>
                </a:effectLst>
                <a:latin typeface="American Typewriter" charset="0"/>
                <a:ea typeface="American Typewriter" charset="0"/>
                <a:cs typeface="American Typewriter" charset="0"/>
              </a:rPr>
              <a:t> &amp; Isles</a:t>
            </a:r>
          </a:p>
          <a:p>
            <a:endParaRPr lang="en-US" sz="1600" dirty="0">
              <a:ln w="0"/>
              <a:effectLst>
                <a:outerShdw blurRad="38100" dist="19050" dir="2700000" algn="tl" rotWithShape="0">
                  <a:schemeClr val="dk1">
                    <a:alpha val="40000"/>
                  </a:schemeClr>
                </a:outerShdw>
              </a:effectLst>
              <a:latin typeface="American Typewriter" charset="0"/>
              <a:ea typeface="American Typewriter" charset="0"/>
              <a:cs typeface="American Typewriter" charset="0"/>
            </a:endParaRPr>
          </a:p>
          <a:p>
            <a:r>
              <a:rPr lang="en-US" sz="1600" dirty="0">
                <a:ln w="0"/>
                <a:effectLst>
                  <a:outerShdw blurRad="38100" dist="19050" dir="2700000" algn="tl" rotWithShape="0">
                    <a:schemeClr val="dk1">
                      <a:alpha val="40000"/>
                    </a:schemeClr>
                  </a:outerShdw>
                </a:effectLst>
                <a:latin typeface="American Typewriter" charset="0"/>
                <a:ea typeface="American Typewriter" charset="0"/>
                <a:cs typeface="American Typewriter" charset="0"/>
              </a:rPr>
              <a:t>• Home Improvement, Man With a Plan, Just Us</a:t>
            </a:r>
          </a:p>
          <a:p>
            <a:endParaRPr lang="en-US" sz="1600" dirty="0">
              <a:ln w="0"/>
              <a:effectLst>
                <a:outerShdw blurRad="38100" dist="19050" dir="2700000" algn="tl" rotWithShape="0">
                  <a:schemeClr val="dk1">
                    <a:alpha val="40000"/>
                  </a:schemeClr>
                </a:outerShdw>
              </a:effectLst>
              <a:latin typeface="American Typewriter" charset="0"/>
              <a:ea typeface="American Typewriter" charset="0"/>
              <a:cs typeface="American Typewriter" charset="0"/>
            </a:endParaRPr>
          </a:p>
          <a:p>
            <a:r>
              <a:rPr lang="en-US" sz="1600" dirty="0">
                <a:ln w="0"/>
                <a:effectLst>
                  <a:outerShdw blurRad="38100" dist="19050" dir="2700000" algn="tl" rotWithShape="0">
                    <a:schemeClr val="dk1">
                      <a:alpha val="40000"/>
                    </a:schemeClr>
                  </a:outerShdw>
                </a:effectLst>
                <a:latin typeface="American Typewriter" charset="0"/>
                <a:ea typeface="American Typewriter" charset="0"/>
                <a:cs typeface="American Typewriter" charset="0"/>
              </a:rPr>
              <a:t>• Breaking Bad, Welcome Back, Kotter, Our Miss Brooks</a:t>
            </a:r>
          </a:p>
          <a:p>
            <a:endParaRPr lang="en-US" dirty="0"/>
          </a:p>
        </p:txBody>
      </p:sp>
    </p:spTree>
    <p:extLst>
      <p:ext uri="{BB962C8B-B14F-4D97-AF65-F5344CB8AC3E}">
        <p14:creationId xmlns:p14="http://schemas.microsoft.com/office/powerpoint/2010/main" val="1000251460"/>
      </p:ext>
    </p:extLst>
  </p:cSld>
  <p:clrMapOvr>
    <a:masterClrMapping/>
  </p:clrMapOvr>
  <p:transition spd="slow">
    <p:wip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17583"/>
            <a:ext cx="6965245" cy="46018"/>
          </a:xfrm>
        </p:spPr>
        <p:txBody>
          <a:bodyPr>
            <a:normAutofit fontScale="90000"/>
          </a:bodyPr>
          <a:lstStyle/>
          <a:p>
            <a:endParaRPr lang="en-US"/>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556500" y="5374752"/>
            <a:ext cx="103188" cy="78833"/>
          </a:xfrm>
        </p:spPr>
      </p:pic>
      <p:sp>
        <p:nvSpPr>
          <p:cNvPr id="4" name="TextBox 3"/>
          <p:cNvSpPr txBox="1"/>
          <p:nvPr/>
        </p:nvSpPr>
        <p:spPr>
          <a:xfrm>
            <a:off x="850900" y="1117600"/>
            <a:ext cx="8532717" cy="2308324"/>
          </a:xfrm>
          <a:prstGeom prst="rect">
            <a:avLst/>
          </a:prstGeom>
          <a:noFill/>
        </p:spPr>
        <p:txBody>
          <a:bodyPr wrap="square" rtlCol="0">
            <a:spAutoFit/>
          </a:bodyPr>
          <a:lstStyle/>
          <a:p>
            <a:r>
              <a:rPr lang="en-US" sz="1600" dirty="0" smtClean="0">
                <a:ln w="0"/>
                <a:effectLst>
                  <a:outerShdw blurRad="38100" dist="19050" dir="2700000" algn="tl" rotWithShape="0">
                    <a:schemeClr val="dk1">
                      <a:alpha val="40000"/>
                    </a:schemeClr>
                  </a:outerShdw>
                </a:effectLst>
                <a:latin typeface="American Typewriter" charset="0"/>
                <a:ea typeface="American Typewriter" charset="0"/>
                <a:cs typeface="American Typewriter" charset="0"/>
              </a:rPr>
              <a:t>• </a:t>
            </a:r>
            <a:r>
              <a:rPr lang="en-US" sz="1600" dirty="0">
                <a:ln w="0"/>
                <a:effectLst>
                  <a:outerShdw blurRad="38100" dist="19050" dir="2700000" algn="tl" rotWithShape="0">
                    <a:schemeClr val="dk1">
                      <a:alpha val="40000"/>
                    </a:schemeClr>
                  </a:outerShdw>
                </a:effectLst>
                <a:latin typeface="American Typewriter" charset="0"/>
                <a:ea typeface="American Typewriter" charset="0"/>
                <a:cs typeface="American Typewriter" charset="0"/>
              </a:rPr>
              <a:t>Suits, Boston Legal, Ally McBeal, Matlock, </a:t>
            </a:r>
            <a:r>
              <a:rPr lang="en-US" sz="1600" dirty="0" smtClean="0">
                <a:ln w="0"/>
                <a:effectLst>
                  <a:outerShdw blurRad="38100" dist="19050" dir="2700000" algn="tl" rotWithShape="0">
                    <a:schemeClr val="dk1">
                      <a:alpha val="40000"/>
                    </a:schemeClr>
                  </a:outerShdw>
                </a:effectLst>
                <a:latin typeface="American Typewriter" charset="0"/>
                <a:ea typeface="American Typewriter" charset="0"/>
                <a:cs typeface="American Typewriter" charset="0"/>
              </a:rPr>
              <a:t>JAG / </a:t>
            </a:r>
            <a:r>
              <a:rPr lang="en-US" sz="1600" b="1" dirty="0" smtClean="0">
                <a:ln w="0"/>
                <a:effectLst>
                  <a:outerShdw blurRad="38100" dist="19050" dir="2700000" algn="tl" rotWithShape="0">
                    <a:schemeClr val="dk1">
                      <a:alpha val="40000"/>
                    </a:schemeClr>
                  </a:outerShdw>
                </a:effectLst>
                <a:latin typeface="American Typewriter" charset="0"/>
                <a:ea typeface="American Typewriter" charset="0"/>
                <a:cs typeface="American Typewriter" charset="0"/>
              </a:rPr>
              <a:t>LAWYERS</a:t>
            </a:r>
            <a:endParaRPr lang="en-US" sz="1600" b="1" dirty="0">
              <a:ln w="0"/>
              <a:effectLst>
                <a:outerShdw blurRad="38100" dist="19050" dir="2700000" algn="tl" rotWithShape="0">
                  <a:schemeClr val="dk1">
                    <a:alpha val="40000"/>
                  </a:schemeClr>
                </a:outerShdw>
              </a:effectLst>
              <a:latin typeface="American Typewriter" charset="0"/>
              <a:ea typeface="American Typewriter" charset="0"/>
              <a:cs typeface="American Typewriter" charset="0"/>
            </a:endParaRPr>
          </a:p>
          <a:p>
            <a:endParaRPr lang="en-US" sz="1600" dirty="0">
              <a:ln w="0"/>
              <a:effectLst>
                <a:outerShdw blurRad="38100" dist="19050" dir="2700000" algn="tl" rotWithShape="0">
                  <a:schemeClr val="dk1">
                    <a:alpha val="40000"/>
                  </a:schemeClr>
                </a:outerShdw>
              </a:effectLst>
              <a:latin typeface="American Typewriter" charset="0"/>
              <a:ea typeface="American Typewriter" charset="0"/>
              <a:cs typeface="American Typewriter" charset="0"/>
            </a:endParaRPr>
          </a:p>
          <a:p>
            <a:r>
              <a:rPr lang="en-US" sz="1600" dirty="0">
                <a:ln w="0"/>
                <a:effectLst>
                  <a:outerShdw blurRad="38100" dist="19050" dir="2700000" algn="tl" rotWithShape="0">
                    <a:schemeClr val="dk1">
                      <a:alpha val="40000"/>
                    </a:schemeClr>
                  </a:outerShdw>
                </a:effectLst>
                <a:latin typeface="American Typewriter" charset="0"/>
                <a:ea typeface="American Typewriter" charset="0"/>
                <a:cs typeface="American Typewriter" charset="0"/>
              </a:rPr>
              <a:t>• Monk, Elementary, Psych, Magnum P.I</a:t>
            </a:r>
            <a:r>
              <a:rPr lang="en-US" sz="1600" dirty="0" smtClean="0">
                <a:ln w="0"/>
                <a:effectLst>
                  <a:outerShdw blurRad="38100" dist="19050" dir="2700000" algn="tl" rotWithShape="0">
                    <a:schemeClr val="dk1">
                      <a:alpha val="40000"/>
                    </a:schemeClr>
                  </a:outerShdw>
                </a:effectLst>
                <a:latin typeface="American Typewriter" charset="0"/>
                <a:ea typeface="American Typewriter" charset="0"/>
                <a:cs typeface="American Typewriter" charset="0"/>
              </a:rPr>
              <a:t>. / </a:t>
            </a:r>
            <a:r>
              <a:rPr lang="en-US" sz="1600" b="1" dirty="0" smtClean="0">
                <a:ln w="0"/>
                <a:effectLst>
                  <a:outerShdw blurRad="38100" dist="19050" dir="2700000" algn="tl" rotWithShape="0">
                    <a:schemeClr val="dk1">
                      <a:alpha val="40000"/>
                    </a:schemeClr>
                  </a:outerShdw>
                </a:effectLst>
                <a:latin typeface="American Typewriter" charset="0"/>
                <a:ea typeface="American Typewriter" charset="0"/>
                <a:cs typeface="American Typewriter" charset="0"/>
              </a:rPr>
              <a:t>PRIVATE EYES</a:t>
            </a:r>
            <a:endParaRPr lang="en-US" sz="1600" b="1" dirty="0">
              <a:ln w="0"/>
              <a:effectLst>
                <a:outerShdw blurRad="38100" dist="19050" dir="2700000" algn="tl" rotWithShape="0">
                  <a:schemeClr val="dk1">
                    <a:alpha val="40000"/>
                  </a:schemeClr>
                </a:outerShdw>
              </a:effectLst>
              <a:latin typeface="American Typewriter" charset="0"/>
              <a:ea typeface="American Typewriter" charset="0"/>
              <a:cs typeface="American Typewriter" charset="0"/>
            </a:endParaRPr>
          </a:p>
          <a:p>
            <a:endParaRPr lang="en-US" sz="1600" dirty="0">
              <a:ln w="0"/>
              <a:effectLst>
                <a:outerShdw blurRad="38100" dist="19050" dir="2700000" algn="tl" rotWithShape="0">
                  <a:schemeClr val="dk1">
                    <a:alpha val="40000"/>
                  </a:schemeClr>
                </a:outerShdw>
              </a:effectLst>
              <a:latin typeface="American Typewriter" charset="0"/>
              <a:ea typeface="American Typewriter" charset="0"/>
              <a:cs typeface="American Typewriter" charset="0"/>
            </a:endParaRPr>
          </a:p>
          <a:p>
            <a:r>
              <a:rPr lang="en-US" sz="1600" dirty="0">
                <a:ln w="0"/>
                <a:effectLst>
                  <a:outerShdw blurRad="38100" dist="19050" dir="2700000" algn="tl" rotWithShape="0">
                    <a:schemeClr val="dk1">
                      <a:alpha val="40000"/>
                    </a:schemeClr>
                  </a:outerShdw>
                </a:effectLst>
                <a:latin typeface="American Typewriter" charset="0"/>
                <a:ea typeface="American Typewriter" charset="0"/>
                <a:cs typeface="American Typewriter" charset="0"/>
              </a:rPr>
              <a:t>• Brooklyn Nine-Nine, Reno 911, Law &amp; Order: SVU, </a:t>
            </a:r>
            <a:r>
              <a:rPr lang="en-US" sz="1600" dirty="0" err="1">
                <a:ln w="0"/>
                <a:effectLst>
                  <a:outerShdw blurRad="38100" dist="19050" dir="2700000" algn="tl" rotWithShape="0">
                    <a:schemeClr val="dk1">
                      <a:alpha val="40000"/>
                    </a:schemeClr>
                  </a:outerShdw>
                </a:effectLst>
                <a:latin typeface="American Typewriter" charset="0"/>
                <a:ea typeface="American Typewriter" charset="0"/>
                <a:cs typeface="American Typewriter" charset="0"/>
              </a:rPr>
              <a:t>Rizzolli</a:t>
            </a:r>
            <a:r>
              <a:rPr lang="en-US" sz="1600" dirty="0">
                <a:ln w="0"/>
                <a:effectLst>
                  <a:outerShdw blurRad="38100" dist="19050" dir="2700000" algn="tl" rotWithShape="0">
                    <a:schemeClr val="dk1">
                      <a:alpha val="40000"/>
                    </a:schemeClr>
                  </a:outerShdw>
                </a:effectLst>
                <a:latin typeface="American Typewriter" charset="0"/>
                <a:ea typeface="American Typewriter" charset="0"/>
                <a:cs typeface="American Typewriter" charset="0"/>
              </a:rPr>
              <a:t> &amp; </a:t>
            </a:r>
            <a:r>
              <a:rPr lang="en-US" sz="1600" dirty="0" smtClean="0">
                <a:ln w="0"/>
                <a:effectLst>
                  <a:outerShdw blurRad="38100" dist="19050" dir="2700000" algn="tl" rotWithShape="0">
                    <a:schemeClr val="dk1">
                      <a:alpha val="40000"/>
                    </a:schemeClr>
                  </a:outerShdw>
                </a:effectLst>
                <a:latin typeface="American Typewriter" charset="0"/>
                <a:ea typeface="American Typewriter" charset="0"/>
                <a:cs typeface="American Typewriter" charset="0"/>
              </a:rPr>
              <a:t>Isles / </a:t>
            </a:r>
            <a:r>
              <a:rPr lang="en-US" sz="1600" b="1" dirty="0" smtClean="0">
                <a:ln w="0"/>
                <a:effectLst>
                  <a:outerShdw blurRad="38100" dist="19050" dir="2700000" algn="tl" rotWithShape="0">
                    <a:schemeClr val="dk1">
                      <a:alpha val="40000"/>
                    </a:schemeClr>
                  </a:outerShdw>
                </a:effectLst>
                <a:latin typeface="American Typewriter" charset="0"/>
                <a:ea typeface="American Typewriter" charset="0"/>
                <a:cs typeface="American Typewriter" charset="0"/>
              </a:rPr>
              <a:t>COPS</a:t>
            </a:r>
            <a:endParaRPr lang="en-US" sz="1600" b="1" dirty="0">
              <a:ln w="0"/>
              <a:effectLst>
                <a:outerShdw blurRad="38100" dist="19050" dir="2700000" algn="tl" rotWithShape="0">
                  <a:schemeClr val="dk1">
                    <a:alpha val="40000"/>
                  </a:schemeClr>
                </a:outerShdw>
              </a:effectLst>
              <a:latin typeface="American Typewriter" charset="0"/>
              <a:ea typeface="American Typewriter" charset="0"/>
              <a:cs typeface="American Typewriter" charset="0"/>
            </a:endParaRPr>
          </a:p>
          <a:p>
            <a:endParaRPr lang="en-US" sz="1600" dirty="0">
              <a:ln w="0"/>
              <a:effectLst>
                <a:outerShdw blurRad="38100" dist="19050" dir="2700000" algn="tl" rotWithShape="0">
                  <a:schemeClr val="dk1">
                    <a:alpha val="40000"/>
                  </a:schemeClr>
                </a:outerShdw>
              </a:effectLst>
              <a:latin typeface="American Typewriter" charset="0"/>
              <a:ea typeface="American Typewriter" charset="0"/>
              <a:cs typeface="American Typewriter" charset="0"/>
            </a:endParaRPr>
          </a:p>
          <a:p>
            <a:r>
              <a:rPr lang="en-US" sz="1600" dirty="0">
                <a:ln w="0"/>
                <a:effectLst>
                  <a:outerShdw blurRad="38100" dist="19050" dir="2700000" algn="tl" rotWithShape="0">
                    <a:schemeClr val="dk1">
                      <a:alpha val="40000"/>
                    </a:schemeClr>
                  </a:outerShdw>
                </a:effectLst>
                <a:latin typeface="American Typewriter" charset="0"/>
                <a:ea typeface="American Typewriter" charset="0"/>
                <a:cs typeface="American Typewriter" charset="0"/>
              </a:rPr>
              <a:t>• Home Improvement, Man With a Plan, Just </a:t>
            </a:r>
            <a:r>
              <a:rPr lang="en-US" sz="1600" dirty="0" smtClean="0">
                <a:ln w="0"/>
                <a:effectLst>
                  <a:outerShdw blurRad="38100" dist="19050" dir="2700000" algn="tl" rotWithShape="0">
                    <a:schemeClr val="dk1">
                      <a:alpha val="40000"/>
                    </a:schemeClr>
                  </a:outerShdw>
                </a:effectLst>
                <a:latin typeface="American Typewriter" charset="0"/>
                <a:ea typeface="American Typewriter" charset="0"/>
                <a:cs typeface="American Typewriter" charset="0"/>
              </a:rPr>
              <a:t>Us / </a:t>
            </a:r>
            <a:r>
              <a:rPr lang="en-US" sz="1600" b="1" dirty="0" smtClean="0">
                <a:ln w="0"/>
                <a:effectLst>
                  <a:outerShdw blurRad="38100" dist="19050" dir="2700000" algn="tl" rotWithShape="0">
                    <a:schemeClr val="dk1">
                      <a:alpha val="40000"/>
                    </a:schemeClr>
                  </a:outerShdw>
                </a:effectLst>
                <a:latin typeface="American Typewriter" charset="0"/>
                <a:ea typeface="American Typewriter" charset="0"/>
                <a:cs typeface="American Typewriter" charset="0"/>
              </a:rPr>
              <a:t>CARPENTERS</a:t>
            </a:r>
            <a:endParaRPr lang="en-US" sz="1600" b="1" dirty="0">
              <a:ln w="0"/>
              <a:effectLst>
                <a:outerShdw blurRad="38100" dist="19050" dir="2700000" algn="tl" rotWithShape="0">
                  <a:schemeClr val="dk1">
                    <a:alpha val="40000"/>
                  </a:schemeClr>
                </a:outerShdw>
              </a:effectLst>
              <a:latin typeface="American Typewriter" charset="0"/>
              <a:ea typeface="American Typewriter" charset="0"/>
              <a:cs typeface="American Typewriter" charset="0"/>
            </a:endParaRPr>
          </a:p>
          <a:p>
            <a:endParaRPr lang="en-US" sz="1600" dirty="0">
              <a:ln w="0"/>
              <a:effectLst>
                <a:outerShdw blurRad="38100" dist="19050" dir="2700000" algn="tl" rotWithShape="0">
                  <a:schemeClr val="dk1">
                    <a:alpha val="40000"/>
                  </a:schemeClr>
                </a:outerShdw>
              </a:effectLst>
              <a:latin typeface="American Typewriter" charset="0"/>
              <a:ea typeface="American Typewriter" charset="0"/>
              <a:cs typeface="American Typewriter" charset="0"/>
            </a:endParaRPr>
          </a:p>
          <a:p>
            <a:r>
              <a:rPr lang="en-US" sz="1600" dirty="0">
                <a:ln w="0"/>
                <a:effectLst>
                  <a:outerShdw blurRad="38100" dist="19050" dir="2700000" algn="tl" rotWithShape="0">
                    <a:schemeClr val="dk1">
                      <a:alpha val="40000"/>
                    </a:schemeClr>
                  </a:outerShdw>
                </a:effectLst>
                <a:latin typeface="American Typewriter" charset="0"/>
                <a:ea typeface="American Typewriter" charset="0"/>
                <a:cs typeface="American Typewriter" charset="0"/>
              </a:rPr>
              <a:t>• Breaking Bad, Welcome Back, Kotter, Our Miss </a:t>
            </a:r>
            <a:r>
              <a:rPr lang="en-US" sz="1600" dirty="0" smtClean="0">
                <a:ln w="0"/>
                <a:effectLst>
                  <a:outerShdw blurRad="38100" dist="19050" dir="2700000" algn="tl" rotWithShape="0">
                    <a:schemeClr val="dk1">
                      <a:alpha val="40000"/>
                    </a:schemeClr>
                  </a:outerShdw>
                </a:effectLst>
                <a:latin typeface="American Typewriter" charset="0"/>
                <a:ea typeface="American Typewriter" charset="0"/>
                <a:cs typeface="American Typewriter" charset="0"/>
              </a:rPr>
              <a:t>Brooks / </a:t>
            </a:r>
            <a:r>
              <a:rPr lang="en-US" sz="1600" b="1" dirty="0" smtClean="0">
                <a:ln w="0"/>
                <a:effectLst>
                  <a:outerShdw blurRad="38100" dist="19050" dir="2700000" algn="tl" rotWithShape="0">
                    <a:schemeClr val="dk1">
                      <a:alpha val="40000"/>
                    </a:schemeClr>
                  </a:outerShdw>
                </a:effectLst>
                <a:latin typeface="American Typewriter" charset="0"/>
                <a:ea typeface="American Typewriter" charset="0"/>
                <a:cs typeface="American Typewriter" charset="0"/>
              </a:rPr>
              <a:t>TEACHERS</a:t>
            </a:r>
            <a:endParaRPr lang="en-US" sz="1600" b="1" dirty="0">
              <a:ln w="0"/>
              <a:effectLst>
                <a:outerShdw blurRad="38100" dist="19050" dir="2700000" algn="tl" rotWithShape="0">
                  <a:schemeClr val="dk1">
                    <a:alpha val="40000"/>
                  </a:schemeClr>
                </a:outerShdw>
              </a:effectLst>
              <a:latin typeface="American Typewriter" charset="0"/>
              <a:ea typeface="American Typewriter" charset="0"/>
              <a:cs typeface="American Typewriter" charset="0"/>
            </a:endParaRP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2500" y="3702923"/>
            <a:ext cx="2069843" cy="1581309"/>
          </a:xfrm>
          <a:prstGeom prst="rect">
            <a:avLst/>
          </a:prstGeom>
        </p:spPr>
      </p:pic>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78189" y="3702923"/>
            <a:ext cx="1647958" cy="2405777"/>
          </a:xfrm>
          <a:prstGeom prst="rect">
            <a:avLst/>
          </a:prstGeom>
        </p:spPr>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78582" y="3795076"/>
            <a:ext cx="2771617" cy="1894523"/>
          </a:xfrm>
          <a:prstGeom prst="rect">
            <a:avLst/>
          </a:prstGeom>
        </p:spPr>
      </p:pic>
    </p:spTree>
    <p:extLst>
      <p:ext uri="{BB962C8B-B14F-4D97-AF65-F5344CB8AC3E}">
        <p14:creationId xmlns:p14="http://schemas.microsoft.com/office/powerpoint/2010/main" val="728010129"/>
      </p:ext>
    </p:extLst>
  </p:cSld>
  <p:clrMapOvr>
    <a:masterClrMapping/>
  </p:clrMapOvr>
  <p:transition spd="slow">
    <p:wip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American Typewriter" charset="0"/>
                <a:ea typeface="American Typewriter" charset="0"/>
                <a:cs typeface="American Typewriter" charset="0"/>
              </a:rPr>
              <a:t>Odds &amp; Ends: 1</a:t>
            </a:r>
            <a:endParaRPr lang="en-US" sz="3600" dirty="0">
              <a:latin typeface="American Typewriter" charset="0"/>
              <a:ea typeface="American Typewriter" charset="0"/>
              <a:cs typeface="American Typewriter" charset="0"/>
            </a:endParaRP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11300" y="1592081"/>
            <a:ext cx="6148388" cy="3831601"/>
          </a:xfrm>
        </p:spPr>
      </p:pic>
      <p:sp>
        <p:nvSpPr>
          <p:cNvPr id="4" name="TextBox 3"/>
          <p:cNvSpPr txBox="1"/>
          <p:nvPr/>
        </p:nvSpPr>
        <p:spPr>
          <a:xfrm>
            <a:off x="1397000" y="2020066"/>
            <a:ext cx="6007100" cy="369332"/>
          </a:xfrm>
          <a:prstGeom prst="rect">
            <a:avLst/>
          </a:prstGeom>
          <a:noFill/>
        </p:spPr>
        <p:txBody>
          <a:bodyPr wrap="square" rtlCol="0">
            <a:spAutoFit/>
          </a:bodyPr>
          <a:lstStyle/>
          <a:p>
            <a:endParaRPr lang="en-US" dirty="0">
              <a:latin typeface="American Typewriter"/>
              <a:cs typeface="American Typewriter"/>
            </a:endParaRPr>
          </a:p>
        </p:txBody>
      </p:sp>
    </p:spTree>
    <p:extLst>
      <p:ext uri="{BB962C8B-B14F-4D97-AF65-F5344CB8AC3E}">
        <p14:creationId xmlns:p14="http://schemas.microsoft.com/office/powerpoint/2010/main" val="731854405"/>
      </p:ext>
    </p:extLst>
  </p:cSld>
  <p:clrMapOvr>
    <a:masterClrMapping/>
  </p:clrMapOvr>
  <p:transition spd="slow">
    <p:wip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17583"/>
            <a:ext cx="6965245" cy="173018"/>
          </a:xfrm>
        </p:spPr>
        <p:txBody>
          <a:bodyPr>
            <a:normAutofit fontScale="90000"/>
          </a:bodyPr>
          <a:lstStyle/>
          <a:p>
            <a:endParaRPr lang="en-US"/>
          </a:p>
        </p:txBody>
      </p:sp>
      <p:sp>
        <p:nvSpPr>
          <p:cNvPr id="4" name="TextBox 3"/>
          <p:cNvSpPr txBox="1"/>
          <p:nvPr/>
        </p:nvSpPr>
        <p:spPr>
          <a:xfrm>
            <a:off x="3429000" y="1701800"/>
            <a:ext cx="2514600" cy="2031325"/>
          </a:xfrm>
          <a:prstGeom prst="rect">
            <a:avLst/>
          </a:prstGeom>
          <a:noFill/>
        </p:spPr>
        <p:txBody>
          <a:bodyPr wrap="square" rtlCol="0">
            <a:spAutoFit/>
          </a:bodyPr>
          <a:lstStyle/>
          <a:p>
            <a:r>
              <a:rPr lang="en-US" b="1" dirty="0" smtClean="0">
                <a:latin typeface="American Typewriter" charset="0"/>
                <a:ea typeface="American Typewriter" charset="0"/>
                <a:cs typeface="American Typewriter" charset="0"/>
              </a:rPr>
              <a:t>Alpha </a:t>
            </a:r>
          </a:p>
          <a:p>
            <a:endParaRPr lang="en-US" b="1" dirty="0">
              <a:latin typeface="American Typewriter" charset="0"/>
              <a:ea typeface="American Typewriter" charset="0"/>
              <a:cs typeface="American Typewriter" charset="0"/>
            </a:endParaRPr>
          </a:p>
          <a:p>
            <a:endParaRPr lang="en-US" b="1" dirty="0" smtClean="0">
              <a:latin typeface="American Typewriter" charset="0"/>
              <a:ea typeface="American Typewriter" charset="0"/>
              <a:cs typeface="American Typewriter" charset="0"/>
            </a:endParaRPr>
          </a:p>
          <a:p>
            <a:r>
              <a:rPr lang="en-US" b="1" dirty="0" smtClean="0">
                <a:latin typeface="American Typewriter" charset="0"/>
                <a:ea typeface="American Typewriter" charset="0"/>
                <a:cs typeface="American Typewriter" charset="0"/>
              </a:rPr>
              <a:t>    and </a:t>
            </a:r>
          </a:p>
          <a:p>
            <a:endParaRPr lang="en-US" b="1" dirty="0">
              <a:latin typeface="American Typewriter" charset="0"/>
              <a:ea typeface="American Typewriter" charset="0"/>
              <a:cs typeface="American Typewriter" charset="0"/>
            </a:endParaRPr>
          </a:p>
          <a:p>
            <a:endParaRPr lang="en-US" b="1" dirty="0" smtClean="0">
              <a:latin typeface="American Typewriter" charset="0"/>
              <a:ea typeface="American Typewriter" charset="0"/>
              <a:cs typeface="American Typewriter" charset="0"/>
            </a:endParaRPr>
          </a:p>
          <a:p>
            <a:r>
              <a:rPr lang="en-US" b="1" dirty="0" smtClean="0">
                <a:latin typeface="American Typewriter" charset="0"/>
                <a:ea typeface="American Typewriter" charset="0"/>
                <a:cs typeface="American Typewriter" charset="0"/>
              </a:rPr>
              <a:t>Omega</a:t>
            </a:r>
            <a:endParaRPr lang="en-US" b="1" dirty="0">
              <a:latin typeface="American Typewriter" charset="0"/>
              <a:ea typeface="American Typewriter" charset="0"/>
              <a:cs typeface="American Typewriter" charset="0"/>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31723" y="1397000"/>
            <a:ext cx="1163877" cy="1143000"/>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62595" y="3196718"/>
            <a:ext cx="1203210" cy="1072813"/>
          </a:xfrm>
          <a:prstGeom prst="rect">
            <a:avLst/>
          </a:prstGeom>
        </p:spPr>
      </p:pic>
      <p:sp>
        <p:nvSpPr>
          <p:cNvPr id="3" name="TextBox 2"/>
          <p:cNvSpPr txBox="1"/>
          <p:nvPr/>
        </p:nvSpPr>
        <p:spPr>
          <a:xfrm>
            <a:off x="1473200" y="4749800"/>
            <a:ext cx="6644848" cy="923330"/>
          </a:xfrm>
          <a:prstGeom prst="rect">
            <a:avLst/>
          </a:prstGeom>
          <a:noFill/>
        </p:spPr>
        <p:txBody>
          <a:bodyPr wrap="square" rtlCol="0">
            <a:spAutoFit/>
          </a:bodyPr>
          <a:lstStyle/>
          <a:p>
            <a:r>
              <a:rPr lang="en-US" dirty="0" smtClean="0">
                <a:latin typeface="American Typewriter" charset="0"/>
                <a:ea typeface="American Typewriter" charset="0"/>
                <a:cs typeface="American Typewriter" charset="0"/>
              </a:rPr>
              <a:t>“I </a:t>
            </a:r>
            <a:r>
              <a:rPr lang="en-US" dirty="0">
                <a:latin typeface="American Typewriter" charset="0"/>
                <a:ea typeface="American Typewriter" charset="0"/>
                <a:cs typeface="American Typewriter" charset="0"/>
              </a:rPr>
              <a:t>am Alpha and Omega, the first and the </a:t>
            </a:r>
            <a:r>
              <a:rPr lang="en-US" dirty="0" smtClean="0">
                <a:latin typeface="American Typewriter" charset="0"/>
                <a:ea typeface="American Typewriter" charset="0"/>
                <a:cs typeface="American Typewriter" charset="0"/>
              </a:rPr>
              <a:t>last.”</a:t>
            </a:r>
          </a:p>
          <a:p>
            <a:endParaRPr lang="en-US" dirty="0" smtClean="0">
              <a:latin typeface="American Typewriter" charset="0"/>
              <a:ea typeface="American Typewriter" charset="0"/>
              <a:cs typeface="American Typewriter" charset="0"/>
            </a:endParaRPr>
          </a:p>
          <a:p>
            <a:pPr algn="r"/>
            <a:r>
              <a:rPr lang="en-US" i="1" dirty="0" smtClean="0">
                <a:latin typeface="American Typewriter" charset="0"/>
                <a:ea typeface="American Typewriter" charset="0"/>
                <a:cs typeface="American Typewriter" charset="0"/>
              </a:rPr>
              <a:t>-- The Book of Revelation</a:t>
            </a:r>
            <a:endParaRPr lang="en-US" i="1" dirty="0">
              <a:latin typeface="American Typewriter" charset="0"/>
              <a:ea typeface="American Typewriter" charset="0"/>
              <a:cs typeface="American Typewriter" charset="0"/>
            </a:endParaRPr>
          </a:p>
        </p:txBody>
      </p:sp>
      <p:sp>
        <p:nvSpPr>
          <p:cNvPr id="8" name="Content Placeholder 7"/>
          <p:cNvSpPr>
            <a:spLocks noGrp="1"/>
          </p:cNvSpPr>
          <p:nvPr>
            <p:ph idx="1"/>
          </p:nvPr>
        </p:nvSpPr>
        <p:spPr/>
        <p:txBody>
          <a:bodyPr/>
          <a:lstStyle/>
          <a:p>
            <a:endParaRPr lang="en-US"/>
          </a:p>
        </p:txBody>
      </p:sp>
    </p:spTree>
    <p:extLst>
      <p:ext uri="{BB962C8B-B14F-4D97-AF65-F5344CB8AC3E}">
        <p14:creationId xmlns:p14="http://schemas.microsoft.com/office/powerpoint/2010/main" val="742669551"/>
      </p:ext>
    </p:extLst>
  </p:cSld>
  <p:clrMapOvr>
    <a:masterClrMapping/>
  </p:clrMapOvr>
  <p:transition spd="slow">
    <p:wip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American Typewriter" charset="0"/>
                <a:ea typeface="American Typewriter" charset="0"/>
                <a:cs typeface="American Typewriter" charset="0"/>
              </a:rPr>
              <a:t>Odds &amp; Ends: 2</a:t>
            </a:r>
            <a:endParaRPr lang="en-US" sz="3600" dirty="0">
              <a:latin typeface="American Typewriter" charset="0"/>
              <a:ea typeface="American Typewriter" charset="0"/>
              <a:cs typeface="American Typewriter" charset="0"/>
            </a:endParaRPr>
          </a:p>
        </p:txBody>
      </p:sp>
      <p:sp>
        <p:nvSpPr>
          <p:cNvPr id="3" name="Content Placeholder 2"/>
          <p:cNvSpPr>
            <a:spLocks noGrp="1"/>
          </p:cNvSpPr>
          <p:nvPr>
            <p:ph idx="1"/>
          </p:nvPr>
        </p:nvSpPr>
        <p:spPr>
          <a:xfrm>
            <a:off x="7023100" y="4838699"/>
            <a:ext cx="636345" cy="884369"/>
          </a:xfrm>
        </p:spPr>
        <p:txBody>
          <a:bodyPr/>
          <a:lstStyle/>
          <a:p>
            <a:endParaRPr lang="en-US"/>
          </a:p>
        </p:txBody>
      </p:sp>
      <p:sp>
        <p:nvSpPr>
          <p:cNvPr id="4" name="TextBox 3"/>
          <p:cNvSpPr txBox="1"/>
          <p:nvPr/>
        </p:nvSpPr>
        <p:spPr>
          <a:xfrm>
            <a:off x="1790700" y="2222500"/>
            <a:ext cx="2971800" cy="2308324"/>
          </a:xfrm>
          <a:prstGeom prst="rect">
            <a:avLst/>
          </a:prstGeom>
          <a:noFill/>
        </p:spPr>
        <p:txBody>
          <a:bodyPr wrap="square" rtlCol="0">
            <a:spAutoFit/>
          </a:bodyPr>
          <a:lstStyle/>
          <a:p>
            <a:r>
              <a:rPr lang="en-US" dirty="0">
                <a:latin typeface="American Typewriter"/>
                <a:cs typeface="American Typewriter"/>
              </a:rPr>
              <a:t>The Battle of Puebla was fought in Mexico on May 5, 1862. </a:t>
            </a:r>
            <a:endParaRPr lang="en-US" dirty="0" smtClean="0">
              <a:latin typeface="American Typewriter"/>
              <a:cs typeface="American Typewriter"/>
            </a:endParaRPr>
          </a:p>
          <a:p>
            <a:endParaRPr lang="en-US" dirty="0">
              <a:latin typeface="American Typewriter"/>
              <a:cs typeface="American Typewriter"/>
            </a:endParaRPr>
          </a:p>
          <a:p>
            <a:r>
              <a:rPr lang="en-US" dirty="0" smtClean="0">
                <a:latin typeface="American Typewriter"/>
                <a:cs typeface="American Typewriter"/>
              </a:rPr>
              <a:t>By </a:t>
            </a:r>
            <a:r>
              <a:rPr lang="en-US" dirty="0">
                <a:latin typeface="American Typewriter"/>
                <a:cs typeface="American Typewriter"/>
              </a:rPr>
              <a:t>what term is </a:t>
            </a:r>
            <a:r>
              <a:rPr lang="en-US" dirty="0" smtClean="0">
                <a:latin typeface="American Typewriter"/>
                <a:cs typeface="American Typewriter"/>
              </a:rPr>
              <a:t>its commemoration  </a:t>
            </a:r>
            <a:r>
              <a:rPr lang="en-US" dirty="0">
                <a:latin typeface="American Typewriter"/>
                <a:cs typeface="American Typewriter"/>
              </a:rPr>
              <a:t>popularly referred to today?</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05400" y="1914043"/>
            <a:ext cx="2717799" cy="3619074"/>
          </a:xfrm>
          <a:prstGeom prst="rect">
            <a:avLst/>
          </a:prstGeom>
        </p:spPr>
      </p:pic>
    </p:spTree>
    <p:extLst>
      <p:ext uri="{BB962C8B-B14F-4D97-AF65-F5344CB8AC3E}">
        <p14:creationId xmlns:p14="http://schemas.microsoft.com/office/powerpoint/2010/main" val="1224026858"/>
      </p:ext>
    </p:extLst>
  </p:cSld>
  <p:clrMapOvr>
    <a:masterClrMapping/>
  </p:clrMapOvr>
  <p:transition spd="slow">
    <p:wip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17583"/>
            <a:ext cx="6965245" cy="274618"/>
          </a:xfrm>
        </p:spPr>
        <p:txBody>
          <a:bodyPr>
            <a:normAutofit fontScale="90000"/>
          </a:bodyPr>
          <a:lstStyle/>
          <a:p>
            <a:endParaRPr lang="en-US"/>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53356" y="1974266"/>
            <a:ext cx="6224972" cy="3143834"/>
          </a:xfrm>
        </p:spPr>
      </p:pic>
    </p:spTree>
    <p:extLst>
      <p:ext uri="{BB962C8B-B14F-4D97-AF65-F5344CB8AC3E}">
        <p14:creationId xmlns:p14="http://schemas.microsoft.com/office/powerpoint/2010/main" val="1826228771"/>
      </p:ext>
    </p:extLst>
  </p:cSld>
  <p:clrMapOvr>
    <a:masterClrMapping/>
  </p:clrMapOvr>
  <p:transition spd="slow">
    <p:wip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American Typewriter" charset="0"/>
                <a:ea typeface="American Typewriter" charset="0"/>
                <a:cs typeface="American Typewriter" charset="0"/>
              </a:rPr>
              <a:t>Odds &amp; Ends: 3</a:t>
            </a:r>
            <a:endParaRPr lang="en-US" sz="3600" dirty="0">
              <a:latin typeface="American Typewriter" charset="0"/>
              <a:ea typeface="American Typewriter" charset="0"/>
              <a:cs typeface="American Typewriter" charset="0"/>
            </a:endParaRPr>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28800" y="2020067"/>
            <a:ext cx="5148505" cy="2179158"/>
          </a:xfrm>
        </p:spPr>
      </p:pic>
      <p:sp>
        <p:nvSpPr>
          <p:cNvPr id="4" name="TextBox 3"/>
          <p:cNvSpPr txBox="1"/>
          <p:nvPr/>
        </p:nvSpPr>
        <p:spPr>
          <a:xfrm>
            <a:off x="1828800" y="4229560"/>
            <a:ext cx="5588000" cy="1200329"/>
          </a:xfrm>
          <a:prstGeom prst="rect">
            <a:avLst/>
          </a:prstGeom>
          <a:noFill/>
        </p:spPr>
        <p:txBody>
          <a:bodyPr wrap="square" rtlCol="0">
            <a:spAutoFit/>
          </a:bodyPr>
          <a:lstStyle/>
          <a:p>
            <a:r>
              <a:rPr lang="en-US" dirty="0">
                <a:latin typeface="American Typewriter" charset="0"/>
                <a:ea typeface="American Typewriter" charset="0"/>
                <a:cs typeface="American Typewriter" charset="0"/>
              </a:rPr>
              <a:t>What musical play and film that featured youth gangs </a:t>
            </a:r>
            <a:r>
              <a:rPr lang="en-US" dirty="0" smtClean="0">
                <a:latin typeface="American Typewriter" charset="0"/>
                <a:ea typeface="American Typewriter" charset="0"/>
                <a:cs typeface="American Typewriter" charset="0"/>
              </a:rPr>
              <a:t>called </a:t>
            </a:r>
            <a:r>
              <a:rPr lang="en-US" dirty="0">
                <a:latin typeface="American Typewriter" charset="0"/>
                <a:ea typeface="American Typewriter" charset="0"/>
                <a:cs typeface="American Typewriter" charset="0"/>
              </a:rPr>
              <a:t>the Sharks and the Jets is loosely based on Shakespeare’s </a:t>
            </a:r>
            <a:r>
              <a:rPr lang="en-US" dirty="0" smtClean="0">
                <a:latin typeface="American Typewriter" charset="0"/>
                <a:ea typeface="American Typewriter" charset="0"/>
                <a:cs typeface="American Typewriter" charset="0"/>
              </a:rPr>
              <a:t>“</a:t>
            </a:r>
            <a:r>
              <a:rPr lang="en-US" dirty="0">
                <a:latin typeface="American Typewriter" charset="0"/>
                <a:ea typeface="American Typewriter" charset="0"/>
                <a:cs typeface="American Typewriter" charset="0"/>
              </a:rPr>
              <a:t>Romeo and Juliet”?</a:t>
            </a:r>
          </a:p>
          <a:p>
            <a:endParaRPr lang="en-US" dirty="0"/>
          </a:p>
        </p:txBody>
      </p:sp>
    </p:spTree>
    <p:extLst>
      <p:ext uri="{BB962C8B-B14F-4D97-AF65-F5344CB8AC3E}">
        <p14:creationId xmlns:p14="http://schemas.microsoft.com/office/powerpoint/2010/main" val="242756556"/>
      </p:ext>
    </p:extLst>
  </p:cSld>
  <p:clrMapOvr>
    <a:masterClrMapping/>
  </p:clrMapOvr>
  <p:transition spd="slow">
    <p:wip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17582"/>
            <a:ext cx="6965245" cy="3449618"/>
          </a:xfrm>
        </p:spPr>
        <p:txBody>
          <a:bodyPr>
            <a:normAutofit/>
          </a:bodyPr>
          <a:lstStyle/>
          <a:p>
            <a:endParaRPr lang="en-US" sz="1800" dirty="0">
              <a:latin typeface="American Typewriter" charset="0"/>
              <a:ea typeface="American Typewriter" charset="0"/>
              <a:cs typeface="American Typewriter"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37595" y="1194236"/>
            <a:ext cx="5880100" cy="4439591"/>
          </a:xfrm>
        </p:spPr>
      </p:pic>
    </p:spTree>
    <p:extLst>
      <p:ext uri="{BB962C8B-B14F-4D97-AF65-F5344CB8AC3E}">
        <p14:creationId xmlns:p14="http://schemas.microsoft.com/office/powerpoint/2010/main" val="279679150"/>
      </p:ext>
    </p:extLst>
  </p:cSld>
  <p:clrMapOvr>
    <a:masterClrMapping/>
  </p:clrMapOvr>
  <p:transition spd="slow">
    <p:wip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American Typewriter" charset="0"/>
                <a:ea typeface="American Typewriter" charset="0"/>
                <a:cs typeface="American Typewriter" charset="0"/>
              </a:rPr>
              <a:t>Odds &amp; Ends: 4</a:t>
            </a:r>
            <a:endParaRPr lang="en-US" sz="3600" dirty="0">
              <a:latin typeface="American Typewriter" charset="0"/>
              <a:ea typeface="American Typewriter" charset="0"/>
              <a:cs typeface="American Typewriter" charset="0"/>
            </a:endParaRPr>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905854" y="2413000"/>
            <a:ext cx="2363421" cy="2946400"/>
          </a:xfrm>
        </p:spPr>
      </p:pic>
      <p:sp>
        <p:nvSpPr>
          <p:cNvPr id="4" name="TextBox 3"/>
          <p:cNvSpPr txBox="1"/>
          <p:nvPr/>
        </p:nvSpPr>
        <p:spPr>
          <a:xfrm>
            <a:off x="1562100" y="2413000"/>
            <a:ext cx="3136900" cy="3139321"/>
          </a:xfrm>
          <a:prstGeom prst="rect">
            <a:avLst/>
          </a:prstGeom>
          <a:noFill/>
        </p:spPr>
        <p:txBody>
          <a:bodyPr wrap="square" rtlCol="0">
            <a:spAutoFit/>
          </a:bodyPr>
          <a:lstStyle/>
          <a:p>
            <a:r>
              <a:rPr lang="en-US" dirty="0">
                <a:latin typeface="American Typewriter"/>
                <a:cs typeface="American Typewriter"/>
              </a:rPr>
              <a:t>How many paintings did the iconic </a:t>
            </a:r>
            <a:r>
              <a:rPr lang="en-US">
                <a:latin typeface="American Typewriter"/>
                <a:cs typeface="American Typewriter"/>
              </a:rPr>
              <a:t>artist </a:t>
            </a:r>
            <a:r>
              <a:rPr lang="en-US" smtClean="0">
                <a:latin typeface="American Typewriter"/>
                <a:cs typeface="American Typewriter"/>
              </a:rPr>
              <a:t>Vincent </a:t>
            </a:r>
            <a:r>
              <a:rPr lang="en-US" dirty="0">
                <a:latin typeface="American Typewriter"/>
                <a:cs typeface="American Typewriter"/>
              </a:rPr>
              <a:t>Van Gogh </a:t>
            </a:r>
            <a:r>
              <a:rPr lang="en-US" dirty="0" smtClean="0">
                <a:latin typeface="American Typewriter"/>
                <a:cs typeface="American Typewriter"/>
              </a:rPr>
              <a:t>sell </a:t>
            </a:r>
            <a:r>
              <a:rPr lang="en-US" dirty="0">
                <a:latin typeface="American Typewriter"/>
                <a:cs typeface="American Typewriter"/>
              </a:rPr>
              <a:t>during his lifetime?</a:t>
            </a:r>
          </a:p>
          <a:p>
            <a:endParaRPr lang="en-US" dirty="0">
              <a:latin typeface="American Typewriter"/>
              <a:cs typeface="American Typewriter"/>
            </a:endParaRPr>
          </a:p>
          <a:p>
            <a:r>
              <a:rPr lang="en-US" dirty="0">
                <a:latin typeface="American Typewriter"/>
                <a:cs typeface="American Typewriter"/>
              </a:rPr>
              <a:t>• 1</a:t>
            </a:r>
          </a:p>
          <a:p>
            <a:r>
              <a:rPr lang="en-US" dirty="0">
                <a:latin typeface="American Typewriter"/>
                <a:cs typeface="American Typewriter"/>
              </a:rPr>
              <a:t>• 7</a:t>
            </a:r>
          </a:p>
          <a:p>
            <a:r>
              <a:rPr lang="en-US" dirty="0">
                <a:latin typeface="American Typewriter"/>
                <a:cs typeface="American Typewriter"/>
              </a:rPr>
              <a:t>• 9 </a:t>
            </a:r>
          </a:p>
          <a:p>
            <a:r>
              <a:rPr lang="en-US" dirty="0">
                <a:latin typeface="American Typewriter"/>
                <a:cs typeface="American Typewriter"/>
              </a:rPr>
              <a:t>• 22</a:t>
            </a:r>
          </a:p>
          <a:p>
            <a:r>
              <a:rPr lang="en-US" dirty="0">
                <a:latin typeface="American Typewriter"/>
                <a:cs typeface="American Typewriter"/>
              </a:rPr>
              <a:t>• 38</a:t>
            </a:r>
          </a:p>
          <a:p>
            <a:endParaRPr lang="en-US" dirty="0"/>
          </a:p>
        </p:txBody>
      </p:sp>
    </p:spTree>
    <p:extLst>
      <p:ext uri="{BB962C8B-B14F-4D97-AF65-F5344CB8AC3E}">
        <p14:creationId xmlns:p14="http://schemas.microsoft.com/office/powerpoint/2010/main" val="211831418"/>
      </p:ext>
    </p:extLst>
  </p:cSld>
  <p:clrMapOvr>
    <a:masterClrMapping/>
  </p:clrMapOvr>
  <p:transition spd="slow">
    <p:wip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17583"/>
            <a:ext cx="6965245" cy="96818"/>
          </a:xfrm>
        </p:spPr>
        <p:txBody>
          <a:bodyPr>
            <a:normAutofit fontScale="90000"/>
          </a:bodyPr>
          <a:lstStyle/>
          <a:p>
            <a:endParaRPr lang="en-US"/>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flipH="1">
            <a:off x="3225800" y="2388463"/>
            <a:ext cx="4711700" cy="3398208"/>
          </a:xfrm>
        </p:spPr>
      </p:pic>
      <p:sp>
        <p:nvSpPr>
          <p:cNvPr id="4" name="TextBox 3"/>
          <p:cNvSpPr txBox="1"/>
          <p:nvPr/>
        </p:nvSpPr>
        <p:spPr>
          <a:xfrm>
            <a:off x="1346200" y="1511300"/>
            <a:ext cx="6714068" cy="2862322"/>
          </a:xfrm>
          <a:prstGeom prst="rect">
            <a:avLst/>
          </a:prstGeom>
          <a:noFill/>
        </p:spPr>
        <p:txBody>
          <a:bodyPr wrap="square" rtlCol="0">
            <a:spAutoFit/>
          </a:bodyPr>
          <a:lstStyle/>
          <a:p>
            <a:r>
              <a:rPr lang="en-US" dirty="0">
                <a:latin typeface="American Typewriter" charset="0"/>
                <a:ea typeface="American Typewriter" charset="0"/>
                <a:cs typeface="American Typewriter" charset="0"/>
              </a:rPr>
              <a:t>Van Gogh </a:t>
            </a:r>
            <a:r>
              <a:rPr lang="en-US" dirty="0" smtClean="0">
                <a:latin typeface="American Typewriter" charset="0"/>
                <a:ea typeface="American Typewriter" charset="0"/>
                <a:cs typeface="American Typewriter" charset="0"/>
              </a:rPr>
              <a:t>sold only </a:t>
            </a:r>
            <a:r>
              <a:rPr lang="en-US" b="1" dirty="0">
                <a:latin typeface="American Typewriter" charset="0"/>
                <a:ea typeface="American Typewriter" charset="0"/>
                <a:cs typeface="American Typewriter" charset="0"/>
              </a:rPr>
              <a:t>one</a:t>
            </a:r>
            <a:r>
              <a:rPr lang="en-US" dirty="0">
                <a:latin typeface="American Typewriter" charset="0"/>
                <a:ea typeface="American Typewriter" charset="0"/>
                <a:cs typeface="American Typewriter" charset="0"/>
              </a:rPr>
              <a:t> painting during his lifetime </a:t>
            </a:r>
            <a:r>
              <a:rPr lang="mr-IN" dirty="0" smtClean="0">
                <a:latin typeface="American Typewriter" charset="0"/>
                <a:ea typeface="American Typewriter" charset="0"/>
                <a:cs typeface="American Typewriter" charset="0"/>
              </a:rPr>
              <a:t>–</a:t>
            </a:r>
            <a:r>
              <a:rPr lang="en-US" dirty="0" smtClean="0">
                <a:latin typeface="American Typewriter" charset="0"/>
                <a:ea typeface="American Typewriter" charset="0"/>
                <a:cs typeface="American Typewriter" charset="0"/>
              </a:rPr>
              <a:t> “Red </a:t>
            </a:r>
            <a:r>
              <a:rPr lang="en-US" dirty="0">
                <a:latin typeface="American Typewriter" charset="0"/>
                <a:ea typeface="American Typewriter" charset="0"/>
                <a:cs typeface="American Typewriter" charset="0"/>
              </a:rPr>
              <a:t>Vineyard at Arles</a:t>
            </a:r>
            <a:r>
              <a:rPr lang="en-US" dirty="0" smtClean="0">
                <a:latin typeface="American Typewriter" charset="0"/>
                <a:ea typeface="American Typewriter" charset="0"/>
                <a:cs typeface="American Typewriter" charset="0"/>
              </a:rPr>
              <a:t>.” It </a:t>
            </a:r>
            <a:r>
              <a:rPr lang="en-US" smtClean="0">
                <a:latin typeface="American Typewriter" charset="0"/>
                <a:ea typeface="American Typewriter" charset="0"/>
                <a:cs typeface="American Typewriter" charset="0"/>
              </a:rPr>
              <a:t>now hangs </a:t>
            </a:r>
            <a:r>
              <a:rPr lang="en-US" dirty="0" smtClean="0">
                <a:latin typeface="American Typewriter" charset="0"/>
                <a:ea typeface="American Typewriter" charset="0"/>
                <a:cs typeface="American Typewriter" charset="0"/>
              </a:rPr>
              <a:t>in </a:t>
            </a:r>
            <a:r>
              <a:rPr lang="en-US" dirty="0">
                <a:latin typeface="American Typewriter" charset="0"/>
                <a:ea typeface="American Typewriter" charset="0"/>
                <a:cs typeface="American Typewriter" charset="0"/>
              </a:rPr>
              <a:t>the Pushkin Museum in Moscow. </a:t>
            </a:r>
            <a:endParaRPr lang="en-US" dirty="0" smtClean="0">
              <a:latin typeface="American Typewriter" charset="0"/>
              <a:ea typeface="American Typewriter" charset="0"/>
              <a:cs typeface="American Typewriter" charset="0"/>
            </a:endParaRPr>
          </a:p>
          <a:p>
            <a:endParaRPr lang="en-US" dirty="0">
              <a:latin typeface="American Typewriter" charset="0"/>
              <a:ea typeface="American Typewriter" charset="0"/>
              <a:cs typeface="American Typewriter" charset="0"/>
            </a:endParaRPr>
          </a:p>
          <a:p>
            <a:r>
              <a:rPr lang="en-US" dirty="0" smtClean="0">
                <a:latin typeface="American Typewriter" charset="0"/>
                <a:ea typeface="American Typewriter" charset="0"/>
                <a:cs typeface="American Typewriter" charset="0"/>
              </a:rPr>
              <a:t>The </a:t>
            </a:r>
            <a:r>
              <a:rPr lang="en-US" dirty="0">
                <a:latin typeface="American Typewriter" charset="0"/>
                <a:ea typeface="American Typewriter" charset="0"/>
                <a:cs typeface="American Typewriter" charset="0"/>
              </a:rPr>
              <a:t>rest of </a:t>
            </a:r>
            <a:endParaRPr lang="en-US" dirty="0" smtClean="0">
              <a:latin typeface="American Typewriter" charset="0"/>
              <a:ea typeface="American Typewriter" charset="0"/>
              <a:cs typeface="American Typewriter" charset="0"/>
            </a:endParaRPr>
          </a:p>
          <a:p>
            <a:r>
              <a:rPr lang="en-US" dirty="0">
                <a:latin typeface="American Typewriter" charset="0"/>
                <a:ea typeface="American Typewriter" charset="0"/>
                <a:cs typeface="American Typewriter" charset="0"/>
              </a:rPr>
              <a:t>h</a:t>
            </a:r>
            <a:r>
              <a:rPr lang="en-US" dirty="0" smtClean="0">
                <a:latin typeface="American Typewriter" charset="0"/>
                <a:ea typeface="American Typewriter" charset="0"/>
                <a:cs typeface="American Typewriter" charset="0"/>
              </a:rPr>
              <a:t>is more than</a:t>
            </a:r>
          </a:p>
          <a:p>
            <a:r>
              <a:rPr lang="en-US" dirty="0" smtClean="0">
                <a:latin typeface="American Typewriter" charset="0"/>
                <a:ea typeface="American Typewriter" charset="0"/>
                <a:cs typeface="American Typewriter" charset="0"/>
              </a:rPr>
              <a:t>900 paintings</a:t>
            </a:r>
          </a:p>
          <a:p>
            <a:r>
              <a:rPr lang="en-US" dirty="0" smtClean="0">
                <a:latin typeface="American Typewriter" charset="0"/>
                <a:ea typeface="American Typewriter" charset="0"/>
                <a:cs typeface="American Typewriter" charset="0"/>
              </a:rPr>
              <a:t>were </a:t>
            </a:r>
            <a:r>
              <a:rPr lang="en-US" dirty="0">
                <a:latin typeface="American Typewriter" charset="0"/>
                <a:ea typeface="American Typewriter" charset="0"/>
                <a:cs typeface="American Typewriter" charset="0"/>
              </a:rPr>
              <a:t>not </a:t>
            </a:r>
            <a:r>
              <a:rPr lang="en-US" dirty="0" smtClean="0">
                <a:latin typeface="American Typewriter" charset="0"/>
                <a:ea typeface="American Typewriter" charset="0"/>
                <a:cs typeface="American Typewriter" charset="0"/>
              </a:rPr>
              <a:t>sold</a:t>
            </a:r>
          </a:p>
          <a:p>
            <a:r>
              <a:rPr lang="en-US" dirty="0" smtClean="0">
                <a:latin typeface="American Typewriter" charset="0"/>
                <a:ea typeface="American Typewriter" charset="0"/>
                <a:cs typeface="American Typewriter" charset="0"/>
              </a:rPr>
              <a:t>until </a:t>
            </a:r>
            <a:r>
              <a:rPr lang="en-US" dirty="0">
                <a:latin typeface="American Typewriter" charset="0"/>
                <a:ea typeface="American Typewriter" charset="0"/>
                <a:cs typeface="American Typewriter" charset="0"/>
              </a:rPr>
              <a:t>after </a:t>
            </a:r>
            <a:r>
              <a:rPr lang="en-US" dirty="0" smtClean="0">
                <a:latin typeface="American Typewriter" charset="0"/>
                <a:ea typeface="American Typewriter" charset="0"/>
                <a:cs typeface="American Typewriter" charset="0"/>
              </a:rPr>
              <a:t>his</a:t>
            </a:r>
          </a:p>
          <a:p>
            <a:r>
              <a:rPr lang="en-US" dirty="0" smtClean="0">
                <a:latin typeface="American Typewriter" charset="0"/>
                <a:ea typeface="American Typewriter" charset="0"/>
                <a:cs typeface="American Typewriter" charset="0"/>
              </a:rPr>
              <a:t>1890 death. </a:t>
            </a:r>
            <a:endParaRPr lang="en-US" dirty="0">
              <a:latin typeface="American Typewriter" charset="0"/>
              <a:ea typeface="American Typewriter" charset="0"/>
              <a:cs typeface="American Typewriter" charset="0"/>
            </a:endParaRPr>
          </a:p>
        </p:txBody>
      </p:sp>
    </p:spTree>
    <p:extLst>
      <p:ext uri="{BB962C8B-B14F-4D97-AF65-F5344CB8AC3E}">
        <p14:creationId xmlns:p14="http://schemas.microsoft.com/office/powerpoint/2010/main" val="1526287095"/>
      </p:ext>
    </p:extLst>
  </p:cSld>
  <p:clrMapOvr>
    <a:masterClrMapping/>
  </p:clrMapOvr>
  <p:transition spd="slow">
    <p:wip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American Typewriter" charset="0"/>
                <a:ea typeface="American Typewriter" charset="0"/>
                <a:cs typeface="American Typewriter" charset="0"/>
              </a:rPr>
              <a:t>Odds &amp; Ends: 5</a:t>
            </a:r>
            <a:endParaRPr lang="en-US" sz="3600" dirty="0">
              <a:latin typeface="American Typewriter" charset="0"/>
              <a:ea typeface="American Typewriter" charset="0"/>
              <a:cs typeface="American Typewriter" charset="0"/>
            </a:endParaRPr>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15822" y="2126694"/>
            <a:ext cx="2487919" cy="3575606"/>
          </a:xfrm>
        </p:spPr>
      </p:pic>
      <p:sp>
        <p:nvSpPr>
          <p:cNvPr id="4" name="TextBox 3"/>
          <p:cNvSpPr txBox="1"/>
          <p:nvPr/>
        </p:nvSpPr>
        <p:spPr>
          <a:xfrm>
            <a:off x="1206500" y="2235200"/>
            <a:ext cx="4241800" cy="3416320"/>
          </a:xfrm>
          <a:prstGeom prst="rect">
            <a:avLst/>
          </a:prstGeom>
          <a:noFill/>
        </p:spPr>
        <p:txBody>
          <a:bodyPr wrap="square" rtlCol="0">
            <a:spAutoFit/>
          </a:bodyPr>
          <a:lstStyle/>
          <a:p>
            <a:r>
              <a:rPr lang="en-US" dirty="0">
                <a:latin typeface="American Typewriter" charset="0"/>
                <a:ea typeface="American Typewriter" charset="0"/>
                <a:cs typeface="American Typewriter" charset="0"/>
              </a:rPr>
              <a:t>This nurse’s aide served in a </a:t>
            </a:r>
          </a:p>
          <a:p>
            <a:r>
              <a:rPr lang="en-US" dirty="0">
                <a:latin typeface="American Typewriter" charset="0"/>
                <a:ea typeface="American Typewriter" charset="0"/>
                <a:cs typeface="American Typewriter" charset="0"/>
              </a:rPr>
              <a:t>Toronto, Canada, military hospital </a:t>
            </a:r>
          </a:p>
          <a:p>
            <a:r>
              <a:rPr lang="en-US" dirty="0">
                <a:latin typeface="American Typewriter" charset="0"/>
                <a:ea typeface="American Typewriter" charset="0"/>
                <a:cs typeface="American Typewriter" charset="0"/>
              </a:rPr>
              <a:t>during World War I. Many of her </a:t>
            </a:r>
          </a:p>
          <a:p>
            <a:r>
              <a:rPr lang="en-US" dirty="0">
                <a:latin typeface="American Typewriter" charset="0"/>
                <a:ea typeface="American Typewriter" charset="0"/>
                <a:cs typeface="American Typewriter" charset="0"/>
              </a:rPr>
              <a:t>patients were aviators who had </a:t>
            </a:r>
          </a:p>
          <a:p>
            <a:r>
              <a:rPr lang="en-US" dirty="0">
                <a:latin typeface="American Typewriter" charset="0"/>
                <a:ea typeface="American Typewriter" charset="0"/>
                <a:cs typeface="American Typewriter" charset="0"/>
              </a:rPr>
              <a:t>been wounded in battle.</a:t>
            </a:r>
          </a:p>
          <a:p>
            <a:endParaRPr lang="en-US" dirty="0">
              <a:latin typeface="American Typewriter" charset="0"/>
              <a:ea typeface="American Typewriter" charset="0"/>
              <a:cs typeface="American Typewriter" charset="0"/>
            </a:endParaRPr>
          </a:p>
          <a:p>
            <a:r>
              <a:rPr lang="en-US" dirty="0">
                <a:latin typeface="American Typewriter" charset="0"/>
                <a:ea typeface="American Typewriter" charset="0"/>
                <a:cs typeface="American Typewriter" charset="0"/>
              </a:rPr>
              <a:t>She later went on to high-flying </a:t>
            </a:r>
          </a:p>
          <a:p>
            <a:r>
              <a:rPr lang="en-US" dirty="0">
                <a:latin typeface="American Typewriter" charset="0"/>
                <a:ea typeface="American Typewriter" charset="0"/>
                <a:cs typeface="American Typewriter" charset="0"/>
              </a:rPr>
              <a:t>worldwide fame in another sort of </a:t>
            </a:r>
          </a:p>
          <a:p>
            <a:r>
              <a:rPr lang="en-US" dirty="0">
                <a:latin typeface="American Typewriter" charset="0"/>
                <a:ea typeface="American Typewriter" charset="0"/>
                <a:cs typeface="American Typewriter" charset="0"/>
              </a:rPr>
              <a:t>uniform. </a:t>
            </a:r>
          </a:p>
          <a:p>
            <a:endParaRPr lang="en-US" dirty="0">
              <a:latin typeface="American Typewriter" charset="0"/>
              <a:ea typeface="American Typewriter" charset="0"/>
              <a:cs typeface="American Typewriter" charset="0"/>
            </a:endParaRPr>
          </a:p>
          <a:p>
            <a:r>
              <a:rPr lang="en-US" dirty="0">
                <a:latin typeface="American Typewriter" charset="0"/>
                <a:ea typeface="American Typewriter" charset="0"/>
                <a:cs typeface="American Typewriter" charset="0"/>
              </a:rPr>
              <a:t>Who was she?</a:t>
            </a:r>
          </a:p>
          <a:p>
            <a:endParaRPr lang="en-US" dirty="0"/>
          </a:p>
        </p:txBody>
      </p:sp>
    </p:spTree>
    <p:extLst>
      <p:ext uri="{BB962C8B-B14F-4D97-AF65-F5344CB8AC3E}">
        <p14:creationId xmlns:p14="http://schemas.microsoft.com/office/powerpoint/2010/main" val="1655676939"/>
      </p:ext>
    </p:extLst>
  </p:cSld>
  <p:clrMapOvr>
    <a:masterClrMapping/>
  </p:clrMapOvr>
  <p:transition spd="slow">
    <p:wip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14859" y="817582"/>
            <a:ext cx="4031074" cy="3076976"/>
          </a:xfrm>
        </p:spPr>
      </p:pic>
      <p:sp>
        <p:nvSpPr>
          <p:cNvPr id="6" name="TextBox 5"/>
          <p:cNvSpPr txBox="1"/>
          <p:nvPr/>
        </p:nvSpPr>
        <p:spPr>
          <a:xfrm>
            <a:off x="2667000" y="4533900"/>
            <a:ext cx="4192619" cy="1200329"/>
          </a:xfrm>
          <a:prstGeom prst="rect">
            <a:avLst/>
          </a:prstGeom>
          <a:noFill/>
        </p:spPr>
        <p:txBody>
          <a:bodyPr wrap="square" rtlCol="0">
            <a:spAutoFit/>
          </a:bodyPr>
          <a:lstStyle/>
          <a:p>
            <a:r>
              <a:rPr lang="en-US" dirty="0" smtClean="0">
                <a:latin typeface="American Typewriter" charset="0"/>
                <a:ea typeface="American Typewriter" charset="0"/>
                <a:cs typeface="American Typewriter" charset="0"/>
              </a:rPr>
              <a:t>American aviator and author</a:t>
            </a:r>
          </a:p>
          <a:p>
            <a:r>
              <a:rPr lang="en-US" dirty="0" smtClean="0">
                <a:latin typeface="American Typewriter" charset="0"/>
                <a:ea typeface="American Typewriter" charset="0"/>
                <a:cs typeface="American Typewriter" charset="0"/>
              </a:rPr>
              <a:t>Amelia Earhart: 1897 </a:t>
            </a:r>
            <a:r>
              <a:rPr lang="mr-IN" dirty="0" smtClean="0">
                <a:latin typeface="American Typewriter" charset="0"/>
                <a:ea typeface="American Typewriter" charset="0"/>
                <a:cs typeface="American Typewriter" charset="0"/>
              </a:rPr>
              <a:t>–</a:t>
            </a:r>
            <a:r>
              <a:rPr lang="en-US" dirty="0" smtClean="0">
                <a:latin typeface="American Typewriter" charset="0"/>
                <a:ea typeface="American Typewriter" charset="0"/>
                <a:cs typeface="American Typewriter" charset="0"/>
              </a:rPr>
              <a:t> 1937</a:t>
            </a:r>
          </a:p>
          <a:p>
            <a:endParaRPr lang="en-US" i="1" dirty="0" smtClean="0">
              <a:latin typeface="American Typewriter" charset="0"/>
              <a:ea typeface="American Typewriter" charset="0"/>
              <a:cs typeface="American Typewriter" charset="0"/>
            </a:endParaRPr>
          </a:p>
          <a:p>
            <a:r>
              <a:rPr lang="en-US" i="1" dirty="0" smtClean="0">
                <a:latin typeface="American Typewriter" charset="0"/>
                <a:ea typeface="American Typewriter" charset="0"/>
                <a:cs typeface="American Typewriter" charset="0"/>
              </a:rPr>
              <a:t>(legally declared dead in 1939)</a:t>
            </a:r>
            <a:endParaRPr lang="en-US" i="1" dirty="0">
              <a:latin typeface="American Typewriter" charset="0"/>
              <a:ea typeface="American Typewriter" charset="0"/>
              <a:cs typeface="American Typewriter" charset="0"/>
            </a:endParaRPr>
          </a:p>
        </p:txBody>
      </p:sp>
    </p:spTree>
    <p:extLst>
      <p:ext uri="{BB962C8B-B14F-4D97-AF65-F5344CB8AC3E}">
        <p14:creationId xmlns:p14="http://schemas.microsoft.com/office/powerpoint/2010/main" val="1597592196"/>
      </p:ext>
    </p:extLst>
  </p:cSld>
  <p:clrMapOvr>
    <a:masterClrMapping/>
  </p:clrMapOvr>
  <p:transition spd="slow">
    <p:wip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American Typewriter" charset="0"/>
                <a:ea typeface="American Typewriter" charset="0"/>
                <a:cs typeface="American Typewriter" charset="0"/>
              </a:rPr>
              <a:t>Odds &amp; Ends: Bonus</a:t>
            </a:r>
            <a:endParaRPr lang="en-US" sz="3600" dirty="0">
              <a:latin typeface="American Typewriter" charset="0"/>
              <a:ea typeface="American Typewriter" charset="0"/>
              <a:cs typeface="American Typewriter" charset="0"/>
            </a:endParaRPr>
          </a:p>
        </p:txBody>
      </p:sp>
      <p:sp>
        <p:nvSpPr>
          <p:cNvPr id="3" name="Content Placeholder 2"/>
          <p:cNvSpPr>
            <a:spLocks noGrp="1"/>
          </p:cNvSpPr>
          <p:nvPr>
            <p:ph idx="1"/>
          </p:nvPr>
        </p:nvSpPr>
        <p:spPr/>
        <p:txBody>
          <a:bodyPr>
            <a:normAutofit fontScale="62500" lnSpcReduction="20000"/>
          </a:bodyPr>
          <a:lstStyle/>
          <a:p>
            <a:pPr marL="0" indent="0">
              <a:buNone/>
            </a:pPr>
            <a:r>
              <a:rPr lang="en-US" dirty="0">
                <a:latin typeface="American Typewriter" charset="0"/>
                <a:ea typeface="American Typewriter" charset="0"/>
                <a:cs typeface="American Typewriter" charset="0"/>
              </a:rPr>
              <a:t>These are opening lines of </a:t>
            </a:r>
            <a:r>
              <a:rPr lang="en-US" dirty="0" smtClean="0">
                <a:latin typeface="American Typewriter" charset="0"/>
                <a:ea typeface="American Typewriter" charset="0"/>
                <a:cs typeface="American Typewriter" charset="0"/>
              </a:rPr>
              <a:t>9 books</a:t>
            </a:r>
            <a:r>
              <a:rPr lang="en-US" dirty="0">
                <a:latin typeface="American Typewriter" charset="0"/>
                <a:ea typeface="American Typewriter" charset="0"/>
                <a:cs typeface="American Typewriter" charset="0"/>
              </a:rPr>
              <a:t>, poems and stories that helped make their authors famous? Get just 3, earn 5 points.</a:t>
            </a:r>
          </a:p>
          <a:p>
            <a:pPr marL="0" indent="0">
              <a:buNone/>
            </a:pPr>
            <a:endParaRPr lang="en-US" dirty="0">
              <a:latin typeface="American Typewriter" charset="0"/>
              <a:ea typeface="American Typewriter" charset="0"/>
              <a:cs typeface="American Typewriter" charset="0"/>
            </a:endParaRPr>
          </a:p>
          <a:p>
            <a:pPr marL="0" indent="0">
              <a:buNone/>
            </a:pPr>
            <a:r>
              <a:rPr lang="en-US" dirty="0">
                <a:latin typeface="American Typewriter" charset="0"/>
                <a:ea typeface="American Typewriter" charset="0"/>
                <a:cs typeface="American Typewriter" charset="0"/>
              </a:rPr>
              <a:t>• “In a hole in the ground there lived a hobbit.”</a:t>
            </a:r>
          </a:p>
          <a:p>
            <a:pPr marL="0" indent="0">
              <a:buNone/>
            </a:pPr>
            <a:r>
              <a:rPr lang="en-US" dirty="0">
                <a:latin typeface="American Typewriter" charset="0"/>
                <a:ea typeface="American Typewriter" charset="0"/>
                <a:cs typeface="American Typewriter" charset="0"/>
              </a:rPr>
              <a:t>• “Shall I compare thee to a summer's day?”</a:t>
            </a:r>
          </a:p>
          <a:p>
            <a:pPr marL="0" indent="0">
              <a:buNone/>
            </a:pPr>
            <a:r>
              <a:rPr lang="en-US" dirty="0">
                <a:latin typeface="American Typewriter" charset="0"/>
                <a:ea typeface="American Typewriter" charset="0"/>
                <a:cs typeface="American Typewriter" charset="0"/>
              </a:rPr>
              <a:t>• “It was the best of times, it was the worst of times.”</a:t>
            </a:r>
          </a:p>
          <a:p>
            <a:pPr marL="0" indent="0">
              <a:buNone/>
            </a:pPr>
            <a:r>
              <a:rPr lang="en-US" dirty="0">
                <a:latin typeface="American Typewriter" charset="0"/>
                <a:ea typeface="American Typewriter" charset="0"/>
                <a:cs typeface="American Typewriter" charset="0"/>
              </a:rPr>
              <a:t>• “Call me Ishmael.”</a:t>
            </a:r>
          </a:p>
          <a:p>
            <a:pPr marL="0" indent="0">
              <a:buNone/>
            </a:pPr>
            <a:r>
              <a:rPr lang="en-US" dirty="0">
                <a:latin typeface="American Typewriter" charset="0"/>
                <a:ea typeface="American Typewriter" charset="0"/>
                <a:cs typeface="American Typewriter" charset="0"/>
              </a:rPr>
              <a:t>• “Two roads diverged in a yellow wood.”</a:t>
            </a:r>
          </a:p>
          <a:p>
            <a:pPr marL="0" indent="0">
              <a:buNone/>
            </a:pPr>
            <a:r>
              <a:rPr lang="en-US" dirty="0">
                <a:latin typeface="American Typewriter" charset="0"/>
                <a:ea typeface="American Typewriter" charset="0"/>
                <a:cs typeface="American Typewriter" charset="0"/>
              </a:rPr>
              <a:t>• “Mother died today. Or maybe yesterday; I can't be sure.”</a:t>
            </a:r>
          </a:p>
          <a:p>
            <a:pPr marL="0" indent="0">
              <a:buNone/>
            </a:pPr>
            <a:r>
              <a:rPr lang="en-US" dirty="0">
                <a:latin typeface="American Typewriter" charset="0"/>
                <a:ea typeface="American Typewriter" charset="0"/>
                <a:cs typeface="American Typewriter" charset="0"/>
              </a:rPr>
              <a:t>• “In my younger and more vulnerable years my father gave me some advice that I've been turning over in my mind ever since.”</a:t>
            </a:r>
          </a:p>
          <a:p>
            <a:pPr marL="0" indent="0">
              <a:buNone/>
            </a:pPr>
            <a:r>
              <a:rPr lang="en-US" dirty="0">
                <a:latin typeface="American Typewriter" charset="0"/>
                <a:ea typeface="American Typewriter" charset="0"/>
                <a:cs typeface="American Typewriter" charset="0"/>
              </a:rPr>
              <a:t>• “Happy families are all alike; every unhappy family is unhappy in its own way.”</a:t>
            </a:r>
          </a:p>
          <a:p>
            <a:pPr marL="0" indent="0">
              <a:buNone/>
            </a:pPr>
            <a:r>
              <a:rPr lang="en-US" dirty="0">
                <a:latin typeface="American Typewriter" charset="0"/>
                <a:ea typeface="American Typewriter" charset="0"/>
                <a:cs typeface="American Typewriter" charset="0"/>
              </a:rPr>
              <a:t>• “O Captain! My Captain! Our fearful trip is done.”</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2135355165"/>
      </p:ext>
    </p:extLst>
  </p:cSld>
  <p:clrMapOvr>
    <a:masterClrMapping/>
  </p:clrMapOvr>
  <p:transition spd="slow">
    <p:wip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1463040" y="520701"/>
            <a:ext cx="6597228" cy="296882"/>
          </a:xfrm>
        </p:spPr>
        <p:txBody>
          <a:bodyPr>
            <a:normAutofit fontScale="90000"/>
          </a:bodyPr>
          <a:lstStyle/>
          <a:p>
            <a:endParaRPr lang="en-US"/>
          </a:p>
        </p:txBody>
      </p:sp>
      <p:sp>
        <p:nvSpPr>
          <p:cNvPr id="3" name="Content Placeholder 2"/>
          <p:cNvSpPr>
            <a:spLocks noGrp="1"/>
          </p:cNvSpPr>
          <p:nvPr>
            <p:ph idx="1"/>
          </p:nvPr>
        </p:nvSpPr>
        <p:spPr>
          <a:xfrm>
            <a:off x="1752600" y="1689099"/>
            <a:ext cx="5906845" cy="4033969"/>
          </a:xfrm>
        </p:spPr>
        <p:txBody>
          <a:bodyPr>
            <a:normAutofit/>
          </a:bodyPr>
          <a:lstStyle/>
          <a:p>
            <a:pPr marL="0" indent="0">
              <a:buNone/>
            </a:pPr>
            <a:r>
              <a:rPr lang="en-US" sz="1600" dirty="0" smtClean="0">
                <a:latin typeface="American Typewriter" charset="0"/>
                <a:ea typeface="American Typewriter" charset="0"/>
                <a:cs typeface="American Typewriter" charset="0"/>
              </a:rPr>
              <a:t>• </a:t>
            </a:r>
            <a:r>
              <a:rPr lang="en-US" sz="1600" dirty="0">
                <a:latin typeface="American Typewriter" charset="0"/>
                <a:ea typeface="American Typewriter" charset="0"/>
                <a:cs typeface="American Typewriter" charset="0"/>
              </a:rPr>
              <a:t>“In a hole in the ground there lived a hobbit</a:t>
            </a:r>
            <a:r>
              <a:rPr lang="en-US" sz="1600" dirty="0" smtClean="0">
                <a:latin typeface="American Typewriter" charset="0"/>
                <a:ea typeface="American Typewriter" charset="0"/>
                <a:cs typeface="American Typewriter" charset="0"/>
              </a:rPr>
              <a:t>.” </a:t>
            </a:r>
          </a:p>
          <a:p>
            <a:pPr marL="0" indent="0">
              <a:buNone/>
            </a:pPr>
            <a:endParaRPr lang="en-US" sz="1600" b="1" dirty="0" smtClean="0">
              <a:latin typeface="American Typewriter" charset="0"/>
              <a:ea typeface="American Typewriter" charset="0"/>
              <a:cs typeface="American Typewriter" charset="0"/>
            </a:endParaRPr>
          </a:p>
          <a:p>
            <a:pPr marL="0" indent="0">
              <a:buNone/>
            </a:pPr>
            <a:r>
              <a:rPr lang="en-US" sz="1600" b="1" dirty="0" smtClean="0">
                <a:latin typeface="American Typewriter" charset="0"/>
                <a:ea typeface="American Typewriter" charset="0"/>
                <a:cs typeface="American Typewriter" charset="0"/>
              </a:rPr>
              <a:t>J.R.R. Tolkien, “The Hobbit”</a:t>
            </a:r>
            <a:endParaRPr lang="en-US" sz="1600" b="1" dirty="0">
              <a:latin typeface="American Typewriter" charset="0"/>
              <a:ea typeface="American Typewriter" charset="0"/>
              <a:cs typeface="American Typewriter" charset="0"/>
            </a:endParaRPr>
          </a:p>
        </p:txBody>
      </p:sp>
    </p:spTree>
    <p:extLst>
      <p:ext uri="{BB962C8B-B14F-4D97-AF65-F5344CB8AC3E}">
        <p14:creationId xmlns:p14="http://schemas.microsoft.com/office/powerpoint/2010/main" val="1943138961"/>
      </p:ext>
    </p:extLst>
  </p:cSld>
  <p:clrMapOvr>
    <a:masterClrMapping/>
  </p:clrMapOvr>
  <p:transition spd="slow">
    <p:wip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0323" y="741382"/>
            <a:ext cx="6965245" cy="1202485"/>
          </a:xfrm>
        </p:spPr>
        <p:txBody>
          <a:bodyPr/>
          <a:lstStyle/>
          <a:p>
            <a:endParaRPr lang="en-US"/>
          </a:p>
        </p:txBody>
      </p:sp>
      <p:sp>
        <p:nvSpPr>
          <p:cNvPr id="3" name="Content Placeholder 2"/>
          <p:cNvSpPr>
            <a:spLocks noGrp="1"/>
          </p:cNvSpPr>
          <p:nvPr>
            <p:ph idx="1"/>
          </p:nvPr>
        </p:nvSpPr>
        <p:spPr>
          <a:xfrm flipH="1" flipV="1">
            <a:off x="7659445" y="5723068"/>
            <a:ext cx="659055" cy="563431"/>
          </a:xfrm>
        </p:spPr>
        <p:txBody>
          <a:bodyPr/>
          <a:lstStyle/>
          <a:p>
            <a:endParaRPr lang="en-US"/>
          </a:p>
        </p:txBody>
      </p:sp>
      <p:sp>
        <p:nvSpPr>
          <p:cNvPr id="4" name="TextBox 3"/>
          <p:cNvSpPr txBox="1"/>
          <p:nvPr/>
        </p:nvSpPr>
        <p:spPr>
          <a:xfrm>
            <a:off x="2298700" y="2413000"/>
            <a:ext cx="5245100" cy="923330"/>
          </a:xfrm>
          <a:prstGeom prst="rect">
            <a:avLst/>
          </a:prstGeom>
          <a:noFill/>
        </p:spPr>
        <p:txBody>
          <a:bodyPr wrap="square" rtlCol="0">
            <a:spAutoFit/>
          </a:bodyPr>
          <a:lstStyle/>
          <a:p>
            <a:r>
              <a:rPr lang="en-US" dirty="0">
                <a:latin typeface="American Typewriter" charset="0"/>
                <a:ea typeface="American Typewriter" charset="0"/>
                <a:cs typeface="American Typewriter" charset="0"/>
              </a:rPr>
              <a:t>• “Shall I compare thee to a summer's day?”</a:t>
            </a:r>
          </a:p>
          <a:p>
            <a:endParaRPr lang="en-US" b="1" dirty="0" smtClean="0">
              <a:latin typeface="American Typewriter" charset="0"/>
              <a:ea typeface="American Typewriter" charset="0"/>
              <a:cs typeface="American Typewriter" charset="0"/>
            </a:endParaRPr>
          </a:p>
          <a:p>
            <a:r>
              <a:rPr lang="en-US" b="1" dirty="0" smtClean="0">
                <a:latin typeface="American Typewriter" charset="0"/>
                <a:ea typeface="American Typewriter" charset="0"/>
                <a:cs typeface="American Typewriter" charset="0"/>
              </a:rPr>
              <a:t>William </a:t>
            </a:r>
            <a:r>
              <a:rPr lang="en-US" b="1" dirty="0">
                <a:latin typeface="American Typewriter" charset="0"/>
                <a:ea typeface="American Typewriter" charset="0"/>
                <a:cs typeface="American Typewriter" charset="0"/>
              </a:rPr>
              <a:t>Shakespeare, “Sonnet 18</a:t>
            </a:r>
            <a:r>
              <a:rPr lang="en-US" b="1" dirty="0" smtClean="0">
                <a:latin typeface="American Typewriter" charset="0"/>
                <a:ea typeface="American Typewriter" charset="0"/>
                <a:cs typeface="American Typewriter" charset="0"/>
              </a:rPr>
              <a:t>”</a:t>
            </a:r>
            <a:endParaRPr lang="en-US" b="1" dirty="0">
              <a:latin typeface="American Typewriter" charset="0"/>
              <a:ea typeface="American Typewriter" charset="0"/>
              <a:cs typeface="American Typewriter" charset="0"/>
            </a:endParaRPr>
          </a:p>
        </p:txBody>
      </p:sp>
    </p:spTree>
    <p:extLst>
      <p:ext uri="{BB962C8B-B14F-4D97-AF65-F5344CB8AC3E}">
        <p14:creationId xmlns:p14="http://schemas.microsoft.com/office/powerpoint/2010/main" val="989709530"/>
      </p:ext>
    </p:extLst>
  </p:cSld>
  <p:clrMapOvr>
    <a:masterClrMapping/>
  </p:clrMapOvr>
  <p:transition spd="slow">
    <p:wip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124700" y="5359399"/>
            <a:ext cx="534745" cy="363669"/>
          </a:xfrm>
        </p:spPr>
        <p:txBody>
          <a:bodyPr>
            <a:normAutofit fontScale="92500" lnSpcReduction="20000"/>
          </a:bodyPr>
          <a:lstStyle/>
          <a:p>
            <a:endParaRPr lang="en-US"/>
          </a:p>
        </p:txBody>
      </p:sp>
      <p:sp>
        <p:nvSpPr>
          <p:cNvPr id="4" name="TextBox 3"/>
          <p:cNvSpPr txBox="1"/>
          <p:nvPr/>
        </p:nvSpPr>
        <p:spPr>
          <a:xfrm>
            <a:off x="1676400" y="2184400"/>
            <a:ext cx="6502400" cy="923330"/>
          </a:xfrm>
          <a:prstGeom prst="rect">
            <a:avLst/>
          </a:prstGeom>
          <a:noFill/>
        </p:spPr>
        <p:txBody>
          <a:bodyPr wrap="square" rtlCol="0">
            <a:spAutoFit/>
          </a:bodyPr>
          <a:lstStyle/>
          <a:p>
            <a:r>
              <a:rPr lang="en-US" dirty="0" smtClean="0">
                <a:latin typeface="American Typewriter" charset="0"/>
                <a:ea typeface="American Typewriter" charset="0"/>
                <a:cs typeface="American Typewriter" charset="0"/>
              </a:rPr>
              <a:t>• </a:t>
            </a:r>
            <a:r>
              <a:rPr lang="en-US" dirty="0">
                <a:latin typeface="American Typewriter" charset="0"/>
                <a:ea typeface="American Typewriter" charset="0"/>
                <a:cs typeface="American Typewriter" charset="0"/>
              </a:rPr>
              <a:t>“It was the best of times, it was the worst of times.”</a:t>
            </a:r>
          </a:p>
          <a:p>
            <a:endParaRPr lang="en-US" b="1" dirty="0" smtClean="0">
              <a:latin typeface="American Typewriter" charset="0"/>
              <a:ea typeface="American Typewriter" charset="0"/>
              <a:cs typeface="American Typewriter" charset="0"/>
            </a:endParaRPr>
          </a:p>
          <a:p>
            <a:r>
              <a:rPr lang="en-US" b="1" dirty="0" smtClean="0">
                <a:latin typeface="American Typewriter" charset="0"/>
                <a:ea typeface="American Typewriter" charset="0"/>
                <a:cs typeface="American Typewriter" charset="0"/>
              </a:rPr>
              <a:t>Charles </a:t>
            </a:r>
            <a:r>
              <a:rPr lang="en-US" b="1" dirty="0">
                <a:latin typeface="American Typewriter" charset="0"/>
                <a:ea typeface="American Typewriter" charset="0"/>
                <a:cs typeface="American Typewriter" charset="0"/>
              </a:rPr>
              <a:t>Dickens, “A Tale of Two Cities</a:t>
            </a:r>
            <a:r>
              <a:rPr lang="en-US" b="1" dirty="0" smtClean="0">
                <a:latin typeface="American Typewriter" charset="0"/>
                <a:ea typeface="American Typewriter" charset="0"/>
                <a:cs typeface="American Typewriter" charset="0"/>
              </a:rPr>
              <a:t>”</a:t>
            </a:r>
            <a:endParaRPr lang="en-US" b="1" dirty="0">
              <a:latin typeface="American Typewriter" charset="0"/>
              <a:ea typeface="American Typewriter" charset="0"/>
              <a:cs typeface="American Typewriter" charset="0"/>
            </a:endParaRPr>
          </a:p>
        </p:txBody>
      </p:sp>
    </p:spTree>
    <p:extLst>
      <p:ext uri="{BB962C8B-B14F-4D97-AF65-F5344CB8AC3E}">
        <p14:creationId xmlns:p14="http://schemas.microsoft.com/office/powerpoint/2010/main" val="822078758"/>
      </p:ext>
    </p:extLst>
  </p:cSld>
  <p:clrMapOvr>
    <a:masterClrMapping/>
  </p:clrMapOvr>
  <p:transition spd="slow">
    <p:wip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264400" y="5410199"/>
            <a:ext cx="395045" cy="312869"/>
          </a:xfrm>
        </p:spPr>
        <p:txBody>
          <a:bodyPr>
            <a:normAutofit fontScale="70000" lnSpcReduction="20000"/>
          </a:bodyPr>
          <a:lstStyle/>
          <a:p>
            <a:endParaRPr lang="en-US"/>
          </a:p>
        </p:txBody>
      </p:sp>
      <p:sp>
        <p:nvSpPr>
          <p:cNvPr id="4" name="TextBox 3"/>
          <p:cNvSpPr txBox="1"/>
          <p:nvPr/>
        </p:nvSpPr>
        <p:spPr>
          <a:xfrm>
            <a:off x="1778000" y="2209799"/>
            <a:ext cx="5881445" cy="923330"/>
          </a:xfrm>
          <a:prstGeom prst="rect">
            <a:avLst/>
          </a:prstGeom>
          <a:noFill/>
        </p:spPr>
        <p:txBody>
          <a:bodyPr wrap="square" rtlCol="0">
            <a:spAutoFit/>
          </a:bodyPr>
          <a:lstStyle/>
          <a:p>
            <a:r>
              <a:rPr lang="en-US" dirty="0">
                <a:latin typeface="American Typewriter" charset="0"/>
                <a:ea typeface="American Typewriter" charset="0"/>
                <a:cs typeface="American Typewriter" charset="0"/>
              </a:rPr>
              <a:t>• “Call me Ishmael.”</a:t>
            </a:r>
          </a:p>
          <a:p>
            <a:endParaRPr lang="en-US" b="1" dirty="0" smtClean="0">
              <a:latin typeface="American Typewriter" charset="0"/>
              <a:ea typeface="American Typewriter" charset="0"/>
              <a:cs typeface="American Typewriter" charset="0"/>
            </a:endParaRPr>
          </a:p>
          <a:p>
            <a:r>
              <a:rPr lang="en-US" b="1" dirty="0" smtClean="0">
                <a:latin typeface="American Typewriter" charset="0"/>
                <a:ea typeface="American Typewriter" charset="0"/>
                <a:cs typeface="American Typewriter" charset="0"/>
              </a:rPr>
              <a:t>Herman </a:t>
            </a:r>
            <a:r>
              <a:rPr lang="en-US" b="1" dirty="0">
                <a:latin typeface="American Typewriter" charset="0"/>
                <a:ea typeface="American Typewriter" charset="0"/>
                <a:cs typeface="American Typewriter" charset="0"/>
              </a:rPr>
              <a:t>Melville, “Moby-Dick</a:t>
            </a:r>
            <a:r>
              <a:rPr lang="en-US" b="1" dirty="0" smtClean="0">
                <a:latin typeface="American Typewriter" charset="0"/>
                <a:ea typeface="American Typewriter" charset="0"/>
                <a:cs typeface="American Typewriter" charset="0"/>
              </a:rPr>
              <a:t>”</a:t>
            </a:r>
            <a:endParaRPr lang="en-US" b="1" dirty="0">
              <a:latin typeface="American Typewriter" charset="0"/>
              <a:ea typeface="American Typewriter" charset="0"/>
              <a:cs typeface="American Typewriter" charset="0"/>
            </a:endParaRPr>
          </a:p>
        </p:txBody>
      </p:sp>
    </p:spTree>
    <p:extLst>
      <p:ext uri="{BB962C8B-B14F-4D97-AF65-F5344CB8AC3E}">
        <p14:creationId xmlns:p14="http://schemas.microsoft.com/office/powerpoint/2010/main" val="1434930139"/>
      </p:ext>
    </p:extLst>
  </p:cSld>
  <p:clrMapOvr>
    <a:masterClrMapping/>
  </p:clrMapOvr>
  <p:transition spd="slow">
    <p:wip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flipV="1">
            <a:off x="7150100" y="5723068"/>
            <a:ext cx="509345" cy="45719"/>
          </a:xfrm>
        </p:spPr>
        <p:txBody>
          <a:bodyPr>
            <a:normAutofit fontScale="25000" lnSpcReduction="20000"/>
          </a:bodyPr>
          <a:lstStyle/>
          <a:p>
            <a:endParaRPr lang="en-US"/>
          </a:p>
        </p:txBody>
      </p:sp>
      <p:sp>
        <p:nvSpPr>
          <p:cNvPr id="4" name="TextBox 3"/>
          <p:cNvSpPr txBox="1"/>
          <p:nvPr/>
        </p:nvSpPr>
        <p:spPr>
          <a:xfrm>
            <a:off x="1460500" y="2171700"/>
            <a:ext cx="6599768" cy="923330"/>
          </a:xfrm>
          <a:prstGeom prst="rect">
            <a:avLst/>
          </a:prstGeom>
          <a:noFill/>
        </p:spPr>
        <p:txBody>
          <a:bodyPr wrap="square" rtlCol="0">
            <a:spAutoFit/>
          </a:bodyPr>
          <a:lstStyle/>
          <a:p>
            <a:r>
              <a:rPr lang="en-US" dirty="0">
                <a:latin typeface="American Typewriter" charset="0"/>
                <a:ea typeface="American Typewriter" charset="0"/>
                <a:cs typeface="American Typewriter" charset="0"/>
              </a:rPr>
              <a:t>• “Two roads diverged in a yellow wood.”</a:t>
            </a:r>
          </a:p>
          <a:p>
            <a:endParaRPr lang="en-US" b="1" dirty="0" smtClean="0">
              <a:latin typeface="American Typewriter" charset="0"/>
              <a:ea typeface="American Typewriter" charset="0"/>
              <a:cs typeface="American Typewriter" charset="0"/>
            </a:endParaRPr>
          </a:p>
          <a:p>
            <a:r>
              <a:rPr lang="en-US" b="1" dirty="0" smtClean="0">
                <a:latin typeface="American Typewriter" charset="0"/>
                <a:ea typeface="American Typewriter" charset="0"/>
                <a:cs typeface="American Typewriter" charset="0"/>
              </a:rPr>
              <a:t>Robert </a:t>
            </a:r>
            <a:r>
              <a:rPr lang="en-US" b="1" dirty="0">
                <a:latin typeface="American Typewriter" charset="0"/>
                <a:ea typeface="American Typewriter" charset="0"/>
                <a:cs typeface="American Typewriter" charset="0"/>
              </a:rPr>
              <a:t>Frost, “The Road Not Taken</a:t>
            </a:r>
            <a:r>
              <a:rPr lang="en-US" b="1" dirty="0" smtClean="0">
                <a:latin typeface="American Typewriter" charset="0"/>
                <a:ea typeface="American Typewriter" charset="0"/>
                <a:cs typeface="American Typewriter" charset="0"/>
              </a:rPr>
              <a:t>”</a:t>
            </a:r>
            <a:endParaRPr lang="en-US" b="1" dirty="0">
              <a:latin typeface="American Typewriter" charset="0"/>
              <a:ea typeface="American Typewriter" charset="0"/>
              <a:cs typeface="American Typewriter" charset="0"/>
            </a:endParaRPr>
          </a:p>
        </p:txBody>
      </p:sp>
    </p:spTree>
    <p:extLst>
      <p:ext uri="{BB962C8B-B14F-4D97-AF65-F5344CB8AC3E}">
        <p14:creationId xmlns:p14="http://schemas.microsoft.com/office/powerpoint/2010/main" val="629490363"/>
      </p:ext>
    </p:extLst>
  </p:cSld>
  <p:clrMapOvr>
    <a:masterClrMapping/>
  </p:clrMapOvr>
  <p:transition spd="slow">
    <p:wip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6985000" y="5575299"/>
            <a:ext cx="674445" cy="147769"/>
          </a:xfrm>
        </p:spPr>
        <p:txBody>
          <a:bodyPr>
            <a:normAutofit fontScale="25000" lnSpcReduction="20000"/>
          </a:bodyPr>
          <a:lstStyle/>
          <a:p>
            <a:endParaRPr lang="en-US"/>
          </a:p>
        </p:txBody>
      </p:sp>
      <p:sp>
        <p:nvSpPr>
          <p:cNvPr id="4" name="TextBox 3"/>
          <p:cNvSpPr txBox="1"/>
          <p:nvPr/>
        </p:nvSpPr>
        <p:spPr>
          <a:xfrm>
            <a:off x="1409700" y="2222499"/>
            <a:ext cx="6908800" cy="923330"/>
          </a:xfrm>
          <a:prstGeom prst="rect">
            <a:avLst/>
          </a:prstGeom>
          <a:noFill/>
        </p:spPr>
        <p:txBody>
          <a:bodyPr wrap="square" rtlCol="0">
            <a:spAutoFit/>
          </a:bodyPr>
          <a:lstStyle/>
          <a:p>
            <a:r>
              <a:rPr lang="en-US" dirty="0">
                <a:latin typeface="American Typewriter" charset="0"/>
                <a:ea typeface="American Typewriter" charset="0"/>
                <a:cs typeface="American Typewriter" charset="0"/>
              </a:rPr>
              <a:t>• “Mother died today. Or maybe yesterday; I can't be sure.”</a:t>
            </a:r>
          </a:p>
          <a:p>
            <a:endParaRPr lang="en-US" b="1" dirty="0" smtClean="0">
              <a:latin typeface="American Typewriter" charset="0"/>
              <a:ea typeface="American Typewriter" charset="0"/>
              <a:cs typeface="American Typewriter" charset="0"/>
            </a:endParaRPr>
          </a:p>
          <a:p>
            <a:r>
              <a:rPr lang="en-US" b="1" dirty="0" smtClean="0">
                <a:latin typeface="American Typewriter" charset="0"/>
                <a:ea typeface="American Typewriter" charset="0"/>
                <a:cs typeface="American Typewriter" charset="0"/>
              </a:rPr>
              <a:t>Albert </a:t>
            </a:r>
            <a:r>
              <a:rPr lang="en-US" b="1" dirty="0">
                <a:latin typeface="American Typewriter" charset="0"/>
                <a:ea typeface="American Typewriter" charset="0"/>
                <a:cs typeface="American Typewriter" charset="0"/>
              </a:rPr>
              <a:t>Camus, “The Stranger</a:t>
            </a:r>
            <a:r>
              <a:rPr lang="en-US" b="1" dirty="0" smtClean="0">
                <a:latin typeface="American Typewriter" charset="0"/>
                <a:ea typeface="American Typewriter" charset="0"/>
                <a:cs typeface="American Typewriter" charset="0"/>
              </a:rPr>
              <a:t>”</a:t>
            </a:r>
            <a:endParaRPr lang="en-US" b="1" dirty="0">
              <a:latin typeface="American Typewriter" charset="0"/>
              <a:ea typeface="American Typewriter" charset="0"/>
              <a:cs typeface="American Typewriter" charset="0"/>
            </a:endParaRPr>
          </a:p>
        </p:txBody>
      </p:sp>
    </p:spTree>
    <p:extLst>
      <p:ext uri="{BB962C8B-B14F-4D97-AF65-F5344CB8AC3E}">
        <p14:creationId xmlns:p14="http://schemas.microsoft.com/office/powerpoint/2010/main" val="1340085819"/>
      </p:ext>
    </p:extLst>
  </p:cSld>
  <p:clrMapOvr>
    <a:masterClrMapping/>
  </p:clrMapOvr>
  <p:transition spd="slow">
    <p:wip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flipH="1" flipV="1">
            <a:off x="7659445" y="5723068"/>
            <a:ext cx="1294055" cy="449131"/>
          </a:xfrm>
        </p:spPr>
        <p:txBody>
          <a:bodyPr>
            <a:normAutofit lnSpcReduction="10000"/>
          </a:bodyPr>
          <a:lstStyle/>
          <a:p>
            <a:endParaRPr lang="en-US"/>
          </a:p>
        </p:txBody>
      </p:sp>
      <p:sp>
        <p:nvSpPr>
          <p:cNvPr id="4" name="TextBox 3"/>
          <p:cNvSpPr txBox="1"/>
          <p:nvPr/>
        </p:nvSpPr>
        <p:spPr>
          <a:xfrm>
            <a:off x="1536700" y="2209800"/>
            <a:ext cx="6667500" cy="1477328"/>
          </a:xfrm>
          <a:prstGeom prst="rect">
            <a:avLst/>
          </a:prstGeom>
          <a:noFill/>
        </p:spPr>
        <p:txBody>
          <a:bodyPr wrap="square" rtlCol="0">
            <a:spAutoFit/>
          </a:bodyPr>
          <a:lstStyle/>
          <a:p>
            <a:r>
              <a:rPr lang="en-US" dirty="0">
                <a:latin typeface="American Typewriter" charset="0"/>
                <a:ea typeface="American Typewriter" charset="0"/>
                <a:cs typeface="American Typewriter" charset="0"/>
              </a:rPr>
              <a:t>• “In my younger and more vulnerable years my father gave me some advice that I've been turning over in my mind ever since.”</a:t>
            </a:r>
          </a:p>
          <a:p>
            <a:endParaRPr lang="en-US" b="1" dirty="0" smtClean="0">
              <a:latin typeface="American Typewriter" charset="0"/>
              <a:ea typeface="American Typewriter" charset="0"/>
              <a:cs typeface="American Typewriter" charset="0"/>
            </a:endParaRPr>
          </a:p>
          <a:p>
            <a:r>
              <a:rPr lang="en-US" b="1" dirty="0" smtClean="0">
                <a:latin typeface="American Typewriter" charset="0"/>
                <a:ea typeface="American Typewriter" charset="0"/>
                <a:cs typeface="American Typewriter" charset="0"/>
              </a:rPr>
              <a:t>F</a:t>
            </a:r>
            <a:r>
              <a:rPr lang="en-US" b="1" dirty="0">
                <a:latin typeface="American Typewriter" charset="0"/>
                <a:ea typeface="American Typewriter" charset="0"/>
                <a:cs typeface="American Typewriter" charset="0"/>
              </a:rPr>
              <a:t>. Scott Fitzgerald, “The Great Gatsby</a:t>
            </a:r>
            <a:r>
              <a:rPr lang="en-US" b="1" dirty="0" smtClean="0">
                <a:latin typeface="American Typewriter" charset="0"/>
                <a:ea typeface="American Typewriter" charset="0"/>
                <a:cs typeface="American Typewriter" charset="0"/>
              </a:rPr>
              <a:t>”</a:t>
            </a:r>
            <a:endParaRPr lang="en-US" b="1" dirty="0">
              <a:latin typeface="American Typewriter" charset="0"/>
              <a:ea typeface="American Typewriter" charset="0"/>
              <a:cs typeface="American Typewriter" charset="0"/>
            </a:endParaRPr>
          </a:p>
        </p:txBody>
      </p:sp>
    </p:spTree>
    <p:extLst>
      <p:ext uri="{BB962C8B-B14F-4D97-AF65-F5344CB8AC3E}">
        <p14:creationId xmlns:p14="http://schemas.microsoft.com/office/powerpoint/2010/main" val="13870197"/>
      </p:ext>
    </p:extLst>
  </p:cSld>
  <p:clrMapOvr>
    <a:masterClrMapping/>
  </p:clrMapOvr>
  <p:transition spd="slow">
    <p:wip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6934200" y="5562599"/>
            <a:ext cx="725245" cy="160469"/>
          </a:xfrm>
        </p:spPr>
        <p:txBody>
          <a:bodyPr>
            <a:normAutofit fontScale="25000" lnSpcReduction="20000"/>
          </a:bodyPr>
          <a:lstStyle/>
          <a:p>
            <a:endParaRPr lang="en-US"/>
          </a:p>
        </p:txBody>
      </p:sp>
      <p:sp>
        <p:nvSpPr>
          <p:cNvPr id="4" name="TextBox 3"/>
          <p:cNvSpPr txBox="1"/>
          <p:nvPr/>
        </p:nvSpPr>
        <p:spPr>
          <a:xfrm>
            <a:off x="1422400" y="2146300"/>
            <a:ext cx="6057900" cy="1200329"/>
          </a:xfrm>
          <a:prstGeom prst="rect">
            <a:avLst/>
          </a:prstGeom>
          <a:noFill/>
        </p:spPr>
        <p:txBody>
          <a:bodyPr wrap="square" rtlCol="0">
            <a:spAutoFit/>
          </a:bodyPr>
          <a:lstStyle/>
          <a:p>
            <a:r>
              <a:rPr lang="en-US" dirty="0">
                <a:latin typeface="American Typewriter" charset="0"/>
                <a:ea typeface="American Typewriter" charset="0"/>
                <a:cs typeface="American Typewriter" charset="0"/>
              </a:rPr>
              <a:t>• “Happy families are all alike; every unhappy family is unhappy in its own way.”</a:t>
            </a:r>
          </a:p>
          <a:p>
            <a:endParaRPr lang="en-US" b="1" dirty="0" smtClean="0">
              <a:latin typeface="American Typewriter" charset="0"/>
              <a:ea typeface="American Typewriter" charset="0"/>
              <a:cs typeface="American Typewriter" charset="0"/>
            </a:endParaRPr>
          </a:p>
          <a:p>
            <a:r>
              <a:rPr lang="en-US" b="1" dirty="0" smtClean="0">
                <a:latin typeface="American Typewriter" charset="0"/>
                <a:ea typeface="American Typewriter" charset="0"/>
                <a:cs typeface="American Typewriter" charset="0"/>
              </a:rPr>
              <a:t>Leo </a:t>
            </a:r>
            <a:r>
              <a:rPr lang="en-US" b="1" dirty="0">
                <a:latin typeface="American Typewriter" charset="0"/>
                <a:ea typeface="American Typewriter" charset="0"/>
                <a:cs typeface="American Typewriter" charset="0"/>
              </a:rPr>
              <a:t>Tolstoy, ”Anna Karenina</a:t>
            </a:r>
            <a:r>
              <a:rPr lang="en-US" b="1" dirty="0" smtClean="0">
                <a:latin typeface="American Typewriter" charset="0"/>
                <a:ea typeface="American Typewriter" charset="0"/>
                <a:cs typeface="American Typewriter" charset="0"/>
              </a:rPr>
              <a:t>”</a:t>
            </a:r>
            <a:endParaRPr lang="en-US" b="1" dirty="0">
              <a:latin typeface="American Typewriter" charset="0"/>
              <a:ea typeface="American Typewriter" charset="0"/>
              <a:cs typeface="American Typewriter" charset="0"/>
            </a:endParaRPr>
          </a:p>
        </p:txBody>
      </p:sp>
    </p:spTree>
    <p:extLst>
      <p:ext uri="{BB962C8B-B14F-4D97-AF65-F5344CB8AC3E}">
        <p14:creationId xmlns:p14="http://schemas.microsoft.com/office/powerpoint/2010/main" val="1188167103"/>
      </p:ext>
    </p:extLst>
  </p:cSld>
  <p:clrMapOvr>
    <a:masterClrMapping/>
  </p:clrMapOvr>
  <p:transition spd="slow">
    <p:wip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flipH="1">
            <a:off x="7659445" y="5524499"/>
            <a:ext cx="786055" cy="198569"/>
          </a:xfrm>
        </p:spPr>
        <p:txBody>
          <a:bodyPr>
            <a:normAutofit fontScale="32500" lnSpcReduction="20000"/>
          </a:bodyPr>
          <a:lstStyle/>
          <a:p>
            <a:endParaRPr lang="en-US"/>
          </a:p>
        </p:txBody>
      </p:sp>
      <p:sp>
        <p:nvSpPr>
          <p:cNvPr id="4" name="TextBox 3"/>
          <p:cNvSpPr txBox="1"/>
          <p:nvPr/>
        </p:nvSpPr>
        <p:spPr>
          <a:xfrm>
            <a:off x="1371600" y="2209800"/>
            <a:ext cx="6287845" cy="923330"/>
          </a:xfrm>
          <a:prstGeom prst="rect">
            <a:avLst/>
          </a:prstGeom>
          <a:noFill/>
        </p:spPr>
        <p:txBody>
          <a:bodyPr wrap="square" rtlCol="0">
            <a:spAutoFit/>
          </a:bodyPr>
          <a:lstStyle/>
          <a:p>
            <a:r>
              <a:rPr lang="en-US" dirty="0">
                <a:latin typeface="American Typewriter" charset="0"/>
                <a:ea typeface="American Typewriter" charset="0"/>
                <a:cs typeface="American Typewriter" charset="0"/>
              </a:rPr>
              <a:t>• “O Captain! My Captain! Our fearful trip is done.”</a:t>
            </a:r>
          </a:p>
          <a:p>
            <a:endParaRPr lang="en-US" b="1" dirty="0" smtClean="0">
              <a:latin typeface="American Typewriter" charset="0"/>
              <a:ea typeface="American Typewriter" charset="0"/>
              <a:cs typeface="American Typewriter" charset="0"/>
            </a:endParaRPr>
          </a:p>
          <a:p>
            <a:r>
              <a:rPr lang="en-US" b="1" dirty="0" smtClean="0">
                <a:latin typeface="American Typewriter" charset="0"/>
                <a:ea typeface="American Typewriter" charset="0"/>
                <a:cs typeface="American Typewriter" charset="0"/>
              </a:rPr>
              <a:t>Walt </a:t>
            </a:r>
            <a:r>
              <a:rPr lang="en-US" b="1" dirty="0">
                <a:latin typeface="American Typewriter" charset="0"/>
                <a:ea typeface="American Typewriter" charset="0"/>
                <a:cs typeface="American Typewriter" charset="0"/>
              </a:rPr>
              <a:t>Whitman, “O Captain! My Captain!”</a:t>
            </a:r>
          </a:p>
        </p:txBody>
      </p:sp>
    </p:spTree>
    <p:extLst>
      <p:ext uri="{BB962C8B-B14F-4D97-AF65-F5344CB8AC3E}">
        <p14:creationId xmlns:p14="http://schemas.microsoft.com/office/powerpoint/2010/main" val="74066668"/>
      </p:ext>
    </p:extLst>
  </p:cSld>
  <p:clrMapOvr>
    <a:masterClrMapping/>
  </p:clrMapOvr>
  <p:transition spd="slow">
    <p:wip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American Typewriter" charset="0"/>
                <a:ea typeface="American Typewriter" charset="0"/>
                <a:cs typeface="American Typewriter" charset="0"/>
              </a:rPr>
              <a:t>American  History: 1</a:t>
            </a:r>
            <a:endParaRPr lang="en-US" sz="3600" dirty="0">
              <a:latin typeface="American Typewriter" charset="0"/>
              <a:ea typeface="American Typewriter" charset="0"/>
              <a:cs typeface="American Typewriter" charset="0"/>
            </a:endParaRP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70000" y="1761554"/>
            <a:ext cx="6908800" cy="4426293"/>
          </a:xfrm>
        </p:spPr>
      </p:pic>
    </p:spTree>
    <p:extLst>
      <p:ext uri="{BB962C8B-B14F-4D97-AF65-F5344CB8AC3E}">
        <p14:creationId xmlns:p14="http://schemas.microsoft.com/office/powerpoint/2010/main" val="1805658902"/>
      </p:ext>
    </p:extLst>
  </p:cSld>
  <p:clrMapOvr>
    <a:masterClrMapping/>
  </p:clrMapOvr>
  <p:transition spd="slow">
    <p:wip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17582"/>
            <a:ext cx="6880577" cy="1202485"/>
          </a:xfrm>
        </p:spPr>
        <p:txBody>
          <a:bodyPr>
            <a:normAutofit fontScale="90000"/>
          </a:bodyPr>
          <a:lstStyle/>
          <a:p>
            <a:pPr algn="l"/>
            <a:r>
              <a:rPr lang="en-US" sz="2000" dirty="0">
                <a:latin typeface="American Typewriter" charset="0"/>
                <a:ea typeface="American Typewriter" charset="0"/>
                <a:cs typeface="American Typewriter" charset="0"/>
              </a:rPr>
              <a:t/>
            </a:r>
            <a:br>
              <a:rPr lang="en-US" sz="2000" dirty="0">
                <a:latin typeface="American Typewriter" charset="0"/>
                <a:ea typeface="American Typewriter" charset="0"/>
                <a:cs typeface="American Typewriter" charset="0"/>
              </a:rPr>
            </a:br>
            <a:r>
              <a:rPr lang="en-US" sz="2000" dirty="0">
                <a:latin typeface="American Typewriter" charset="0"/>
                <a:ea typeface="American Typewriter" charset="0"/>
                <a:cs typeface="American Typewriter" charset="0"/>
              </a:rPr>
              <a:t/>
            </a:r>
            <a:br>
              <a:rPr lang="en-US" sz="2000" dirty="0">
                <a:latin typeface="American Typewriter" charset="0"/>
                <a:ea typeface="American Typewriter" charset="0"/>
                <a:cs typeface="American Typewriter" charset="0"/>
              </a:rPr>
            </a:br>
            <a:r>
              <a:rPr lang="en-US" sz="2000" dirty="0" smtClean="0">
                <a:latin typeface="American Typewriter" charset="0"/>
                <a:ea typeface="American Typewriter" charset="0"/>
                <a:cs typeface="American Typewriter" charset="0"/>
              </a:rPr>
              <a:t/>
            </a:r>
            <a:br>
              <a:rPr lang="en-US" sz="2000" dirty="0" smtClean="0">
                <a:latin typeface="American Typewriter" charset="0"/>
                <a:ea typeface="American Typewriter" charset="0"/>
                <a:cs typeface="American Typewriter" charset="0"/>
              </a:rPr>
            </a:br>
            <a:r>
              <a:rPr lang="en-US" sz="2000" dirty="0">
                <a:latin typeface="American Typewriter" charset="0"/>
                <a:ea typeface="American Typewriter" charset="0"/>
                <a:cs typeface="American Typewriter" charset="0"/>
              </a:rPr>
              <a:t/>
            </a:r>
            <a:br>
              <a:rPr lang="en-US" sz="2000" dirty="0">
                <a:latin typeface="American Typewriter" charset="0"/>
                <a:ea typeface="American Typewriter" charset="0"/>
                <a:cs typeface="American Typewriter" charset="0"/>
              </a:rPr>
            </a:br>
            <a:r>
              <a:rPr lang="en-US" sz="2000" dirty="0" smtClean="0">
                <a:latin typeface="American Typewriter" charset="0"/>
                <a:ea typeface="American Typewriter" charset="0"/>
                <a:cs typeface="American Typewriter" charset="0"/>
              </a:rPr>
              <a:t/>
            </a:r>
            <a:br>
              <a:rPr lang="en-US" sz="2000" dirty="0" smtClean="0">
                <a:latin typeface="American Typewriter" charset="0"/>
                <a:ea typeface="American Typewriter" charset="0"/>
                <a:cs typeface="American Typewriter" charset="0"/>
              </a:rPr>
            </a:br>
            <a:r>
              <a:rPr lang="en-US" sz="2000" dirty="0">
                <a:latin typeface="American Typewriter" charset="0"/>
                <a:ea typeface="American Typewriter" charset="0"/>
                <a:cs typeface="American Typewriter" charset="0"/>
              </a:rPr>
              <a:t/>
            </a:r>
            <a:br>
              <a:rPr lang="en-US" sz="2000" dirty="0">
                <a:latin typeface="American Typewriter" charset="0"/>
                <a:ea typeface="American Typewriter" charset="0"/>
                <a:cs typeface="American Typewriter" charset="0"/>
              </a:rPr>
            </a:br>
            <a:r>
              <a:rPr lang="en-US" sz="2000" dirty="0" smtClean="0">
                <a:latin typeface="American Typewriter" charset="0"/>
                <a:ea typeface="American Typewriter" charset="0"/>
                <a:cs typeface="American Typewriter" charset="0"/>
              </a:rPr>
              <a:t/>
            </a:r>
            <a:br>
              <a:rPr lang="en-US" sz="2000" dirty="0" smtClean="0">
                <a:latin typeface="American Typewriter" charset="0"/>
                <a:ea typeface="American Typewriter" charset="0"/>
                <a:cs typeface="American Typewriter" charset="0"/>
              </a:rPr>
            </a:br>
            <a:r>
              <a:rPr lang="en-US" sz="2000" dirty="0">
                <a:latin typeface="American Typewriter" charset="0"/>
                <a:ea typeface="American Typewriter" charset="0"/>
                <a:cs typeface="American Typewriter" charset="0"/>
              </a:rPr>
              <a:t/>
            </a:r>
            <a:br>
              <a:rPr lang="en-US" sz="2000" dirty="0">
                <a:latin typeface="American Typewriter" charset="0"/>
                <a:ea typeface="American Typewriter" charset="0"/>
                <a:cs typeface="American Typewriter" charset="0"/>
              </a:rPr>
            </a:br>
            <a:r>
              <a:rPr lang="en-US" sz="2000" dirty="0" smtClean="0">
                <a:latin typeface="American Typewriter" charset="0"/>
                <a:ea typeface="American Typewriter" charset="0"/>
                <a:cs typeface="American Typewriter" charset="0"/>
              </a:rPr>
              <a:t/>
            </a:r>
            <a:br>
              <a:rPr lang="en-US" sz="2000" dirty="0" smtClean="0">
                <a:latin typeface="American Typewriter" charset="0"/>
                <a:ea typeface="American Typewriter" charset="0"/>
                <a:cs typeface="American Typewriter" charset="0"/>
              </a:rPr>
            </a:br>
            <a:r>
              <a:rPr lang="en-US" sz="2000" dirty="0">
                <a:latin typeface="American Typewriter" charset="0"/>
                <a:ea typeface="American Typewriter" charset="0"/>
                <a:cs typeface="American Typewriter" charset="0"/>
              </a:rPr>
              <a:t/>
            </a:r>
            <a:br>
              <a:rPr lang="en-US" sz="2000" dirty="0">
                <a:latin typeface="American Typewriter" charset="0"/>
                <a:ea typeface="American Typewriter" charset="0"/>
                <a:cs typeface="American Typewriter" charset="0"/>
              </a:rPr>
            </a:br>
            <a:r>
              <a:rPr lang="en-US" sz="2000" dirty="0" smtClean="0">
                <a:latin typeface="American Typewriter" charset="0"/>
                <a:ea typeface="American Typewriter" charset="0"/>
                <a:cs typeface="American Typewriter" charset="0"/>
              </a:rPr>
              <a:t/>
            </a:r>
            <a:br>
              <a:rPr lang="en-US" sz="2000" dirty="0" smtClean="0">
                <a:latin typeface="American Typewriter" charset="0"/>
                <a:ea typeface="American Typewriter" charset="0"/>
                <a:cs typeface="American Typewriter" charset="0"/>
              </a:rPr>
            </a:br>
            <a:r>
              <a:rPr lang="en-US" sz="2000" dirty="0">
                <a:latin typeface="American Typewriter" charset="0"/>
                <a:ea typeface="American Typewriter" charset="0"/>
                <a:cs typeface="American Typewriter" charset="0"/>
              </a:rPr>
              <a:t/>
            </a:r>
            <a:br>
              <a:rPr lang="en-US" sz="2000" dirty="0">
                <a:latin typeface="American Typewriter" charset="0"/>
                <a:ea typeface="American Typewriter" charset="0"/>
                <a:cs typeface="American Typewriter" charset="0"/>
              </a:rPr>
            </a:br>
            <a:r>
              <a:rPr lang="en-US" sz="2000" dirty="0" smtClean="0">
                <a:latin typeface="American Typewriter" charset="0"/>
                <a:ea typeface="American Typewriter" charset="0"/>
                <a:cs typeface="American Typewriter" charset="0"/>
              </a:rPr>
              <a:t/>
            </a:r>
            <a:br>
              <a:rPr lang="en-US" sz="2000" dirty="0" smtClean="0">
                <a:latin typeface="American Typewriter" charset="0"/>
                <a:ea typeface="American Typewriter" charset="0"/>
                <a:cs typeface="American Typewriter" charset="0"/>
              </a:rPr>
            </a:br>
            <a:r>
              <a:rPr lang="en-US" sz="2000" dirty="0">
                <a:latin typeface="American Typewriter" charset="0"/>
                <a:ea typeface="American Typewriter" charset="0"/>
                <a:cs typeface="American Typewriter" charset="0"/>
              </a:rPr>
              <a:t/>
            </a:r>
            <a:br>
              <a:rPr lang="en-US" sz="2000" dirty="0">
                <a:latin typeface="American Typewriter" charset="0"/>
                <a:ea typeface="American Typewriter" charset="0"/>
                <a:cs typeface="American Typewriter" charset="0"/>
              </a:rPr>
            </a:br>
            <a:r>
              <a:rPr lang="en-US" sz="2000" dirty="0" smtClean="0">
                <a:latin typeface="American Typewriter" charset="0"/>
                <a:ea typeface="American Typewriter" charset="0"/>
                <a:cs typeface="American Typewriter" charset="0"/>
              </a:rPr>
              <a:t/>
            </a:r>
            <a:br>
              <a:rPr lang="en-US" sz="2000" dirty="0" smtClean="0">
                <a:latin typeface="American Typewriter" charset="0"/>
                <a:ea typeface="American Typewriter" charset="0"/>
                <a:cs typeface="American Typewriter" charset="0"/>
              </a:rPr>
            </a:br>
            <a:r>
              <a:rPr lang="en-US" sz="2000" dirty="0" smtClean="0">
                <a:latin typeface="American Typewriter" charset="0"/>
                <a:ea typeface="American Typewriter" charset="0"/>
                <a:cs typeface="American Typewriter" charset="0"/>
              </a:rPr>
              <a:t/>
            </a:r>
            <a:br>
              <a:rPr lang="en-US" sz="2000" dirty="0" smtClean="0">
                <a:latin typeface="American Typewriter" charset="0"/>
                <a:ea typeface="American Typewriter" charset="0"/>
                <a:cs typeface="American Typewriter" charset="0"/>
              </a:rPr>
            </a:br>
            <a:r>
              <a:rPr lang="en-US" sz="2000" dirty="0">
                <a:latin typeface="American Typewriter" charset="0"/>
                <a:ea typeface="American Typewriter" charset="0"/>
                <a:cs typeface="American Typewriter" charset="0"/>
              </a:rPr>
              <a:t/>
            </a:r>
            <a:br>
              <a:rPr lang="en-US" sz="2000" dirty="0">
                <a:latin typeface="American Typewriter" charset="0"/>
                <a:ea typeface="American Typewriter" charset="0"/>
                <a:cs typeface="American Typewriter" charset="0"/>
              </a:rPr>
            </a:br>
            <a:r>
              <a:rPr lang="en-US" sz="2000" dirty="0" smtClean="0">
                <a:latin typeface="American Typewriter" charset="0"/>
                <a:ea typeface="American Typewriter" charset="0"/>
                <a:cs typeface="American Typewriter" charset="0"/>
              </a:rPr>
              <a:t/>
            </a:r>
            <a:br>
              <a:rPr lang="en-US" sz="2000" dirty="0" smtClean="0">
                <a:latin typeface="American Typewriter" charset="0"/>
                <a:ea typeface="American Typewriter" charset="0"/>
                <a:cs typeface="American Typewriter" charset="0"/>
              </a:rPr>
            </a:br>
            <a:r>
              <a:rPr lang="en-US" sz="2000" dirty="0">
                <a:latin typeface="American Typewriter" charset="0"/>
                <a:ea typeface="American Typewriter" charset="0"/>
                <a:cs typeface="American Typewriter" charset="0"/>
              </a:rPr>
              <a:t/>
            </a:r>
            <a:br>
              <a:rPr lang="en-US" sz="2000" dirty="0">
                <a:latin typeface="American Typewriter" charset="0"/>
                <a:ea typeface="American Typewriter" charset="0"/>
                <a:cs typeface="American Typewriter" charset="0"/>
              </a:rPr>
            </a:br>
            <a:r>
              <a:rPr lang="en-US" sz="2000" dirty="0" smtClean="0">
                <a:latin typeface="American Typewriter" charset="0"/>
                <a:ea typeface="American Typewriter" charset="0"/>
                <a:cs typeface="American Typewriter" charset="0"/>
              </a:rPr>
              <a:t/>
            </a:r>
            <a:br>
              <a:rPr lang="en-US" sz="2000" dirty="0" smtClean="0">
                <a:latin typeface="American Typewriter" charset="0"/>
                <a:ea typeface="American Typewriter" charset="0"/>
                <a:cs typeface="American Typewriter" charset="0"/>
              </a:rPr>
            </a:br>
            <a:r>
              <a:rPr lang="en-US" sz="2000" dirty="0">
                <a:latin typeface="American Typewriter" charset="0"/>
                <a:ea typeface="American Typewriter" charset="0"/>
                <a:cs typeface="American Typewriter" charset="0"/>
              </a:rPr>
              <a:t/>
            </a:r>
            <a:br>
              <a:rPr lang="en-US" sz="2000" dirty="0">
                <a:latin typeface="American Typewriter" charset="0"/>
                <a:ea typeface="American Typewriter" charset="0"/>
                <a:cs typeface="American Typewriter" charset="0"/>
              </a:rPr>
            </a:br>
            <a:r>
              <a:rPr lang="en-US" sz="2000" dirty="0" smtClean="0">
                <a:latin typeface="American Typewriter" charset="0"/>
                <a:ea typeface="American Typewriter" charset="0"/>
                <a:cs typeface="American Typewriter" charset="0"/>
              </a:rPr>
              <a:t/>
            </a:r>
            <a:br>
              <a:rPr lang="en-US" sz="2000" dirty="0" smtClean="0">
                <a:latin typeface="American Typewriter" charset="0"/>
                <a:ea typeface="American Typewriter" charset="0"/>
                <a:cs typeface="American Typewriter" charset="0"/>
              </a:rPr>
            </a:br>
            <a:r>
              <a:rPr lang="en-US" sz="2000" dirty="0">
                <a:latin typeface="American Typewriter" charset="0"/>
                <a:ea typeface="American Typewriter" charset="0"/>
                <a:cs typeface="American Typewriter" charset="0"/>
              </a:rPr>
              <a:t/>
            </a:r>
            <a:br>
              <a:rPr lang="en-US" sz="2000" dirty="0">
                <a:latin typeface="American Typewriter" charset="0"/>
                <a:ea typeface="American Typewriter" charset="0"/>
                <a:cs typeface="American Typewriter" charset="0"/>
              </a:rPr>
            </a:br>
            <a:r>
              <a:rPr lang="en-US" sz="2000" dirty="0" smtClean="0">
                <a:latin typeface="American Typewriter" charset="0"/>
                <a:ea typeface="American Typewriter" charset="0"/>
                <a:cs typeface="American Typewriter" charset="0"/>
              </a:rPr>
              <a:t/>
            </a:r>
            <a:br>
              <a:rPr lang="en-US" sz="2000" dirty="0" smtClean="0">
                <a:latin typeface="American Typewriter" charset="0"/>
                <a:ea typeface="American Typewriter" charset="0"/>
                <a:cs typeface="American Typewriter" charset="0"/>
              </a:rPr>
            </a:br>
            <a:r>
              <a:rPr lang="en-US" sz="1800" dirty="0" smtClean="0">
                <a:latin typeface="American Typewriter" charset="0"/>
                <a:ea typeface="American Typewriter" charset="0"/>
                <a:cs typeface="American Typewriter" charset="0"/>
              </a:rPr>
              <a:t>• </a:t>
            </a:r>
            <a:r>
              <a:rPr lang="en-US" sz="1800" dirty="0">
                <a:latin typeface="American Typewriter" charset="0"/>
                <a:ea typeface="American Typewriter" charset="0"/>
                <a:cs typeface="American Typewriter" charset="0"/>
              </a:rPr>
              <a:t>Harry Alonzo </a:t>
            </a:r>
            <a:r>
              <a:rPr lang="en-US" sz="1800" dirty="0" err="1" smtClean="0">
                <a:latin typeface="American Typewriter" charset="0"/>
                <a:ea typeface="American Typewriter" charset="0"/>
                <a:cs typeface="American Typewriter" charset="0"/>
              </a:rPr>
              <a:t>Longabaugh</a:t>
            </a:r>
            <a:r>
              <a:rPr lang="en-US" sz="1800" dirty="0" smtClean="0">
                <a:latin typeface="American Typewriter" charset="0"/>
                <a:ea typeface="American Typewriter" charset="0"/>
                <a:cs typeface="American Typewriter" charset="0"/>
              </a:rPr>
              <a:t> / </a:t>
            </a:r>
            <a:r>
              <a:rPr lang="en-US" sz="1800" b="1" dirty="0" smtClean="0">
                <a:latin typeface="American Typewriter" charset="0"/>
                <a:ea typeface="American Typewriter" charset="0"/>
                <a:cs typeface="American Typewriter" charset="0"/>
              </a:rPr>
              <a:t>THE SUNDANCE KID</a:t>
            </a:r>
            <a:r>
              <a:rPr lang="en-US" sz="1800" b="1" dirty="0">
                <a:latin typeface="American Typewriter" charset="0"/>
                <a:ea typeface="American Typewriter" charset="0"/>
                <a:cs typeface="American Typewriter" charset="0"/>
              </a:rPr>
              <a:t/>
            </a:r>
            <a:br>
              <a:rPr lang="en-US" sz="1800" b="1" dirty="0">
                <a:latin typeface="American Typewriter" charset="0"/>
                <a:ea typeface="American Typewriter" charset="0"/>
                <a:cs typeface="American Typewriter" charset="0"/>
              </a:rPr>
            </a:br>
            <a:r>
              <a:rPr lang="en-US" sz="1800" dirty="0">
                <a:latin typeface="American Typewriter" charset="0"/>
                <a:ea typeface="American Typewriter" charset="0"/>
                <a:cs typeface="American Typewriter" charset="0"/>
              </a:rPr>
              <a:t>• William Frederick </a:t>
            </a:r>
            <a:r>
              <a:rPr lang="en-US" sz="1800" dirty="0" smtClean="0">
                <a:latin typeface="American Typewriter" charset="0"/>
                <a:ea typeface="American Typewriter" charset="0"/>
                <a:cs typeface="American Typewriter" charset="0"/>
              </a:rPr>
              <a:t>Cody / </a:t>
            </a:r>
            <a:r>
              <a:rPr lang="en-US" sz="1800" b="1" dirty="0" smtClean="0">
                <a:latin typeface="American Typewriter" charset="0"/>
                <a:ea typeface="American Typewriter" charset="0"/>
                <a:cs typeface="American Typewriter" charset="0"/>
              </a:rPr>
              <a:t>BUFFALO BILL</a:t>
            </a:r>
            <a:r>
              <a:rPr lang="en-US" sz="1800" b="1" dirty="0">
                <a:latin typeface="American Typewriter" charset="0"/>
                <a:ea typeface="American Typewriter" charset="0"/>
                <a:cs typeface="American Typewriter" charset="0"/>
              </a:rPr>
              <a:t/>
            </a:r>
            <a:br>
              <a:rPr lang="en-US" sz="1800" b="1" dirty="0">
                <a:latin typeface="American Typewriter" charset="0"/>
                <a:ea typeface="American Typewriter" charset="0"/>
                <a:cs typeface="American Typewriter" charset="0"/>
              </a:rPr>
            </a:br>
            <a:r>
              <a:rPr lang="en-US" sz="1800" dirty="0">
                <a:latin typeface="American Typewriter" charset="0"/>
                <a:ea typeface="American Typewriter" charset="0"/>
                <a:cs typeface="American Typewriter" charset="0"/>
              </a:rPr>
              <a:t>• William Henry McCarty Jr</a:t>
            </a:r>
            <a:r>
              <a:rPr lang="en-US" sz="1800" dirty="0" smtClean="0">
                <a:latin typeface="American Typewriter" charset="0"/>
                <a:ea typeface="American Typewriter" charset="0"/>
                <a:cs typeface="American Typewriter" charset="0"/>
              </a:rPr>
              <a:t>. / </a:t>
            </a:r>
            <a:r>
              <a:rPr lang="en-US" sz="1800" b="1" dirty="0" smtClean="0">
                <a:latin typeface="American Typewriter" charset="0"/>
                <a:ea typeface="American Typewriter" charset="0"/>
                <a:cs typeface="American Typewriter" charset="0"/>
              </a:rPr>
              <a:t>BILLY THE KID</a:t>
            </a:r>
            <a:r>
              <a:rPr lang="en-US" sz="1800" b="1" dirty="0">
                <a:latin typeface="American Typewriter" charset="0"/>
                <a:ea typeface="American Typewriter" charset="0"/>
                <a:cs typeface="American Typewriter" charset="0"/>
              </a:rPr>
              <a:t/>
            </a:r>
            <a:br>
              <a:rPr lang="en-US" sz="1800" b="1" dirty="0">
                <a:latin typeface="American Typewriter" charset="0"/>
                <a:ea typeface="American Typewriter" charset="0"/>
                <a:cs typeface="American Typewriter" charset="0"/>
              </a:rPr>
            </a:br>
            <a:r>
              <a:rPr lang="en-US" sz="1800" dirty="0">
                <a:latin typeface="American Typewriter" charset="0"/>
                <a:ea typeface="American Typewriter" charset="0"/>
                <a:cs typeface="American Typewriter" charset="0"/>
              </a:rPr>
              <a:t>• Robert Leroy </a:t>
            </a:r>
            <a:r>
              <a:rPr lang="en-US" sz="1800" dirty="0" smtClean="0">
                <a:latin typeface="American Typewriter" charset="0"/>
                <a:ea typeface="American Typewriter" charset="0"/>
                <a:cs typeface="American Typewriter" charset="0"/>
              </a:rPr>
              <a:t>Parker / </a:t>
            </a:r>
            <a:r>
              <a:rPr lang="en-US" sz="1800" b="1" dirty="0" smtClean="0">
                <a:latin typeface="American Typewriter" charset="0"/>
                <a:ea typeface="American Typewriter" charset="0"/>
                <a:cs typeface="American Typewriter" charset="0"/>
              </a:rPr>
              <a:t>BUTCH CASSIDY</a:t>
            </a:r>
            <a:r>
              <a:rPr lang="en-US" sz="1800" b="1" dirty="0">
                <a:latin typeface="American Typewriter" charset="0"/>
                <a:ea typeface="American Typewriter" charset="0"/>
                <a:cs typeface="American Typewriter" charset="0"/>
              </a:rPr>
              <a:t/>
            </a:r>
            <a:br>
              <a:rPr lang="en-US" sz="1800" b="1" dirty="0">
                <a:latin typeface="American Typewriter" charset="0"/>
                <a:ea typeface="American Typewriter" charset="0"/>
                <a:cs typeface="American Typewriter" charset="0"/>
              </a:rPr>
            </a:br>
            <a:r>
              <a:rPr lang="en-US" sz="1800" dirty="0">
                <a:latin typeface="American Typewriter" charset="0"/>
                <a:ea typeface="American Typewriter" charset="0"/>
                <a:cs typeface="American Typewriter" charset="0"/>
              </a:rPr>
              <a:t>• Martha Jane </a:t>
            </a:r>
            <a:r>
              <a:rPr lang="en-US" sz="1800" dirty="0" err="1" smtClean="0">
                <a:latin typeface="American Typewriter" charset="0"/>
                <a:ea typeface="American Typewriter" charset="0"/>
                <a:cs typeface="American Typewriter" charset="0"/>
              </a:rPr>
              <a:t>Cannary</a:t>
            </a:r>
            <a:r>
              <a:rPr lang="en-US" sz="1800" dirty="0" smtClean="0">
                <a:latin typeface="American Typewriter" charset="0"/>
                <a:ea typeface="American Typewriter" charset="0"/>
                <a:cs typeface="American Typewriter" charset="0"/>
              </a:rPr>
              <a:t> / </a:t>
            </a:r>
            <a:r>
              <a:rPr lang="en-US" sz="1800" b="1" dirty="0" smtClean="0">
                <a:latin typeface="American Typewriter" charset="0"/>
                <a:ea typeface="American Typewriter" charset="0"/>
                <a:cs typeface="American Typewriter" charset="0"/>
              </a:rPr>
              <a:t>CALAMITY JANE</a:t>
            </a:r>
            <a:r>
              <a:rPr lang="en-US" sz="1800" b="1" dirty="0">
                <a:latin typeface="American Typewriter" charset="0"/>
                <a:ea typeface="American Typewriter" charset="0"/>
                <a:cs typeface="American Typewriter" charset="0"/>
              </a:rPr>
              <a:t/>
            </a:r>
            <a:br>
              <a:rPr lang="en-US" sz="1800" b="1" dirty="0">
                <a:latin typeface="American Typewriter" charset="0"/>
                <a:ea typeface="American Typewriter" charset="0"/>
                <a:cs typeface="American Typewriter" charset="0"/>
              </a:rPr>
            </a:br>
            <a:r>
              <a:rPr lang="en-US" sz="1800" dirty="0">
                <a:latin typeface="American Typewriter" charset="0"/>
                <a:ea typeface="American Typewriter" charset="0"/>
                <a:cs typeface="American Typewriter" charset="0"/>
              </a:rPr>
              <a:t>• </a:t>
            </a:r>
            <a:r>
              <a:rPr lang="en-US" sz="1800" dirty="0" err="1">
                <a:latin typeface="American Typewriter" charset="0"/>
                <a:ea typeface="American Typewriter" charset="0"/>
                <a:cs typeface="American Typewriter" charset="0"/>
              </a:rPr>
              <a:t>Bartholemew</a:t>
            </a:r>
            <a:r>
              <a:rPr lang="en-US" sz="1800" dirty="0">
                <a:latin typeface="American Typewriter" charset="0"/>
                <a:ea typeface="American Typewriter" charset="0"/>
                <a:cs typeface="American Typewriter" charset="0"/>
              </a:rPr>
              <a:t> </a:t>
            </a:r>
            <a:r>
              <a:rPr lang="en-US" sz="1800" dirty="0" smtClean="0">
                <a:latin typeface="American Typewriter" charset="0"/>
                <a:ea typeface="American Typewriter" charset="0"/>
                <a:cs typeface="American Typewriter" charset="0"/>
              </a:rPr>
              <a:t>Masterson / </a:t>
            </a:r>
            <a:r>
              <a:rPr lang="en-US" sz="1800" b="1" dirty="0" smtClean="0">
                <a:latin typeface="American Typewriter" charset="0"/>
                <a:ea typeface="American Typewriter" charset="0"/>
                <a:cs typeface="American Typewriter" charset="0"/>
              </a:rPr>
              <a:t>BAT MASTERSON</a:t>
            </a:r>
            <a:r>
              <a:rPr lang="en-US" sz="1800" b="1" dirty="0">
                <a:latin typeface="American Typewriter" charset="0"/>
                <a:ea typeface="American Typewriter" charset="0"/>
                <a:cs typeface="American Typewriter" charset="0"/>
              </a:rPr>
              <a:t/>
            </a:r>
            <a:br>
              <a:rPr lang="en-US" sz="1800" b="1" dirty="0">
                <a:latin typeface="American Typewriter" charset="0"/>
                <a:ea typeface="American Typewriter" charset="0"/>
                <a:cs typeface="American Typewriter" charset="0"/>
              </a:rPr>
            </a:br>
            <a:r>
              <a:rPr lang="en-US" sz="1800" dirty="0">
                <a:latin typeface="American Typewriter" charset="0"/>
                <a:ea typeface="American Typewriter" charset="0"/>
                <a:cs typeface="American Typewriter" charset="0"/>
              </a:rPr>
              <a:t>• John Henry </a:t>
            </a:r>
            <a:r>
              <a:rPr lang="en-US" sz="1800" dirty="0" smtClean="0">
                <a:latin typeface="American Typewriter" charset="0"/>
                <a:ea typeface="American Typewriter" charset="0"/>
                <a:cs typeface="American Typewriter" charset="0"/>
              </a:rPr>
              <a:t>Holliday / </a:t>
            </a:r>
            <a:r>
              <a:rPr lang="en-US" sz="1800" b="1" dirty="0" smtClean="0">
                <a:latin typeface="American Typewriter" charset="0"/>
                <a:ea typeface="American Typewriter" charset="0"/>
                <a:cs typeface="American Typewriter" charset="0"/>
              </a:rPr>
              <a:t>DOC HOLIDAY</a:t>
            </a:r>
            <a:r>
              <a:rPr lang="en-US" sz="1800" b="1" dirty="0">
                <a:latin typeface="American Typewriter" charset="0"/>
                <a:ea typeface="American Typewriter" charset="0"/>
                <a:cs typeface="American Typewriter" charset="0"/>
              </a:rPr>
              <a:t/>
            </a:r>
            <a:br>
              <a:rPr lang="en-US" sz="1800" b="1" dirty="0">
                <a:latin typeface="American Typewriter" charset="0"/>
                <a:ea typeface="American Typewriter" charset="0"/>
                <a:cs typeface="American Typewriter" charset="0"/>
              </a:rPr>
            </a:br>
            <a:r>
              <a:rPr lang="en-US" sz="1800" dirty="0">
                <a:latin typeface="American Typewriter" charset="0"/>
                <a:ea typeface="American Typewriter" charset="0"/>
                <a:cs typeface="American Typewriter" charset="0"/>
              </a:rPr>
              <a:t>• Christopher Houston </a:t>
            </a:r>
            <a:r>
              <a:rPr lang="en-US" sz="1800" dirty="0" smtClean="0">
                <a:latin typeface="American Typewriter" charset="0"/>
                <a:ea typeface="American Typewriter" charset="0"/>
                <a:cs typeface="American Typewriter" charset="0"/>
              </a:rPr>
              <a:t>Carson / </a:t>
            </a:r>
            <a:r>
              <a:rPr lang="en-US" sz="1800" b="1" dirty="0" smtClean="0">
                <a:latin typeface="American Typewriter" charset="0"/>
                <a:ea typeface="American Typewriter" charset="0"/>
                <a:cs typeface="American Typewriter" charset="0"/>
              </a:rPr>
              <a:t>KIT CARSON</a:t>
            </a:r>
            <a:r>
              <a:rPr lang="en-US" sz="1800" b="1" dirty="0">
                <a:latin typeface="American Typewriter" charset="0"/>
                <a:ea typeface="American Typewriter" charset="0"/>
                <a:cs typeface="American Typewriter" charset="0"/>
              </a:rPr>
              <a:t/>
            </a:r>
            <a:br>
              <a:rPr lang="en-US" sz="1800" b="1" dirty="0">
                <a:latin typeface="American Typewriter" charset="0"/>
                <a:ea typeface="American Typewriter" charset="0"/>
                <a:cs typeface="American Typewriter" charset="0"/>
              </a:rPr>
            </a:br>
            <a:r>
              <a:rPr lang="en-US" sz="1800" dirty="0">
                <a:latin typeface="American Typewriter" charset="0"/>
                <a:ea typeface="American Typewriter" charset="0"/>
                <a:cs typeface="American Typewriter" charset="0"/>
              </a:rPr>
              <a:t>• Myra Maybelle Shirley Reed </a:t>
            </a:r>
            <a:r>
              <a:rPr lang="en-US" sz="1800" dirty="0" smtClean="0">
                <a:latin typeface="American Typewriter" charset="0"/>
                <a:ea typeface="American Typewriter" charset="0"/>
                <a:cs typeface="American Typewriter" charset="0"/>
              </a:rPr>
              <a:t>Starr / </a:t>
            </a:r>
            <a:r>
              <a:rPr lang="en-US" sz="1800" b="1" dirty="0" smtClean="0">
                <a:latin typeface="American Typewriter" charset="0"/>
                <a:ea typeface="American Typewriter" charset="0"/>
                <a:cs typeface="American Typewriter" charset="0"/>
              </a:rPr>
              <a:t>BELLE STARR</a:t>
            </a:r>
            <a:r>
              <a:rPr lang="en-US" sz="1800" b="1" dirty="0">
                <a:latin typeface="American Typewriter" charset="0"/>
                <a:ea typeface="American Typewriter" charset="0"/>
                <a:cs typeface="American Typewriter" charset="0"/>
              </a:rPr>
              <a:t/>
            </a:r>
            <a:br>
              <a:rPr lang="en-US" sz="1800" b="1" dirty="0">
                <a:latin typeface="American Typewriter" charset="0"/>
                <a:ea typeface="American Typewriter" charset="0"/>
                <a:cs typeface="American Typewriter" charset="0"/>
              </a:rPr>
            </a:br>
            <a:r>
              <a:rPr lang="en-US" sz="1800" dirty="0" smtClean="0">
                <a:latin typeface="American Typewriter" charset="0"/>
                <a:ea typeface="American Typewriter" charset="0"/>
                <a:cs typeface="American Typewriter" charset="0"/>
              </a:rPr>
              <a:t> </a:t>
            </a:r>
            <a:endParaRPr lang="en-US" sz="1800"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48000" y="817582"/>
            <a:ext cx="2209800" cy="2655048"/>
          </a:xfrm>
        </p:spPr>
      </p:pic>
    </p:spTree>
    <p:extLst>
      <p:ext uri="{BB962C8B-B14F-4D97-AF65-F5344CB8AC3E}">
        <p14:creationId xmlns:p14="http://schemas.microsoft.com/office/powerpoint/2010/main" val="480974672"/>
      </p:ext>
    </p:extLst>
  </p:cSld>
  <p:clrMapOvr>
    <a:masterClrMapping/>
  </p:clrMapOvr>
  <p:transition spd="slow">
    <p:wip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17583"/>
            <a:ext cx="6965245" cy="744518"/>
          </a:xfrm>
        </p:spPr>
        <p:txBody>
          <a:bodyPr>
            <a:normAutofit/>
          </a:bodyPr>
          <a:lstStyle/>
          <a:p>
            <a:r>
              <a:rPr lang="en-US" sz="3600" dirty="0" smtClean="0">
                <a:latin typeface="American Typewriter" charset="0"/>
                <a:ea typeface="American Typewriter" charset="0"/>
                <a:cs typeface="American Typewriter" charset="0"/>
              </a:rPr>
              <a:t>American History: 2</a:t>
            </a:r>
            <a:endParaRPr lang="en-US" sz="3600" dirty="0">
              <a:latin typeface="American Typewriter" charset="0"/>
              <a:ea typeface="American Typewriter" charset="0"/>
              <a:cs typeface="American Typewriter" charset="0"/>
            </a:endParaRPr>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57880" y="1689617"/>
            <a:ext cx="6089120" cy="876298"/>
          </a:xfrm>
        </p:spPr>
      </p:pic>
      <p:sp>
        <p:nvSpPr>
          <p:cNvPr id="8" name="TextBox 7"/>
          <p:cNvSpPr txBox="1"/>
          <p:nvPr/>
        </p:nvSpPr>
        <p:spPr>
          <a:xfrm>
            <a:off x="1231900" y="2882900"/>
            <a:ext cx="13259498" cy="1200329"/>
          </a:xfrm>
          <a:prstGeom prst="rect">
            <a:avLst/>
          </a:prstGeom>
          <a:noFill/>
        </p:spPr>
        <p:txBody>
          <a:bodyPr wrap="square" rtlCol="0">
            <a:spAutoFit/>
          </a:bodyPr>
          <a:lstStyle/>
          <a:p>
            <a:r>
              <a:rPr lang="en-US" dirty="0">
                <a:latin typeface="American Typewriter" charset="0"/>
                <a:ea typeface="American Typewriter" charset="0"/>
                <a:cs typeface="American Typewriter" charset="0"/>
              </a:rPr>
              <a:t>Which U.S. President was the first native-born </a:t>
            </a:r>
            <a:r>
              <a:rPr lang="en-US" dirty="0" smtClean="0">
                <a:latin typeface="American Typewriter" charset="0"/>
                <a:ea typeface="American Typewriter" charset="0"/>
                <a:cs typeface="American Typewriter" charset="0"/>
              </a:rPr>
              <a:t>chief</a:t>
            </a:r>
          </a:p>
          <a:p>
            <a:r>
              <a:rPr lang="en-US" dirty="0" smtClean="0">
                <a:latin typeface="American Typewriter" charset="0"/>
                <a:ea typeface="American Typewriter" charset="0"/>
                <a:cs typeface="American Typewriter" charset="0"/>
              </a:rPr>
              <a:t>executive? In </a:t>
            </a:r>
            <a:r>
              <a:rPr lang="en-US" dirty="0">
                <a:latin typeface="American Typewriter" charset="0"/>
                <a:ea typeface="American Typewriter" charset="0"/>
                <a:cs typeface="American Typewriter" charset="0"/>
              </a:rPr>
              <a:t>other words, the first </a:t>
            </a:r>
            <a:r>
              <a:rPr lang="en-US" dirty="0" smtClean="0">
                <a:latin typeface="American Typewriter" charset="0"/>
                <a:ea typeface="American Typewriter" charset="0"/>
                <a:cs typeface="American Typewriter" charset="0"/>
              </a:rPr>
              <a:t>president who </a:t>
            </a:r>
            <a:r>
              <a:rPr lang="en-US" dirty="0">
                <a:latin typeface="American Typewriter" charset="0"/>
                <a:ea typeface="American Typewriter" charset="0"/>
                <a:cs typeface="American Typewriter" charset="0"/>
              </a:rPr>
              <a:t>was </a:t>
            </a:r>
            <a:endParaRPr lang="en-US" dirty="0" smtClean="0">
              <a:latin typeface="American Typewriter" charset="0"/>
              <a:ea typeface="American Typewriter" charset="0"/>
              <a:cs typeface="American Typewriter" charset="0"/>
            </a:endParaRPr>
          </a:p>
          <a:p>
            <a:r>
              <a:rPr lang="en-US" dirty="0" smtClean="0">
                <a:latin typeface="American Typewriter" charset="0"/>
                <a:ea typeface="American Typewriter" charset="0"/>
                <a:cs typeface="American Typewriter" charset="0"/>
              </a:rPr>
              <a:t>born </a:t>
            </a:r>
            <a:r>
              <a:rPr lang="en-US" dirty="0">
                <a:latin typeface="American Typewriter" charset="0"/>
                <a:ea typeface="American Typewriter" charset="0"/>
                <a:cs typeface="American Typewriter" charset="0"/>
              </a:rPr>
              <a:t>a U.S. citizen.</a:t>
            </a:r>
          </a:p>
          <a:p>
            <a:endParaRPr lang="en-US" dirty="0"/>
          </a:p>
        </p:txBody>
      </p:sp>
    </p:spTree>
    <p:extLst>
      <p:ext uri="{BB962C8B-B14F-4D97-AF65-F5344CB8AC3E}">
        <p14:creationId xmlns:p14="http://schemas.microsoft.com/office/powerpoint/2010/main" val="272204724"/>
      </p:ext>
    </p:extLst>
  </p:cSld>
  <p:clrMapOvr>
    <a:masterClrMapping/>
  </p:clrMapOvr>
  <p:transition spd="slow">
    <p:wip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17583"/>
            <a:ext cx="6965245" cy="439718"/>
          </a:xfrm>
        </p:spPr>
        <p:txBody>
          <a:bodyPr>
            <a:normAutofit fontScale="90000"/>
          </a:bodyPr>
          <a:lstStyle/>
          <a:p>
            <a:endParaRPr lang="en-US" sz="3600" dirty="0">
              <a:latin typeface="American Typewriter" charset="0"/>
              <a:ea typeface="American Typewriter" charset="0"/>
              <a:cs typeface="American Typewriter" charset="0"/>
            </a:endParaRP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flipH="1">
            <a:off x="3417388" y="728682"/>
            <a:ext cx="2320513" cy="3094017"/>
          </a:xfrm>
        </p:spPr>
      </p:pic>
      <p:sp>
        <p:nvSpPr>
          <p:cNvPr id="6" name="TextBox 5"/>
          <p:cNvSpPr txBox="1"/>
          <p:nvPr/>
        </p:nvSpPr>
        <p:spPr>
          <a:xfrm>
            <a:off x="1095024" y="4025900"/>
            <a:ext cx="7471904" cy="2308324"/>
          </a:xfrm>
          <a:prstGeom prst="rect">
            <a:avLst/>
          </a:prstGeom>
          <a:noFill/>
        </p:spPr>
        <p:txBody>
          <a:bodyPr wrap="square" rtlCol="0">
            <a:spAutoFit/>
          </a:bodyPr>
          <a:lstStyle/>
          <a:p>
            <a:r>
              <a:rPr lang="en-US" dirty="0" smtClean="0">
                <a:latin typeface="American Typewriter" charset="0"/>
                <a:ea typeface="American Typewriter" charset="0"/>
                <a:cs typeface="American Typewriter" charset="0"/>
              </a:rPr>
              <a:t>It was the Capital Region’s own Martin Van Buren, born in </a:t>
            </a:r>
          </a:p>
          <a:p>
            <a:r>
              <a:rPr lang="en-US" dirty="0" smtClean="0">
                <a:latin typeface="American Typewriter" charset="0"/>
                <a:ea typeface="American Typewriter" charset="0"/>
                <a:cs typeface="American Typewriter" charset="0"/>
              </a:rPr>
              <a:t>Kinderhook, Columbia County, on December 5, 1782. The former </a:t>
            </a:r>
            <a:r>
              <a:rPr lang="en-US" smtClean="0">
                <a:latin typeface="American Typewriter" charset="0"/>
                <a:ea typeface="American Typewriter" charset="0"/>
                <a:cs typeface="American Typewriter" charset="0"/>
              </a:rPr>
              <a:t>NY governor </a:t>
            </a:r>
            <a:r>
              <a:rPr lang="en-US" dirty="0" smtClean="0">
                <a:latin typeface="American Typewriter" charset="0"/>
                <a:ea typeface="American Typewriter" charset="0"/>
                <a:cs typeface="American Typewriter" charset="0"/>
              </a:rPr>
              <a:t>became our eighth president in 1837 after defeating William Henry </a:t>
            </a:r>
            <a:r>
              <a:rPr lang="en-US" dirty="0">
                <a:latin typeface="American Typewriter" charset="0"/>
                <a:ea typeface="American Typewriter" charset="0"/>
                <a:cs typeface="American Typewriter" charset="0"/>
              </a:rPr>
              <a:t>Harrison. </a:t>
            </a:r>
            <a:r>
              <a:rPr lang="en-US" dirty="0" smtClean="0">
                <a:latin typeface="American Typewriter" charset="0"/>
                <a:ea typeface="American Typewriter" charset="0"/>
                <a:cs typeface="American Typewriter" charset="0"/>
              </a:rPr>
              <a:t>Unlike </a:t>
            </a:r>
            <a:r>
              <a:rPr lang="en-US" dirty="0">
                <a:latin typeface="American Typewriter" charset="0"/>
                <a:ea typeface="American Typewriter" charset="0"/>
                <a:cs typeface="American Typewriter" charset="0"/>
              </a:rPr>
              <a:t>every other president before or since, Van Buren </a:t>
            </a:r>
            <a:r>
              <a:rPr lang="en-US" dirty="0" smtClean="0">
                <a:latin typeface="American Typewriter" charset="0"/>
                <a:ea typeface="American Typewriter" charset="0"/>
                <a:cs typeface="American Typewriter" charset="0"/>
              </a:rPr>
              <a:t>spoke English as </a:t>
            </a:r>
            <a:r>
              <a:rPr lang="en-US" dirty="0">
                <a:latin typeface="American Typewriter" charset="0"/>
                <a:ea typeface="American Typewriter" charset="0"/>
                <a:cs typeface="American Typewriter" charset="0"/>
              </a:rPr>
              <a:t>a second </a:t>
            </a:r>
            <a:r>
              <a:rPr lang="en-US" dirty="0" smtClean="0">
                <a:latin typeface="American Typewriter" charset="0"/>
                <a:ea typeface="American Typewriter" charset="0"/>
                <a:cs typeface="American Typewriter" charset="0"/>
              </a:rPr>
              <a:t>language even though he was native </a:t>
            </a:r>
            <a:r>
              <a:rPr lang="en-US" dirty="0">
                <a:latin typeface="American Typewriter" charset="0"/>
                <a:ea typeface="American Typewriter" charset="0"/>
                <a:cs typeface="American Typewriter" charset="0"/>
              </a:rPr>
              <a:t>b</a:t>
            </a:r>
            <a:r>
              <a:rPr lang="en-US" dirty="0" smtClean="0">
                <a:latin typeface="American Typewriter" charset="0"/>
                <a:ea typeface="American Typewriter" charset="0"/>
                <a:cs typeface="American Typewriter" charset="0"/>
              </a:rPr>
              <a:t>orn, </a:t>
            </a:r>
            <a:r>
              <a:rPr lang="en-US" dirty="0">
                <a:latin typeface="American Typewriter" charset="0"/>
                <a:ea typeface="American Typewriter" charset="0"/>
                <a:cs typeface="American Typewriter" charset="0"/>
              </a:rPr>
              <a:t>and his primary language in his youth </a:t>
            </a:r>
            <a:r>
              <a:rPr lang="en-US" dirty="0" smtClean="0">
                <a:latin typeface="American Typewriter" charset="0"/>
                <a:ea typeface="American Typewriter" charset="0"/>
                <a:cs typeface="American Typewriter" charset="0"/>
              </a:rPr>
              <a:t>was Dutch. </a:t>
            </a:r>
          </a:p>
          <a:p>
            <a:endParaRPr lang="en-US" dirty="0" smtClean="0"/>
          </a:p>
        </p:txBody>
      </p:sp>
    </p:spTree>
    <p:extLst>
      <p:ext uri="{BB962C8B-B14F-4D97-AF65-F5344CB8AC3E}">
        <p14:creationId xmlns:p14="http://schemas.microsoft.com/office/powerpoint/2010/main" val="199890578"/>
      </p:ext>
    </p:extLst>
  </p:cSld>
  <p:clrMapOvr>
    <a:masterClrMapping/>
  </p:clrMapOvr>
  <p:transition spd="slow">
    <p:wip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American Typewriter" charset="0"/>
                <a:ea typeface="American Typewriter" charset="0"/>
                <a:cs typeface="American Typewriter" charset="0"/>
              </a:rPr>
              <a:t>American History: 3</a:t>
            </a:r>
            <a:endParaRPr lang="en-US" sz="3600" dirty="0">
              <a:latin typeface="American Typewriter" charset="0"/>
              <a:ea typeface="American Typewriter" charset="0"/>
              <a:cs typeface="American Typewriter" charset="0"/>
            </a:endParaRPr>
          </a:p>
        </p:txBody>
      </p:sp>
      <p:sp>
        <p:nvSpPr>
          <p:cNvPr id="3" name="Content Placeholder 2"/>
          <p:cNvSpPr>
            <a:spLocks noGrp="1"/>
          </p:cNvSpPr>
          <p:nvPr>
            <p:ph idx="1"/>
          </p:nvPr>
        </p:nvSpPr>
        <p:spPr>
          <a:xfrm>
            <a:off x="7188200" y="4724399"/>
            <a:ext cx="471245" cy="998669"/>
          </a:xfrm>
        </p:spPr>
        <p:txBody>
          <a:bodyPr/>
          <a:lstStyle/>
          <a:p>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99323" y="2020067"/>
            <a:ext cx="3921919" cy="3086100"/>
          </a:xfrm>
          <a:prstGeom prst="rect">
            <a:avLst/>
          </a:prstGeom>
        </p:spPr>
      </p:pic>
      <p:sp>
        <p:nvSpPr>
          <p:cNvPr id="8" name="TextBox 7"/>
          <p:cNvSpPr txBox="1"/>
          <p:nvPr/>
        </p:nvSpPr>
        <p:spPr>
          <a:xfrm>
            <a:off x="1638300" y="2260600"/>
            <a:ext cx="2247900" cy="3139321"/>
          </a:xfrm>
          <a:prstGeom prst="rect">
            <a:avLst/>
          </a:prstGeom>
          <a:noFill/>
        </p:spPr>
        <p:txBody>
          <a:bodyPr wrap="square" rtlCol="0">
            <a:spAutoFit/>
          </a:bodyPr>
          <a:lstStyle/>
          <a:p>
            <a:r>
              <a:rPr lang="en-US" dirty="0">
                <a:latin typeface="American Typewriter"/>
                <a:cs typeface="American Typewriter"/>
              </a:rPr>
              <a:t>President Abraham Lincoln began his Gettysburg Address with the phrase “Four score and seven years ago </a:t>
            </a:r>
            <a:r>
              <a:rPr lang="mr-IN" dirty="0">
                <a:latin typeface="American Typewriter"/>
                <a:cs typeface="American Typewriter"/>
              </a:rPr>
              <a:t>…</a:t>
            </a:r>
            <a:r>
              <a:rPr lang="en-US" dirty="0">
                <a:latin typeface="American Typewriter"/>
                <a:cs typeface="American Typewriter"/>
              </a:rPr>
              <a:t> “</a:t>
            </a:r>
          </a:p>
          <a:p>
            <a:endParaRPr lang="en-US" dirty="0">
              <a:latin typeface="American Typewriter"/>
              <a:cs typeface="American Typewriter"/>
            </a:endParaRPr>
          </a:p>
          <a:p>
            <a:r>
              <a:rPr lang="en-US" dirty="0">
                <a:latin typeface="American Typewriter"/>
                <a:cs typeface="American Typewriter"/>
              </a:rPr>
              <a:t>What does that mean?</a:t>
            </a:r>
          </a:p>
        </p:txBody>
      </p:sp>
    </p:spTree>
    <p:extLst>
      <p:ext uri="{BB962C8B-B14F-4D97-AF65-F5344CB8AC3E}">
        <p14:creationId xmlns:p14="http://schemas.microsoft.com/office/powerpoint/2010/main" val="865563357"/>
      </p:ext>
    </p:extLst>
  </p:cSld>
  <p:clrMapOvr>
    <a:masterClrMapping/>
  </p:clrMapOvr>
  <p:transition spd="slow">
    <p:wip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77761" y="817582"/>
            <a:ext cx="6599768" cy="3089238"/>
          </a:xfrm>
        </p:spPr>
      </p:pic>
      <p:sp>
        <p:nvSpPr>
          <p:cNvPr id="4" name="TextBox 3"/>
          <p:cNvSpPr txBox="1"/>
          <p:nvPr/>
        </p:nvSpPr>
        <p:spPr>
          <a:xfrm>
            <a:off x="1460499" y="4068934"/>
            <a:ext cx="6417029" cy="1754326"/>
          </a:xfrm>
          <a:prstGeom prst="rect">
            <a:avLst/>
          </a:prstGeom>
          <a:noFill/>
        </p:spPr>
        <p:txBody>
          <a:bodyPr wrap="square" rtlCol="0">
            <a:spAutoFit/>
          </a:bodyPr>
          <a:lstStyle/>
          <a:p>
            <a:r>
              <a:rPr lang="en-US" dirty="0" smtClean="0">
                <a:latin typeface="American Typewriter" charset="0"/>
                <a:ea typeface="American Typewriter" charset="0"/>
                <a:cs typeface="American Typewriter" charset="0"/>
              </a:rPr>
              <a:t>A “score” is 20.</a:t>
            </a:r>
          </a:p>
          <a:p>
            <a:r>
              <a:rPr lang="en-US" dirty="0" smtClean="0">
                <a:latin typeface="American Typewriter" charset="0"/>
                <a:ea typeface="American Typewriter" charset="0"/>
                <a:cs typeface="American Typewriter" charset="0"/>
              </a:rPr>
              <a:t>Four score is 20 x 4 , or 80</a:t>
            </a:r>
          </a:p>
          <a:p>
            <a:r>
              <a:rPr lang="en-US" dirty="0" smtClean="0">
                <a:latin typeface="American Typewriter" charset="0"/>
                <a:ea typeface="American Typewriter" charset="0"/>
                <a:cs typeface="American Typewriter" charset="0"/>
              </a:rPr>
              <a:t>Add 7, and you have 87.</a:t>
            </a:r>
          </a:p>
          <a:p>
            <a:endParaRPr lang="en-US" dirty="0">
              <a:latin typeface="American Typewriter" charset="0"/>
              <a:ea typeface="American Typewriter" charset="0"/>
              <a:cs typeface="American Typewriter" charset="0"/>
            </a:endParaRPr>
          </a:p>
          <a:p>
            <a:r>
              <a:rPr lang="en-US" dirty="0" smtClean="0">
                <a:latin typeface="American Typewriter" charset="0"/>
                <a:ea typeface="American Typewriter" charset="0"/>
                <a:cs typeface="American Typewriter" charset="0"/>
              </a:rPr>
              <a:t>The reference was to what happened 87 years earlier </a:t>
            </a:r>
            <a:r>
              <a:rPr lang="mr-IN" dirty="0" smtClean="0">
                <a:latin typeface="American Typewriter" charset="0"/>
                <a:ea typeface="American Typewriter" charset="0"/>
                <a:cs typeface="American Typewriter" charset="0"/>
              </a:rPr>
              <a:t>–</a:t>
            </a:r>
            <a:r>
              <a:rPr lang="en-US" dirty="0" smtClean="0">
                <a:latin typeface="American Typewriter" charset="0"/>
                <a:ea typeface="American Typewriter" charset="0"/>
                <a:cs typeface="American Typewriter" charset="0"/>
              </a:rPr>
              <a:t> 1776 -- the signing of the Declaration </a:t>
            </a:r>
            <a:r>
              <a:rPr lang="en-US" dirty="0">
                <a:latin typeface="American Typewriter" charset="0"/>
                <a:ea typeface="American Typewriter" charset="0"/>
                <a:cs typeface="American Typewriter" charset="0"/>
              </a:rPr>
              <a:t>of </a:t>
            </a:r>
            <a:r>
              <a:rPr lang="en-US" dirty="0" smtClean="0">
                <a:latin typeface="American Typewriter" charset="0"/>
                <a:ea typeface="American Typewriter" charset="0"/>
                <a:cs typeface="American Typewriter" charset="0"/>
              </a:rPr>
              <a:t>Independence.</a:t>
            </a:r>
            <a:endParaRPr lang="en-US" dirty="0">
              <a:latin typeface="American Typewriter" charset="0"/>
              <a:ea typeface="American Typewriter" charset="0"/>
              <a:cs typeface="American Typewriter" charset="0"/>
            </a:endParaRPr>
          </a:p>
        </p:txBody>
      </p:sp>
    </p:spTree>
    <p:extLst>
      <p:ext uri="{BB962C8B-B14F-4D97-AF65-F5344CB8AC3E}">
        <p14:creationId xmlns:p14="http://schemas.microsoft.com/office/powerpoint/2010/main" val="1335513535"/>
      </p:ext>
    </p:extLst>
  </p:cSld>
  <p:clrMapOvr>
    <a:masterClrMapping/>
  </p:clrMapOvr>
  <p:transition spd="slow">
    <p:wip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American Typewriter" charset="0"/>
                <a:ea typeface="American Typewriter" charset="0"/>
                <a:cs typeface="American Typewriter" charset="0"/>
              </a:rPr>
              <a:t>American History: 4</a:t>
            </a:r>
            <a:endParaRPr lang="en-US" sz="3600" dirty="0">
              <a:latin typeface="American Typewriter" charset="0"/>
              <a:ea typeface="American Typewriter" charset="0"/>
              <a:cs typeface="American Typewriter" charset="0"/>
            </a:endParaRPr>
          </a:p>
        </p:txBody>
      </p:sp>
      <p:sp>
        <p:nvSpPr>
          <p:cNvPr id="4" name="TextBox 3"/>
          <p:cNvSpPr txBox="1"/>
          <p:nvPr/>
        </p:nvSpPr>
        <p:spPr>
          <a:xfrm>
            <a:off x="1612900" y="1930400"/>
            <a:ext cx="5422900" cy="1754326"/>
          </a:xfrm>
          <a:prstGeom prst="rect">
            <a:avLst/>
          </a:prstGeom>
          <a:noFill/>
        </p:spPr>
        <p:txBody>
          <a:bodyPr wrap="square" rtlCol="0">
            <a:spAutoFit/>
          </a:bodyPr>
          <a:lstStyle/>
          <a:p>
            <a:r>
              <a:rPr lang="en-US" dirty="0" smtClean="0">
                <a:latin typeface="American Typewriter" charset="0"/>
                <a:ea typeface="American Typewriter" charset="0"/>
                <a:cs typeface="American Typewriter" charset="0"/>
              </a:rPr>
              <a:t>Name two prominent figures in American History whose first and middle names were Francis Scott.</a:t>
            </a:r>
            <a:r>
              <a:rPr lang="en-US" dirty="0">
                <a:latin typeface="American Typewriter" charset="0"/>
                <a:ea typeface="American Typewriter" charset="0"/>
                <a:cs typeface="American Typewriter" charset="0"/>
              </a:rPr>
              <a:t> </a:t>
            </a:r>
            <a:endParaRPr lang="en-US" dirty="0" smtClean="0">
              <a:latin typeface="American Typewriter" charset="0"/>
              <a:ea typeface="American Typewriter" charset="0"/>
              <a:cs typeface="American Typewriter" charset="0"/>
            </a:endParaRPr>
          </a:p>
          <a:p>
            <a:endParaRPr lang="en-US" dirty="0">
              <a:latin typeface="American Typewriter" charset="0"/>
              <a:ea typeface="American Typewriter" charset="0"/>
              <a:cs typeface="American Typewriter" charset="0"/>
            </a:endParaRPr>
          </a:p>
          <a:p>
            <a:pPr algn="ctr"/>
            <a:r>
              <a:rPr lang="en-US" sz="3600" b="1" dirty="0" smtClean="0">
                <a:latin typeface="American Typewriter" charset="0"/>
                <a:ea typeface="American Typewriter" charset="0"/>
                <a:cs typeface="American Typewriter" charset="0"/>
              </a:rPr>
              <a:t>? ?</a:t>
            </a:r>
            <a:endParaRPr lang="en-US" sz="3600" b="1" dirty="0">
              <a:latin typeface="American Typewriter" charset="0"/>
              <a:ea typeface="American Typewriter" charset="0"/>
              <a:cs typeface="American Typewriter" charset="0"/>
            </a:endParaRPr>
          </a:p>
        </p:txBody>
      </p:sp>
      <p:sp>
        <p:nvSpPr>
          <p:cNvPr id="3" name="Content Placeholder 2"/>
          <p:cNvSpPr>
            <a:spLocks noGrp="1"/>
          </p:cNvSpPr>
          <p:nvPr>
            <p:ph idx="1"/>
          </p:nvPr>
        </p:nvSpPr>
        <p:spPr>
          <a:xfrm>
            <a:off x="5905500" y="3606800"/>
            <a:ext cx="1903805" cy="2161654"/>
          </a:xfrm>
        </p:spPr>
        <p:txBody>
          <a:bodyPr/>
          <a:lstStyle/>
          <a:p>
            <a:endParaRPr lang="en-US" dirty="0"/>
          </a:p>
        </p:txBody>
      </p:sp>
    </p:spTree>
    <p:extLst>
      <p:ext uri="{BB962C8B-B14F-4D97-AF65-F5344CB8AC3E}">
        <p14:creationId xmlns:p14="http://schemas.microsoft.com/office/powerpoint/2010/main" val="1961709894"/>
      </p:ext>
    </p:extLst>
  </p:cSld>
  <p:clrMapOvr>
    <a:masterClrMapping/>
  </p:clrMapOvr>
  <p:transition spd="slow">
    <p:wip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5" name="TextBox 4"/>
          <p:cNvSpPr txBox="1"/>
          <p:nvPr/>
        </p:nvSpPr>
        <p:spPr>
          <a:xfrm>
            <a:off x="2476500" y="304800"/>
            <a:ext cx="6070600" cy="4801314"/>
          </a:xfrm>
          <a:prstGeom prst="rect">
            <a:avLst/>
          </a:prstGeom>
          <a:noFill/>
        </p:spPr>
        <p:txBody>
          <a:bodyPr wrap="square" rtlCol="0">
            <a:spAutoFit/>
          </a:bodyPr>
          <a:lstStyle/>
          <a:p>
            <a:endParaRPr lang="en-US" dirty="0" smtClean="0">
              <a:latin typeface="American Typewriter" charset="0"/>
              <a:ea typeface="American Typewriter" charset="0"/>
              <a:cs typeface="American Typewriter" charset="0"/>
            </a:endParaRPr>
          </a:p>
          <a:p>
            <a:endParaRPr lang="en-US" dirty="0">
              <a:latin typeface="American Typewriter" charset="0"/>
              <a:ea typeface="American Typewriter" charset="0"/>
              <a:cs typeface="American Typewriter" charset="0"/>
            </a:endParaRPr>
          </a:p>
          <a:p>
            <a:r>
              <a:rPr lang="en-US" dirty="0" smtClean="0">
                <a:latin typeface="American Typewriter" charset="0"/>
                <a:ea typeface="American Typewriter" charset="0"/>
                <a:cs typeface="American Typewriter" charset="0"/>
              </a:rPr>
              <a:t>                  </a:t>
            </a:r>
          </a:p>
          <a:p>
            <a:r>
              <a:rPr lang="en-US" dirty="0" smtClean="0">
                <a:latin typeface="American Typewriter" charset="0"/>
                <a:ea typeface="American Typewriter" charset="0"/>
                <a:cs typeface="American Typewriter" charset="0"/>
              </a:rPr>
              <a:t>Francis Scott Key (1779-1843), a lawyer from Frederick, MD, who was inspired to write the poem “The Star-Spangled Banner” after watching the British bombard Fort McHenry near Baltimore in the War of 1812.</a:t>
            </a:r>
          </a:p>
          <a:p>
            <a:endParaRPr lang="en-US" dirty="0" smtClean="0">
              <a:latin typeface="American Typewriter" charset="0"/>
              <a:ea typeface="American Typewriter" charset="0"/>
              <a:cs typeface="American Typewriter" charset="0"/>
            </a:endParaRPr>
          </a:p>
          <a:p>
            <a:r>
              <a:rPr lang="en-US" dirty="0" smtClean="0">
                <a:latin typeface="American Typewriter" charset="0"/>
                <a:ea typeface="American Typewriter" charset="0"/>
                <a:cs typeface="American Typewriter" charset="0"/>
              </a:rPr>
              <a:t>And, Francis Scott Fitzgerald (1896-1940) </a:t>
            </a:r>
            <a:r>
              <a:rPr lang="mr-IN" dirty="0" smtClean="0">
                <a:latin typeface="American Typewriter" charset="0"/>
                <a:ea typeface="American Typewriter" charset="0"/>
                <a:cs typeface="American Typewriter" charset="0"/>
              </a:rPr>
              <a:t>–</a:t>
            </a:r>
            <a:r>
              <a:rPr lang="en-US" dirty="0" smtClean="0">
                <a:latin typeface="American Typewriter" charset="0"/>
                <a:ea typeface="American Typewriter" charset="0"/>
                <a:cs typeface="American Typewriter" charset="0"/>
              </a:rPr>
              <a:t> better known as F. Scott Fitzgerald, the iconic author who wrote such classic novels as “The Great Gatsby,” “Tender Is the Night,” and “This Side of Paradise.”</a:t>
            </a:r>
          </a:p>
          <a:p>
            <a:endParaRPr lang="en-US" dirty="0">
              <a:latin typeface="American Typewriter" charset="0"/>
              <a:ea typeface="American Typewriter" charset="0"/>
              <a:cs typeface="American Typewriter" charset="0"/>
            </a:endParaRPr>
          </a:p>
          <a:p>
            <a:r>
              <a:rPr lang="en-US" dirty="0" smtClean="0">
                <a:latin typeface="American Typewriter" charset="0"/>
                <a:ea typeface="American Typewriter" charset="0"/>
                <a:cs typeface="American Typewriter" charset="0"/>
              </a:rPr>
              <a:t>Although </a:t>
            </a:r>
            <a:r>
              <a:rPr lang="en-US" dirty="0" err="1" smtClean="0">
                <a:latin typeface="American Typewriter" charset="0"/>
                <a:ea typeface="American Typewriter" charset="0"/>
                <a:cs typeface="American Typewriter" charset="0"/>
              </a:rPr>
              <a:t>Fizgerald</a:t>
            </a:r>
            <a:r>
              <a:rPr lang="en-US" dirty="0" smtClean="0">
                <a:latin typeface="American Typewriter" charset="0"/>
                <a:ea typeface="American Typewriter" charset="0"/>
                <a:cs typeface="American Typewriter" charset="0"/>
              </a:rPr>
              <a:t> was named for Key, the two were</a:t>
            </a:r>
          </a:p>
          <a:p>
            <a:r>
              <a:rPr lang="en-US" dirty="0">
                <a:latin typeface="American Typewriter" charset="0"/>
                <a:ea typeface="American Typewriter" charset="0"/>
                <a:cs typeface="American Typewriter" charset="0"/>
              </a:rPr>
              <a:t>o</a:t>
            </a:r>
            <a:r>
              <a:rPr lang="en-US" dirty="0" smtClean="0">
                <a:latin typeface="American Typewriter" charset="0"/>
                <a:ea typeface="American Typewriter" charset="0"/>
                <a:cs typeface="American Typewriter" charset="0"/>
              </a:rPr>
              <a:t>nly distantly related. Key was a 2</a:t>
            </a:r>
            <a:r>
              <a:rPr lang="en-US" baseline="30000" dirty="0" smtClean="0">
                <a:latin typeface="American Typewriter" charset="0"/>
                <a:ea typeface="American Typewriter" charset="0"/>
                <a:cs typeface="American Typewriter" charset="0"/>
              </a:rPr>
              <a:t>nd</a:t>
            </a:r>
            <a:r>
              <a:rPr lang="en-US" dirty="0" smtClean="0">
                <a:latin typeface="American Typewriter" charset="0"/>
                <a:ea typeface="American Typewriter" charset="0"/>
                <a:cs typeface="American Typewriter" charset="0"/>
              </a:rPr>
              <a:t> cousin 3 times removed.</a:t>
            </a:r>
            <a:endParaRPr lang="en-US" dirty="0">
              <a:latin typeface="American Typewriter" charset="0"/>
              <a:ea typeface="American Typewriter" charset="0"/>
              <a:cs typeface="American Typewriter" charset="0"/>
            </a:endParaRPr>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14496" y="1060676"/>
            <a:ext cx="1381477" cy="1668276"/>
          </a:xfr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4496" y="3184838"/>
            <a:ext cx="1342532" cy="1704662"/>
          </a:xfrm>
          <a:prstGeom prst="rect">
            <a:avLst/>
          </a:prstGeom>
        </p:spPr>
      </p:pic>
    </p:spTree>
    <p:extLst>
      <p:ext uri="{BB962C8B-B14F-4D97-AF65-F5344CB8AC3E}">
        <p14:creationId xmlns:p14="http://schemas.microsoft.com/office/powerpoint/2010/main" val="463590726"/>
      </p:ext>
    </p:extLst>
  </p:cSld>
  <p:clrMapOvr>
    <a:masterClrMapping/>
  </p:clrMapOvr>
  <p:transition spd="slow">
    <p:wip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American Typewriter" charset="0"/>
                <a:ea typeface="American Typewriter" charset="0"/>
                <a:cs typeface="American Typewriter" charset="0"/>
              </a:rPr>
              <a:t>American History: 5</a:t>
            </a:r>
            <a:endParaRPr lang="en-US" sz="3600" dirty="0">
              <a:latin typeface="American Typewriter" charset="0"/>
              <a:ea typeface="American Typewriter" charset="0"/>
              <a:cs typeface="American Typewriter" charset="0"/>
            </a:endParaRPr>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flipH="1">
            <a:off x="2477187" y="3568700"/>
            <a:ext cx="3300625" cy="2378765"/>
          </a:xfrm>
        </p:spPr>
      </p:pic>
      <p:sp>
        <p:nvSpPr>
          <p:cNvPr id="4" name="TextBox 3"/>
          <p:cNvSpPr txBox="1"/>
          <p:nvPr/>
        </p:nvSpPr>
        <p:spPr>
          <a:xfrm>
            <a:off x="1397000" y="2020068"/>
            <a:ext cx="6477000" cy="1323439"/>
          </a:xfrm>
          <a:prstGeom prst="rect">
            <a:avLst/>
          </a:prstGeom>
          <a:noFill/>
        </p:spPr>
        <p:txBody>
          <a:bodyPr wrap="square" rtlCol="0">
            <a:spAutoFit/>
          </a:bodyPr>
          <a:lstStyle/>
          <a:p>
            <a:r>
              <a:rPr lang="en-US" sz="1600" dirty="0">
                <a:latin typeface="American Typewriter"/>
                <a:cs typeface="American Typewriter"/>
              </a:rPr>
              <a:t>The 2010 Federal Census estimated the Native American population at 5.2 million people.</a:t>
            </a:r>
          </a:p>
          <a:p>
            <a:endParaRPr lang="en-US" sz="1600" dirty="0">
              <a:latin typeface="American Typewriter"/>
              <a:cs typeface="American Typewriter"/>
            </a:endParaRPr>
          </a:p>
          <a:p>
            <a:r>
              <a:rPr lang="en-US" sz="1600" dirty="0">
                <a:latin typeface="American Typewriter"/>
                <a:cs typeface="American Typewriter"/>
              </a:rPr>
              <a:t>What city is home to the largest number of people identifying as Native Americans?</a:t>
            </a:r>
          </a:p>
        </p:txBody>
      </p:sp>
    </p:spTree>
    <p:extLst>
      <p:ext uri="{BB962C8B-B14F-4D97-AF65-F5344CB8AC3E}">
        <p14:creationId xmlns:p14="http://schemas.microsoft.com/office/powerpoint/2010/main" val="106808510"/>
      </p:ext>
    </p:extLst>
  </p:cSld>
  <p:clrMapOvr>
    <a:masterClrMapping/>
  </p:clrMapOvr>
  <p:transition spd="slow">
    <p:wip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17583"/>
            <a:ext cx="6965245" cy="122218"/>
          </a:xfrm>
        </p:spPr>
        <p:txBody>
          <a:bodyPr>
            <a:normAutofit fontScale="90000"/>
          </a:bodyPr>
          <a:lstStyle/>
          <a:p>
            <a:r>
              <a:rPr lang="en-US" dirty="0"/>
              <a:t/>
            </a:r>
            <a:br>
              <a:rPr lang="en-US" dirty="0"/>
            </a:br>
            <a:endParaRPr lang="en-US"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59894" y="878692"/>
            <a:ext cx="5211147" cy="2842408"/>
          </a:xfrm>
        </p:spPr>
      </p:pic>
      <p:sp>
        <p:nvSpPr>
          <p:cNvPr id="4" name="TextBox 3"/>
          <p:cNvSpPr txBox="1"/>
          <p:nvPr/>
        </p:nvSpPr>
        <p:spPr>
          <a:xfrm>
            <a:off x="3289300" y="3962400"/>
            <a:ext cx="4076700" cy="2095500"/>
          </a:xfrm>
          <a:prstGeom prst="rect">
            <a:avLst/>
          </a:prstGeom>
          <a:noFill/>
        </p:spPr>
        <p:txBody>
          <a:bodyPr wrap="square" rtlCol="0">
            <a:spAutoFit/>
          </a:bodyPr>
          <a:lstStyle/>
          <a:p>
            <a:r>
              <a:rPr lang="en-US" sz="1600" b="1" dirty="0" smtClean="0">
                <a:latin typeface="American Typewriter" charset="0"/>
                <a:ea typeface="American Typewriter" charset="0"/>
                <a:cs typeface="American Typewriter" charset="0"/>
              </a:rPr>
              <a:t>Surprise, it’s New York City!</a:t>
            </a:r>
          </a:p>
          <a:p>
            <a:endParaRPr lang="en-US" sz="1600" dirty="0">
              <a:latin typeface="American Typewriter" charset="0"/>
              <a:ea typeface="American Typewriter" charset="0"/>
              <a:cs typeface="American Typewriter" charset="0"/>
            </a:endParaRPr>
          </a:p>
          <a:p>
            <a:r>
              <a:rPr lang="en-US" sz="1600" dirty="0" smtClean="0">
                <a:latin typeface="American Typewriter" charset="0"/>
                <a:ea typeface="American Typewriter" charset="0"/>
                <a:cs typeface="American Typewriter" charset="0"/>
              </a:rPr>
              <a:t>Ranking below it, in order:</a:t>
            </a:r>
          </a:p>
          <a:p>
            <a:endParaRPr lang="en-US" sz="1600" dirty="0">
              <a:latin typeface="American Typewriter" charset="0"/>
              <a:ea typeface="American Typewriter" charset="0"/>
              <a:cs typeface="American Typewriter" charset="0"/>
            </a:endParaRPr>
          </a:p>
          <a:p>
            <a:r>
              <a:rPr lang="en-US" sz="1600" dirty="0" smtClean="0">
                <a:latin typeface="American Typewriter" charset="0"/>
                <a:ea typeface="American Typewriter" charset="0"/>
                <a:cs typeface="American Typewriter" charset="0"/>
              </a:rPr>
              <a:t>2. Los Angeles</a:t>
            </a:r>
          </a:p>
          <a:p>
            <a:r>
              <a:rPr lang="en-US" sz="1600" dirty="0" smtClean="0">
                <a:latin typeface="American Typewriter" charset="0"/>
                <a:ea typeface="American Typewriter" charset="0"/>
                <a:cs typeface="American Typewriter" charset="0"/>
              </a:rPr>
              <a:t>3. Phoenix</a:t>
            </a:r>
          </a:p>
          <a:p>
            <a:r>
              <a:rPr lang="en-US" sz="1600" dirty="0" smtClean="0">
                <a:latin typeface="American Typewriter" charset="0"/>
                <a:ea typeface="American Typewriter" charset="0"/>
                <a:cs typeface="American Typewriter" charset="0"/>
              </a:rPr>
              <a:t>4, Oklahoma City</a:t>
            </a:r>
          </a:p>
          <a:p>
            <a:r>
              <a:rPr lang="en-US" sz="1600" dirty="0" smtClean="0">
                <a:latin typeface="American Typewriter" charset="0"/>
                <a:ea typeface="American Typewriter" charset="0"/>
                <a:cs typeface="American Typewriter" charset="0"/>
              </a:rPr>
              <a:t>5. Anchorage</a:t>
            </a:r>
          </a:p>
        </p:txBody>
      </p:sp>
    </p:spTree>
    <p:extLst>
      <p:ext uri="{BB962C8B-B14F-4D97-AF65-F5344CB8AC3E}">
        <p14:creationId xmlns:p14="http://schemas.microsoft.com/office/powerpoint/2010/main" val="2046876047"/>
      </p:ext>
    </p:extLst>
  </p:cSld>
  <p:clrMapOvr>
    <a:masterClrMapping/>
  </p:clrMapOvr>
  <p:transition spd="slow">
    <p:wipe/>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American Typewriter" charset="0"/>
                <a:ea typeface="American Typewriter" charset="0"/>
                <a:cs typeface="American Typewriter" charset="0"/>
              </a:rPr>
              <a:t>American History: Bonus</a:t>
            </a:r>
            <a:endParaRPr lang="en-US" sz="3600" dirty="0">
              <a:latin typeface="American Typewriter" charset="0"/>
              <a:ea typeface="American Typewriter" charset="0"/>
              <a:cs typeface="American Typewriter" charset="0"/>
            </a:endParaRPr>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616046" y="3759726"/>
            <a:ext cx="2196112" cy="2260074"/>
          </a:xfrm>
        </p:spPr>
      </p:pic>
      <p:sp>
        <p:nvSpPr>
          <p:cNvPr id="4" name="TextBox 3"/>
          <p:cNvSpPr txBox="1"/>
          <p:nvPr/>
        </p:nvSpPr>
        <p:spPr>
          <a:xfrm>
            <a:off x="1333500" y="1866900"/>
            <a:ext cx="5753100" cy="3785652"/>
          </a:xfrm>
          <a:prstGeom prst="rect">
            <a:avLst/>
          </a:prstGeom>
          <a:noFill/>
        </p:spPr>
        <p:txBody>
          <a:bodyPr wrap="square" rtlCol="0">
            <a:spAutoFit/>
          </a:bodyPr>
          <a:lstStyle/>
          <a:p>
            <a:r>
              <a:rPr lang="en-US" sz="1600" dirty="0">
                <a:latin typeface="American Typewriter" charset="0"/>
                <a:ea typeface="American Typewriter" charset="0"/>
                <a:cs typeface="American Typewriter" charset="0"/>
              </a:rPr>
              <a:t>As a way of helping the nation emerge from the gloom and misery of The Great Depression, President Franklin D. Roosevelt instituted a series of programs and agencies including the WPA</a:t>
            </a:r>
            <a:r>
              <a:rPr lang="en-US" sz="1600">
                <a:latin typeface="American Typewriter" charset="0"/>
                <a:ea typeface="American Typewriter" charset="0"/>
                <a:cs typeface="American Typewriter" charset="0"/>
              </a:rPr>
              <a:t>, </a:t>
            </a:r>
            <a:r>
              <a:rPr lang="en-US" sz="1600" smtClean="0">
                <a:latin typeface="American Typewriter" charset="0"/>
                <a:ea typeface="American Typewriter" charset="0"/>
                <a:cs typeface="American Typewriter" charset="0"/>
              </a:rPr>
              <a:t>CCC, </a:t>
            </a:r>
            <a:r>
              <a:rPr lang="en-US" sz="1600" dirty="0">
                <a:latin typeface="American Typewriter" charset="0"/>
                <a:ea typeface="American Typewriter" charset="0"/>
                <a:cs typeface="American Typewriter" charset="0"/>
              </a:rPr>
              <a:t>NLRB, SEC, TVA and so on.</a:t>
            </a:r>
          </a:p>
          <a:p>
            <a:endParaRPr lang="en-US" sz="1600" dirty="0">
              <a:latin typeface="American Typewriter" charset="0"/>
              <a:ea typeface="American Typewriter" charset="0"/>
              <a:cs typeface="American Typewriter" charset="0"/>
            </a:endParaRPr>
          </a:p>
          <a:p>
            <a:r>
              <a:rPr lang="en-US" sz="1600" dirty="0">
                <a:latin typeface="American Typewriter" charset="0"/>
                <a:ea typeface="American Typewriter" charset="0"/>
                <a:cs typeface="American Typewriter" charset="0"/>
              </a:rPr>
              <a:t>Don’t worry, we’re not asking you what those initials stand for. Just tell us the overall name for FDR’s initiatives:</a:t>
            </a:r>
          </a:p>
          <a:p>
            <a:endParaRPr lang="en-US" sz="1600" dirty="0">
              <a:latin typeface="American Typewriter" charset="0"/>
              <a:ea typeface="American Typewriter" charset="0"/>
              <a:cs typeface="American Typewriter" charset="0"/>
            </a:endParaRPr>
          </a:p>
          <a:p>
            <a:r>
              <a:rPr lang="en-US" sz="1600" dirty="0">
                <a:latin typeface="American Typewriter" charset="0"/>
                <a:ea typeface="American Typewriter" charset="0"/>
                <a:cs typeface="American Typewriter" charset="0"/>
              </a:rPr>
              <a:t>New Deal</a:t>
            </a:r>
          </a:p>
          <a:p>
            <a:r>
              <a:rPr lang="en-US" sz="1600" dirty="0">
                <a:latin typeface="American Typewriter" charset="0"/>
                <a:ea typeface="American Typewriter" charset="0"/>
                <a:cs typeface="American Typewriter" charset="0"/>
              </a:rPr>
              <a:t>Fair Deal</a:t>
            </a:r>
          </a:p>
          <a:p>
            <a:r>
              <a:rPr lang="en-US" sz="1600" dirty="0">
                <a:latin typeface="American Typewriter" charset="0"/>
                <a:ea typeface="American Typewriter" charset="0"/>
                <a:cs typeface="American Typewriter" charset="0"/>
              </a:rPr>
              <a:t>Real Deal</a:t>
            </a:r>
          </a:p>
          <a:p>
            <a:r>
              <a:rPr lang="en-US" sz="1600" dirty="0">
                <a:latin typeface="American Typewriter" charset="0"/>
                <a:ea typeface="American Typewriter" charset="0"/>
                <a:cs typeface="American Typewriter" charset="0"/>
              </a:rPr>
              <a:t>Federal Deal</a:t>
            </a:r>
          </a:p>
          <a:p>
            <a:r>
              <a:rPr lang="en-US" sz="1600" dirty="0">
                <a:latin typeface="American Typewriter" charset="0"/>
                <a:ea typeface="American Typewriter" charset="0"/>
                <a:cs typeface="American Typewriter" charset="0"/>
              </a:rPr>
              <a:t>Re-Deal</a:t>
            </a:r>
          </a:p>
          <a:p>
            <a:r>
              <a:rPr lang="en-US" sz="1600" dirty="0">
                <a:latin typeface="American Typewriter" charset="0"/>
                <a:ea typeface="American Typewriter" charset="0"/>
                <a:cs typeface="American Typewriter" charset="0"/>
              </a:rPr>
              <a:t>Big Deal</a:t>
            </a:r>
          </a:p>
        </p:txBody>
      </p:sp>
      <p:sp>
        <p:nvSpPr>
          <p:cNvPr id="5" name="TextBox 4"/>
          <p:cNvSpPr txBox="1"/>
          <p:nvPr/>
        </p:nvSpPr>
        <p:spPr>
          <a:xfrm>
            <a:off x="7620000" y="4025900"/>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1884924592"/>
      </p:ext>
    </p:extLst>
  </p:cSld>
  <p:clrMapOvr>
    <a:masterClrMapping/>
  </p:clrMapOvr>
  <p:transition spd="slow">
    <p:wip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81889" y="1418824"/>
            <a:ext cx="5191512" cy="4037833"/>
          </a:xfrm>
        </p:spPr>
      </p:pic>
    </p:spTree>
    <p:extLst>
      <p:ext uri="{BB962C8B-B14F-4D97-AF65-F5344CB8AC3E}">
        <p14:creationId xmlns:p14="http://schemas.microsoft.com/office/powerpoint/2010/main" val="1261079348"/>
      </p:ext>
    </p:extLst>
  </p:cSld>
  <p:clrMapOvr>
    <a:masterClrMapping/>
  </p:clrMapOvr>
  <p:transition spd="slow">
    <p:wipe/>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American Typewriter" charset="0"/>
                <a:ea typeface="American Typewriter" charset="0"/>
                <a:cs typeface="American Typewriter" charset="0"/>
              </a:rPr>
              <a:t>Around the World: 1</a:t>
            </a:r>
            <a:endParaRPr lang="en-US" sz="3600" dirty="0">
              <a:latin typeface="American Typewriter" charset="0"/>
              <a:ea typeface="American Typewriter" charset="0"/>
              <a:cs typeface="American Typewriter" charset="0"/>
            </a:endParaRPr>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22600" y="2991567"/>
            <a:ext cx="2997200" cy="2337023"/>
          </a:xfrm>
        </p:spPr>
      </p:pic>
      <p:sp>
        <p:nvSpPr>
          <p:cNvPr id="4" name="TextBox 3"/>
          <p:cNvSpPr txBox="1"/>
          <p:nvPr/>
        </p:nvSpPr>
        <p:spPr>
          <a:xfrm>
            <a:off x="1955800" y="2362200"/>
            <a:ext cx="5194300" cy="338554"/>
          </a:xfrm>
          <a:prstGeom prst="rect">
            <a:avLst/>
          </a:prstGeom>
          <a:noFill/>
        </p:spPr>
        <p:txBody>
          <a:bodyPr wrap="square" rtlCol="0">
            <a:spAutoFit/>
          </a:bodyPr>
          <a:lstStyle/>
          <a:p>
            <a:r>
              <a:rPr lang="en-US" sz="1600" dirty="0" smtClean="0">
                <a:latin typeface="American Typewriter" charset="0"/>
                <a:ea typeface="American Typewriter" charset="0"/>
                <a:cs typeface="American Typewriter" charset="0"/>
              </a:rPr>
              <a:t>What country has the largest number of pyramids?</a:t>
            </a:r>
            <a:endParaRPr lang="en-US" sz="1600" dirty="0">
              <a:latin typeface="American Typewriter" charset="0"/>
              <a:ea typeface="American Typewriter" charset="0"/>
              <a:cs typeface="American Typewriter" charset="0"/>
            </a:endParaRPr>
          </a:p>
        </p:txBody>
      </p:sp>
    </p:spTree>
    <p:extLst>
      <p:ext uri="{BB962C8B-B14F-4D97-AF65-F5344CB8AC3E}">
        <p14:creationId xmlns:p14="http://schemas.microsoft.com/office/powerpoint/2010/main" val="1025108138"/>
      </p:ext>
    </p:extLst>
  </p:cSld>
  <p:clrMapOvr>
    <a:masterClrMapping/>
  </p:clrMapOvr>
  <p:transition spd="slow">
    <p:wipe/>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40468" y="817582"/>
            <a:ext cx="5012173" cy="3094018"/>
          </a:xfrm>
        </p:spPr>
      </p:pic>
      <p:sp>
        <p:nvSpPr>
          <p:cNvPr id="4" name="TextBox 3"/>
          <p:cNvSpPr txBox="1"/>
          <p:nvPr/>
        </p:nvSpPr>
        <p:spPr>
          <a:xfrm>
            <a:off x="1333500" y="4089400"/>
            <a:ext cx="6858000" cy="1815882"/>
          </a:xfrm>
          <a:prstGeom prst="rect">
            <a:avLst/>
          </a:prstGeom>
          <a:noFill/>
        </p:spPr>
        <p:txBody>
          <a:bodyPr wrap="square" rtlCol="0">
            <a:spAutoFit/>
          </a:bodyPr>
          <a:lstStyle/>
          <a:p>
            <a:r>
              <a:rPr lang="en-US" sz="1600" dirty="0" smtClean="0">
                <a:latin typeface="American Typewriter" charset="0"/>
                <a:ea typeface="American Typewriter" charset="0"/>
                <a:cs typeface="American Typewriter" charset="0"/>
              </a:rPr>
              <a:t>Sudan, just south of Egypt, has about 220 extant pyramidal structures, most on the east bank of the Nile. Egypt has about 80.</a:t>
            </a:r>
          </a:p>
          <a:p>
            <a:endParaRPr lang="en-US" sz="1600" dirty="0">
              <a:latin typeface="American Typewriter" charset="0"/>
              <a:ea typeface="American Typewriter" charset="0"/>
              <a:cs typeface="American Typewriter" charset="0"/>
            </a:endParaRPr>
          </a:p>
          <a:p>
            <a:r>
              <a:rPr lang="en-US" sz="1600" dirty="0" smtClean="0">
                <a:latin typeface="American Typewriter" charset="0"/>
                <a:ea typeface="American Typewriter" charset="0"/>
                <a:cs typeface="American Typewriter" charset="0"/>
              </a:rPr>
              <a:t>The most famous are the Nubian Meroe pyramids in an area that was the ancient kingdom of Kush, about 130 miles from the modern capital city of Khartoum. They are much smaller than the better-known pyramids of Egypt and Mesoamerica.</a:t>
            </a:r>
            <a:endParaRPr lang="en-US" sz="1600" dirty="0">
              <a:latin typeface="American Typewriter" charset="0"/>
              <a:ea typeface="American Typewriter" charset="0"/>
              <a:cs typeface="American Typewriter" charset="0"/>
            </a:endParaRPr>
          </a:p>
        </p:txBody>
      </p:sp>
    </p:spTree>
    <p:extLst>
      <p:ext uri="{BB962C8B-B14F-4D97-AF65-F5344CB8AC3E}">
        <p14:creationId xmlns:p14="http://schemas.microsoft.com/office/powerpoint/2010/main" val="1634353459"/>
      </p:ext>
    </p:extLst>
  </p:cSld>
  <p:clrMapOvr>
    <a:masterClrMapping/>
  </p:clrMapOvr>
  <p:transition spd="slow">
    <p:wipe/>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American Typewriter" charset="0"/>
                <a:ea typeface="American Typewriter" charset="0"/>
                <a:cs typeface="American Typewriter" charset="0"/>
              </a:rPr>
              <a:t>Around the World: 2</a:t>
            </a:r>
            <a:endParaRPr lang="en-US" sz="3600" dirty="0">
              <a:latin typeface="American Typewriter" charset="0"/>
              <a:ea typeface="American Typewriter" charset="0"/>
              <a:cs typeface="American Typewriter" charset="0"/>
            </a:endParaRPr>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661656" y="3069697"/>
            <a:ext cx="3793243" cy="2329405"/>
          </a:xfrm>
        </p:spPr>
      </p:pic>
      <p:sp>
        <p:nvSpPr>
          <p:cNvPr id="4" name="TextBox 3"/>
          <p:cNvSpPr txBox="1"/>
          <p:nvPr/>
        </p:nvSpPr>
        <p:spPr>
          <a:xfrm>
            <a:off x="939800" y="1803400"/>
            <a:ext cx="4051300" cy="4247317"/>
          </a:xfrm>
          <a:prstGeom prst="rect">
            <a:avLst/>
          </a:prstGeom>
          <a:noFill/>
        </p:spPr>
        <p:txBody>
          <a:bodyPr wrap="square" rtlCol="0">
            <a:spAutoFit/>
          </a:bodyPr>
          <a:lstStyle/>
          <a:p>
            <a:r>
              <a:rPr lang="en-US" dirty="0">
                <a:latin typeface="American Typewriter" charset="0"/>
                <a:ea typeface="American Typewriter" charset="0"/>
                <a:cs typeface="American Typewriter" charset="0"/>
              </a:rPr>
              <a:t>Name just 3 of the countries of which these cities are the capitals to earn a point.</a:t>
            </a:r>
          </a:p>
          <a:p>
            <a:endParaRPr lang="en-US" dirty="0">
              <a:latin typeface="American Typewriter" charset="0"/>
              <a:ea typeface="American Typewriter" charset="0"/>
              <a:cs typeface="American Typewriter" charset="0"/>
            </a:endParaRPr>
          </a:p>
          <a:p>
            <a:r>
              <a:rPr lang="en-US" dirty="0">
                <a:latin typeface="American Typewriter" charset="0"/>
                <a:ea typeface="American Typewriter" charset="0"/>
                <a:cs typeface="American Typewriter" charset="0"/>
              </a:rPr>
              <a:t>• Montevideo</a:t>
            </a:r>
          </a:p>
          <a:p>
            <a:r>
              <a:rPr lang="en-US" dirty="0">
                <a:latin typeface="American Typewriter" charset="0"/>
                <a:ea typeface="American Typewriter" charset="0"/>
                <a:cs typeface="American Typewriter" charset="0"/>
              </a:rPr>
              <a:t>• Tirana</a:t>
            </a:r>
          </a:p>
          <a:p>
            <a:r>
              <a:rPr lang="en-US" dirty="0">
                <a:latin typeface="American Typewriter" charset="0"/>
                <a:ea typeface="American Typewriter" charset="0"/>
                <a:cs typeface="American Typewriter" charset="0"/>
              </a:rPr>
              <a:t>• Algiers</a:t>
            </a:r>
          </a:p>
          <a:p>
            <a:r>
              <a:rPr lang="en-US" dirty="0">
                <a:latin typeface="American Typewriter" charset="0"/>
                <a:ea typeface="American Typewriter" charset="0"/>
                <a:cs typeface="American Typewriter" charset="0"/>
              </a:rPr>
              <a:t>• Santiago</a:t>
            </a:r>
          </a:p>
          <a:p>
            <a:r>
              <a:rPr lang="en-US" dirty="0">
                <a:latin typeface="American Typewriter" charset="0"/>
                <a:ea typeface="American Typewriter" charset="0"/>
                <a:cs typeface="American Typewriter" charset="0"/>
              </a:rPr>
              <a:t>• Helsinki</a:t>
            </a:r>
          </a:p>
          <a:p>
            <a:r>
              <a:rPr lang="en-US" dirty="0">
                <a:latin typeface="American Typewriter" charset="0"/>
                <a:ea typeface="American Typewriter" charset="0"/>
                <a:cs typeface="American Typewriter" charset="0"/>
              </a:rPr>
              <a:t>• Kingston</a:t>
            </a:r>
          </a:p>
          <a:p>
            <a:r>
              <a:rPr lang="en-US" dirty="0">
                <a:latin typeface="American Typewriter" charset="0"/>
                <a:ea typeface="American Typewriter" charset="0"/>
                <a:cs typeface="American Typewriter" charset="0"/>
              </a:rPr>
              <a:t>• Lima</a:t>
            </a:r>
          </a:p>
          <a:p>
            <a:r>
              <a:rPr lang="en-US" dirty="0">
                <a:latin typeface="American Typewriter" charset="0"/>
                <a:ea typeface="American Typewriter" charset="0"/>
                <a:cs typeface="American Typewriter" charset="0"/>
              </a:rPr>
              <a:t>• Damascus</a:t>
            </a:r>
          </a:p>
          <a:p>
            <a:r>
              <a:rPr lang="en-US" dirty="0">
                <a:latin typeface="American Typewriter" charset="0"/>
                <a:ea typeface="American Typewriter" charset="0"/>
                <a:cs typeface="American Typewriter" charset="0"/>
              </a:rPr>
              <a:t>• Hanoi</a:t>
            </a:r>
          </a:p>
          <a:p>
            <a:r>
              <a:rPr lang="en-US" dirty="0">
                <a:latin typeface="American Typewriter" charset="0"/>
                <a:ea typeface="American Typewriter" charset="0"/>
                <a:cs typeface="American Typewriter" charset="0"/>
              </a:rPr>
              <a:t>• Bern</a:t>
            </a:r>
          </a:p>
          <a:p>
            <a:r>
              <a:rPr lang="en-US" dirty="0">
                <a:latin typeface="American Typewriter" charset="0"/>
                <a:ea typeface="American Typewriter" charset="0"/>
                <a:cs typeface="American Typewriter" charset="0"/>
              </a:rPr>
              <a:t>• Manila</a:t>
            </a:r>
          </a:p>
        </p:txBody>
      </p:sp>
    </p:spTree>
    <p:extLst>
      <p:ext uri="{BB962C8B-B14F-4D97-AF65-F5344CB8AC3E}">
        <p14:creationId xmlns:p14="http://schemas.microsoft.com/office/powerpoint/2010/main" val="1815071632"/>
      </p:ext>
    </p:extLst>
  </p:cSld>
  <p:clrMapOvr>
    <a:masterClrMapping/>
  </p:clrMapOvr>
  <p:transition spd="slow">
    <p:wipe/>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flipH="1">
            <a:off x="7659445" y="3721099"/>
            <a:ext cx="900355" cy="2001969"/>
          </a:xfrm>
        </p:spPr>
        <p:txBody>
          <a:bodyPr/>
          <a:lstStyle/>
          <a:p>
            <a:endParaRPr lang="en-US"/>
          </a:p>
        </p:txBody>
      </p:sp>
      <p:sp>
        <p:nvSpPr>
          <p:cNvPr id="4" name="TextBox 3"/>
          <p:cNvSpPr txBox="1"/>
          <p:nvPr/>
        </p:nvSpPr>
        <p:spPr>
          <a:xfrm>
            <a:off x="1231900" y="1219200"/>
            <a:ext cx="6427545" cy="3970318"/>
          </a:xfrm>
          <a:prstGeom prst="rect">
            <a:avLst/>
          </a:prstGeom>
          <a:noFill/>
        </p:spPr>
        <p:txBody>
          <a:bodyPr wrap="square" rtlCol="0">
            <a:spAutoFit/>
          </a:bodyPr>
          <a:lstStyle/>
          <a:p>
            <a:r>
              <a:rPr lang="en-US" dirty="0">
                <a:latin typeface="American Typewriter" charset="0"/>
                <a:ea typeface="American Typewriter" charset="0"/>
                <a:cs typeface="American Typewriter" charset="0"/>
              </a:rPr>
              <a:t>Name just 3 of the countries of which these cities are the capitals to earn a point.</a:t>
            </a:r>
          </a:p>
          <a:p>
            <a:endParaRPr lang="en-US" dirty="0">
              <a:latin typeface="American Typewriter" charset="0"/>
              <a:ea typeface="American Typewriter" charset="0"/>
              <a:cs typeface="American Typewriter" charset="0"/>
            </a:endParaRPr>
          </a:p>
          <a:p>
            <a:r>
              <a:rPr lang="en-US" dirty="0">
                <a:latin typeface="American Typewriter" charset="0"/>
                <a:ea typeface="American Typewriter" charset="0"/>
                <a:cs typeface="American Typewriter" charset="0"/>
              </a:rPr>
              <a:t>• </a:t>
            </a:r>
            <a:r>
              <a:rPr lang="en-US" dirty="0" smtClean="0">
                <a:latin typeface="American Typewriter" charset="0"/>
                <a:ea typeface="American Typewriter" charset="0"/>
                <a:cs typeface="American Typewriter" charset="0"/>
              </a:rPr>
              <a:t>Montevideo, </a:t>
            </a:r>
            <a:r>
              <a:rPr lang="en-US" b="1" dirty="0" smtClean="0">
                <a:latin typeface="American Typewriter" charset="0"/>
                <a:ea typeface="American Typewriter" charset="0"/>
                <a:cs typeface="American Typewriter" charset="0"/>
              </a:rPr>
              <a:t>Uruguay</a:t>
            </a:r>
            <a:endParaRPr lang="en-US" b="1" dirty="0">
              <a:latin typeface="American Typewriter" charset="0"/>
              <a:ea typeface="American Typewriter" charset="0"/>
              <a:cs typeface="American Typewriter" charset="0"/>
            </a:endParaRPr>
          </a:p>
          <a:p>
            <a:r>
              <a:rPr lang="en-US" dirty="0">
                <a:latin typeface="American Typewriter" charset="0"/>
                <a:ea typeface="American Typewriter" charset="0"/>
                <a:cs typeface="American Typewriter" charset="0"/>
              </a:rPr>
              <a:t>• </a:t>
            </a:r>
            <a:r>
              <a:rPr lang="en-US" dirty="0" smtClean="0">
                <a:latin typeface="American Typewriter" charset="0"/>
                <a:ea typeface="American Typewriter" charset="0"/>
                <a:cs typeface="American Typewriter" charset="0"/>
              </a:rPr>
              <a:t>Tirana, </a:t>
            </a:r>
            <a:r>
              <a:rPr lang="en-US" b="1" dirty="0" smtClean="0">
                <a:latin typeface="American Typewriter" charset="0"/>
                <a:ea typeface="American Typewriter" charset="0"/>
                <a:cs typeface="American Typewriter" charset="0"/>
              </a:rPr>
              <a:t>Albania</a:t>
            </a:r>
            <a:endParaRPr lang="en-US" b="1" dirty="0">
              <a:latin typeface="American Typewriter" charset="0"/>
              <a:ea typeface="American Typewriter" charset="0"/>
              <a:cs typeface="American Typewriter" charset="0"/>
            </a:endParaRPr>
          </a:p>
          <a:p>
            <a:r>
              <a:rPr lang="en-US" dirty="0">
                <a:latin typeface="American Typewriter" charset="0"/>
                <a:ea typeface="American Typewriter" charset="0"/>
                <a:cs typeface="American Typewriter" charset="0"/>
              </a:rPr>
              <a:t>• </a:t>
            </a:r>
            <a:r>
              <a:rPr lang="en-US" dirty="0" smtClean="0">
                <a:latin typeface="American Typewriter" charset="0"/>
                <a:ea typeface="American Typewriter" charset="0"/>
                <a:cs typeface="American Typewriter" charset="0"/>
              </a:rPr>
              <a:t>Algiers, </a:t>
            </a:r>
            <a:r>
              <a:rPr lang="en-US" b="1" dirty="0" smtClean="0">
                <a:latin typeface="American Typewriter" charset="0"/>
                <a:ea typeface="American Typewriter" charset="0"/>
                <a:cs typeface="American Typewriter" charset="0"/>
              </a:rPr>
              <a:t>Algeria</a:t>
            </a:r>
            <a:endParaRPr lang="en-US" b="1" dirty="0">
              <a:latin typeface="American Typewriter" charset="0"/>
              <a:ea typeface="American Typewriter" charset="0"/>
              <a:cs typeface="American Typewriter" charset="0"/>
            </a:endParaRPr>
          </a:p>
          <a:p>
            <a:r>
              <a:rPr lang="en-US" dirty="0">
                <a:latin typeface="American Typewriter" charset="0"/>
                <a:ea typeface="American Typewriter" charset="0"/>
                <a:cs typeface="American Typewriter" charset="0"/>
              </a:rPr>
              <a:t>• </a:t>
            </a:r>
            <a:r>
              <a:rPr lang="en-US" dirty="0" smtClean="0">
                <a:latin typeface="American Typewriter" charset="0"/>
                <a:ea typeface="American Typewriter" charset="0"/>
                <a:cs typeface="American Typewriter" charset="0"/>
              </a:rPr>
              <a:t>Santiago, </a:t>
            </a:r>
            <a:r>
              <a:rPr lang="en-US" b="1" dirty="0" smtClean="0">
                <a:latin typeface="American Typewriter" charset="0"/>
                <a:ea typeface="American Typewriter" charset="0"/>
                <a:cs typeface="American Typewriter" charset="0"/>
              </a:rPr>
              <a:t>Chile</a:t>
            </a:r>
            <a:endParaRPr lang="en-US" b="1" dirty="0">
              <a:latin typeface="American Typewriter" charset="0"/>
              <a:ea typeface="American Typewriter" charset="0"/>
              <a:cs typeface="American Typewriter" charset="0"/>
            </a:endParaRPr>
          </a:p>
          <a:p>
            <a:r>
              <a:rPr lang="en-US" dirty="0">
                <a:latin typeface="American Typewriter" charset="0"/>
                <a:ea typeface="American Typewriter" charset="0"/>
                <a:cs typeface="American Typewriter" charset="0"/>
              </a:rPr>
              <a:t>• </a:t>
            </a:r>
            <a:r>
              <a:rPr lang="en-US" dirty="0" smtClean="0">
                <a:latin typeface="American Typewriter" charset="0"/>
                <a:ea typeface="American Typewriter" charset="0"/>
                <a:cs typeface="American Typewriter" charset="0"/>
              </a:rPr>
              <a:t>Helsinki, </a:t>
            </a:r>
            <a:r>
              <a:rPr lang="en-US" b="1" dirty="0" smtClean="0">
                <a:latin typeface="American Typewriter" charset="0"/>
                <a:ea typeface="American Typewriter" charset="0"/>
                <a:cs typeface="American Typewriter" charset="0"/>
              </a:rPr>
              <a:t>Finland</a:t>
            </a:r>
            <a:endParaRPr lang="en-US" b="1" dirty="0">
              <a:latin typeface="American Typewriter" charset="0"/>
              <a:ea typeface="American Typewriter" charset="0"/>
              <a:cs typeface="American Typewriter" charset="0"/>
            </a:endParaRPr>
          </a:p>
          <a:p>
            <a:r>
              <a:rPr lang="en-US" dirty="0">
                <a:latin typeface="American Typewriter" charset="0"/>
                <a:ea typeface="American Typewriter" charset="0"/>
                <a:cs typeface="American Typewriter" charset="0"/>
              </a:rPr>
              <a:t>• </a:t>
            </a:r>
            <a:r>
              <a:rPr lang="en-US" dirty="0" smtClean="0">
                <a:latin typeface="American Typewriter" charset="0"/>
                <a:ea typeface="American Typewriter" charset="0"/>
                <a:cs typeface="American Typewriter" charset="0"/>
              </a:rPr>
              <a:t>Kingston, </a:t>
            </a:r>
            <a:r>
              <a:rPr lang="en-US" b="1" dirty="0" smtClean="0">
                <a:latin typeface="American Typewriter" charset="0"/>
                <a:ea typeface="American Typewriter" charset="0"/>
                <a:cs typeface="American Typewriter" charset="0"/>
              </a:rPr>
              <a:t>Jamaica</a:t>
            </a:r>
            <a:endParaRPr lang="en-US" b="1" dirty="0">
              <a:latin typeface="American Typewriter" charset="0"/>
              <a:ea typeface="American Typewriter" charset="0"/>
              <a:cs typeface="American Typewriter" charset="0"/>
            </a:endParaRPr>
          </a:p>
          <a:p>
            <a:r>
              <a:rPr lang="en-US" dirty="0">
                <a:latin typeface="American Typewriter" charset="0"/>
                <a:ea typeface="American Typewriter" charset="0"/>
                <a:cs typeface="American Typewriter" charset="0"/>
              </a:rPr>
              <a:t>• </a:t>
            </a:r>
            <a:r>
              <a:rPr lang="en-US" dirty="0" smtClean="0">
                <a:latin typeface="American Typewriter" charset="0"/>
                <a:ea typeface="American Typewriter" charset="0"/>
                <a:cs typeface="American Typewriter" charset="0"/>
              </a:rPr>
              <a:t>Lima, </a:t>
            </a:r>
            <a:r>
              <a:rPr lang="en-US" b="1" dirty="0" smtClean="0">
                <a:latin typeface="American Typewriter" charset="0"/>
                <a:ea typeface="American Typewriter" charset="0"/>
                <a:cs typeface="American Typewriter" charset="0"/>
              </a:rPr>
              <a:t>Peru</a:t>
            </a:r>
            <a:endParaRPr lang="en-US" b="1" dirty="0">
              <a:latin typeface="American Typewriter" charset="0"/>
              <a:ea typeface="American Typewriter" charset="0"/>
              <a:cs typeface="American Typewriter" charset="0"/>
            </a:endParaRPr>
          </a:p>
          <a:p>
            <a:r>
              <a:rPr lang="en-US" dirty="0">
                <a:latin typeface="American Typewriter" charset="0"/>
                <a:ea typeface="American Typewriter" charset="0"/>
                <a:cs typeface="American Typewriter" charset="0"/>
              </a:rPr>
              <a:t>• </a:t>
            </a:r>
            <a:r>
              <a:rPr lang="en-US" dirty="0" smtClean="0">
                <a:latin typeface="American Typewriter" charset="0"/>
                <a:ea typeface="American Typewriter" charset="0"/>
                <a:cs typeface="American Typewriter" charset="0"/>
              </a:rPr>
              <a:t>Damascus, </a:t>
            </a:r>
            <a:r>
              <a:rPr lang="en-US" b="1" dirty="0" smtClean="0">
                <a:latin typeface="American Typewriter" charset="0"/>
                <a:ea typeface="American Typewriter" charset="0"/>
                <a:cs typeface="American Typewriter" charset="0"/>
              </a:rPr>
              <a:t>Syria</a:t>
            </a:r>
            <a:endParaRPr lang="en-US" b="1" dirty="0">
              <a:latin typeface="American Typewriter" charset="0"/>
              <a:ea typeface="American Typewriter" charset="0"/>
              <a:cs typeface="American Typewriter" charset="0"/>
            </a:endParaRPr>
          </a:p>
          <a:p>
            <a:r>
              <a:rPr lang="en-US" dirty="0">
                <a:latin typeface="American Typewriter" charset="0"/>
                <a:ea typeface="American Typewriter" charset="0"/>
                <a:cs typeface="American Typewriter" charset="0"/>
              </a:rPr>
              <a:t>• </a:t>
            </a:r>
            <a:r>
              <a:rPr lang="en-US" dirty="0" smtClean="0">
                <a:latin typeface="American Typewriter" charset="0"/>
                <a:ea typeface="American Typewriter" charset="0"/>
                <a:cs typeface="American Typewriter" charset="0"/>
              </a:rPr>
              <a:t>Hanoi, </a:t>
            </a:r>
            <a:r>
              <a:rPr lang="en-US" b="1" dirty="0" smtClean="0">
                <a:latin typeface="American Typewriter" charset="0"/>
                <a:ea typeface="American Typewriter" charset="0"/>
                <a:cs typeface="American Typewriter" charset="0"/>
              </a:rPr>
              <a:t>Vietnam</a:t>
            </a:r>
            <a:endParaRPr lang="en-US" b="1" dirty="0">
              <a:latin typeface="American Typewriter" charset="0"/>
              <a:ea typeface="American Typewriter" charset="0"/>
              <a:cs typeface="American Typewriter" charset="0"/>
            </a:endParaRPr>
          </a:p>
          <a:p>
            <a:r>
              <a:rPr lang="en-US" dirty="0">
                <a:latin typeface="American Typewriter" charset="0"/>
                <a:ea typeface="American Typewriter" charset="0"/>
                <a:cs typeface="American Typewriter" charset="0"/>
              </a:rPr>
              <a:t>• </a:t>
            </a:r>
            <a:r>
              <a:rPr lang="en-US" dirty="0" smtClean="0">
                <a:latin typeface="American Typewriter" charset="0"/>
                <a:ea typeface="American Typewriter" charset="0"/>
                <a:cs typeface="American Typewriter" charset="0"/>
              </a:rPr>
              <a:t>Bern, </a:t>
            </a:r>
            <a:r>
              <a:rPr lang="en-US" b="1" dirty="0" smtClean="0">
                <a:latin typeface="American Typewriter" charset="0"/>
                <a:ea typeface="American Typewriter" charset="0"/>
                <a:cs typeface="American Typewriter" charset="0"/>
              </a:rPr>
              <a:t>Switzerland</a:t>
            </a:r>
            <a:endParaRPr lang="en-US" b="1" dirty="0">
              <a:latin typeface="American Typewriter" charset="0"/>
              <a:ea typeface="American Typewriter" charset="0"/>
              <a:cs typeface="American Typewriter" charset="0"/>
            </a:endParaRPr>
          </a:p>
          <a:p>
            <a:r>
              <a:rPr lang="en-US" dirty="0">
                <a:latin typeface="American Typewriter" charset="0"/>
                <a:ea typeface="American Typewriter" charset="0"/>
                <a:cs typeface="American Typewriter" charset="0"/>
              </a:rPr>
              <a:t>• </a:t>
            </a:r>
            <a:r>
              <a:rPr lang="en-US" dirty="0" smtClean="0">
                <a:latin typeface="American Typewriter" charset="0"/>
                <a:ea typeface="American Typewriter" charset="0"/>
                <a:cs typeface="American Typewriter" charset="0"/>
              </a:rPr>
              <a:t>Manila, </a:t>
            </a:r>
            <a:r>
              <a:rPr lang="en-US" b="1" dirty="0" smtClean="0">
                <a:latin typeface="American Typewriter" charset="0"/>
                <a:ea typeface="American Typewriter" charset="0"/>
                <a:cs typeface="American Typewriter" charset="0"/>
              </a:rPr>
              <a:t>Philippines</a:t>
            </a:r>
            <a:endParaRPr lang="en-US" b="1" dirty="0">
              <a:latin typeface="American Typewriter" charset="0"/>
              <a:ea typeface="American Typewriter" charset="0"/>
              <a:cs typeface="American Typewriter" charset="0"/>
            </a:endParaRPr>
          </a:p>
        </p:txBody>
      </p:sp>
    </p:spTree>
    <p:extLst>
      <p:ext uri="{BB962C8B-B14F-4D97-AF65-F5344CB8AC3E}">
        <p14:creationId xmlns:p14="http://schemas.microsoft.com/office/powerpoint/2010/main" val="299244281"/>
      </p:ext>
    </p:extLst>
  </p:cSld>
  <p:clrMapOvr>
    <a:masterClrMapping/>
  </p:clrMapOvr>
  <p:transition spd="slow">
    <p:wipe/>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American Typewriter" charset="0"/>
                <a:ea typeface="American Typewriter" charset="0"/>
                <a:cs typeface="American Typewriter" charset="0"/>
              </a:rPr>
              <a:t>Around the World: 3</a:t>
            </a:r>
            <a:endParaRPr lang="en-US" sz="3600" dirty="0">
              <a:latin typeface="American Typewriter" charset="0"/>
              <a:ea typeface="American Typewriter" charset="0"/>
              <a:cs typeface="American Typewriter" charset="0"/>
            </a:endParaRPr>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flipH="1">
            <a:off x="4470398" y="2692400"/>
            <a:ext cx="2019302" cy="2209800"/>
          </a:xfrm>
        </p:spPr>
      </p:pic>
      <p:sp>
        <p:nvSpPr>
          <p:cNvPr id="4" name="TextBox 3"/>
          <p:cNvSpPr txBox="1"/>
          <p:nvPr/>
        </p:nvSpPr>
        <p:spPr>
          <a:xfrm>
            <a:off x="1219200" y="2020067"/>
            <a:ext cx="4851400" cy="3077766"/>
          </a:xfrm>
          <a:prstGeom prst="rect">
            <a:avLst/>
          </a:prstGeom>
          <a:noFill/>
        </p:spPr>
        <p:txBody>
          <a:bodyPr wrap="square" rtlCol="0">
            <a:spAutoFit/>
          </a:bodyPr>
          <a:lstStyle/>
          <a:p>
            <a:r>
              <a:rPr lang="en-US" sz="1600" dirty="0">
                <a:latin typeface="American Typewriter" charset="0"/>
                <a:ea typeface="American Typewriter" charset="0"/>
                <a:cs typeface="American Typewriter" charset="0"/>
              </a:rPr>
              <a:t>What are these countries called today? </a:t>
            </a:r>
            <a:endParaRPr lang="en-US" sz="1600" dirty="0" smtClean="0">
              <a:latin typeface="American Typewriter" charset="0"/>
              <a:ea typeface="American Typewriter" charset="0"/>
              <a:cs typeface="American Typewriter" charset="0"/>
            </a:endParaRPr>
          </a:p>
          <a:p>
            <a:r>
              <a:rPr lang="en-US" sz="1600" dirty="0" smtClean="0">
                <a:latin typeface="American Typewriter" charset="0"/>
                <a:ea typeface="American Typewriter" charset="0"/>
                <a:cs typeface="American Typewriter" charset="0"/>
              </a:rPr>
              <a:t>Get just </a:t>
            </a:r>
            <a:r>
              <a:rPr lang="en-US" sz="1600" dirty="0">
                <a:latin typeface="American Typewriter" charset="0"/>
                <a:ea typeface="American Typewriter" charset="0"/>
                <a:cs typeface="American Typewriter" charset="0"/>
              </a:rPr>
              <a:t>3 </a:t>
            </a:r>
            <a:r>
              <a:rPr lang="en-US" sz="1600" dirty="0" smtClean="0">
                <a:latin typeface="American Typewriter" charset="0"/>
                <a:ea typeface="American Typewriter" charset="0"/>
                <a:cs typeface="American Typewriter" charset="0"/>
              </a:rPr>
              <a:t>correct</a:t>
            </a:r>
          </a:p>
          <a:p>
            <a:r>
              <a:rPr lang="en-US" sz="1600" dirty="0" smtClean="0">
                <a:latin typeface="American Typewriter" charset="0"/>
                <a:ea typeface="American Typewriter" charset="0"/>
                <a:cs typeface="American Typewriter" charset="0"/>
              </a:rPr>
              <a:t>and </a:t>
            </a:r>
            <a:r>
              <a:rPr lang="en-US" sz="1600" dirty="0">
                <a:latin typeface="American Typewriter" charset="0"/>
                <a:ea typeface="American Typewriter" charset="0"/>
                <a:cs typeface="American Typewriter" charset="0"/>
              </a:rPr>
              <a:t>you earn a point.</a:t>
            </a:r>
          </a:p>
          <a:p>
            <a:endParaRPr lang="en-US" sz="1600" dirty="0">
              <a:latin typeface="American Typewriter" charset="0"/>
              <a:ea typeface="American Typewriter" charset="0"/>
              <a:cs typeface="American Typewriter" charset="0"/>
            </a:endParaRPr>
          </a:p>
          <a:p>
            <a:r>
              <a:rPr lang="en-US" sz="1600" dirty="0">
                <a:latin typeface="American Typewriter" charset="0"/>
                <a:ea typeface="American Typewriter" charset="0"/>
                <a:cs typeface="American Typewriter" charset="0"/>
              </a:rPr>
              <a:t>• Abyssinia</a:t>
            </a:r>
          </a:p>
          <a:p>
            <a:r>
              <a:rPr lang="en-US" sz="1600" dirty="0">
                <a:latin typeface="American Typewriter" charset="0"/>
                <a:ea typeface="American Typewriter" charset="0"/>
                <a:cs typeface="American Typewriter" charset="0"/>
              </a:rPr>
              <a:t>• Burma</a:t>
            </a:r>
          </a:p>
          <a:p>
            <a:r>
              <a:rPr lang="en-US" sz="1600" dirty="0">
                <a:latin typeface="American Typewriter" charset="0"/>
                <a:ea typeface="American Typewriter" charset="0"/>
                <a:cs typeface="American Typewriter" charset="0"/>
              </a:rPr>
              <a:t>• British Honduras</a:t>
            </a:r>
          </a:p>
          <a:p>
            <a:r>
              <a:rPr lang="en-US" sz="1600" dirty="0">
                <a:latin typeface="American Typewriter" charset="0"/>
                <a:ea typeface="American Typewriter" charset="0"/>
                <a:cs typeface="American Typewriter" charset="0"/>
              </a:rPr>
              <a:t>• Gaul</a:t>
            </a:r>
          </a:p>
          <a:p>
            <a:r>
              <a:rPr lang="en-US" sz="1600" dirty="0">
                <a:latin typeface="American Typewriter" charset="0"/>
                <a:ea typeface="American Typewriter" charset="0"/>
                <a:cs typeface="American Typewriter" charset="0"/>
              </a:rPr>
              <a:t>• </a:t>
            </a:r>
            <a:r>
              <a:rPr lang="en-US" sz="1600" dirty="0" smtClean="0">
                <a:latin typeface="American Typewriter" charset="0"/>
                <a:ea typeface="American Typewriter" charset="0"/>
                <a:cs typeface="American Typewriter" charset="0"/>
              </a:rPr>
              <a:t>Persia</a:t>
            </a:r>
            <a:endParaRPr lang="en-US" sz="1600" dirty="0">
              <a:latin typeface="American Typewriter" charset="0"/>
              <a:ea typeface="American Typewriter" charset="0"/>
              <a:cs typeface="American Typewriter" charset="0"/>
            </a:endParaRPr>
          </a:p>
          <a:p>
            <a:r>
              <a:rPr lang="en-US" sz="1600" dirty="0">
                <a:latin typeface="American Typewriter" charset="0"/>
                <a:ea typeface="American Typewriter" charset="0"/>
                <a:cs typeface="American Typewriter" charset="0"/>
              </a:rPr>
              <a:t>• Ceylon</a:t>
            </a:r>
          </a:p>
          <a:p>
            <a:r>
              <a:rPr lang="en-US" sz="1600" dirty="0">
                <a:latin typeface="American Typewriter" charset="0"/>
                <a:ea typeface="American Typewriter" charset="0"/>
                <a:cs typeface="American Typewriter" charset="0"/>
              </a:rPr>
              <a:t>• Formosa</a:t>
            </a:r>
          </a:p>
          <a:p>
            <a:endParaRPr lang="en-US" dirty="0"/>
          </a:p>
        </p:txBody>
      </p:sp>
    </p:spTree>
    <p:extLst>
      <p:ext uri="{BB962C8B-B14F-4D97-AF65-F5344CB8AC3E}">
        <p14:creationId xmlns:p14="http://schemas.microsoft.com/office/powerpoint/2010/main" val="1978876763"/>
      </p:ext>
    </p:extLst>
  </p:cSld>
  <p:clrMapOvr>
    <a:masterClrMapping/>
  </p:clrMapOvr>
  <p:transition spd="slow">
    <p:wipe/>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6946900" y="4025899"/>
            <a:ext cx="712545" cy="1697169"/>
          </a:xfrm>
        </p:spPr>
        <p:txBody>
          <a:bodyPr/>
          <a:lstStyle/>
          <a:p>
            <a:endParaRPr lang="en-US" dirty="0"/>
          </a:p>
        </p:txBody>
      </p:sp>
      <p:sp>
        <p:nvSpPr>
          <p:cNvPr id="5" name="TextBox 4"/>
          <p:cNvSpPr txBox="1"/>
          <p:nvPr/>
        </p:nvSpPr>
        <p:spPr>
          <a:xfrm>
            <a:off x="1765300" y="1816100"/>
            <a:ext cx="3873500" cy="2923877"/>
          </a:xfrm>
          <a:prstGeom prst="rect">
            <a:avLst/>
          </a:prstGeom>
          <a:noFill/>
        </p:spPr>
        <p:txBody>
          <a:bodyPr wrap="square" rtlCol="0">
            <a:spAutoFit/>
          </a:bodyPr>
          <a:lstStyle/>
          <a:p>
            <a:r>
              <a:rPr lang="en-US" sz="1600" dirty="0" smtClean="0">
                <a:latin typeface="American Typewriter" charset="0"/>
                <a:ea typeface="American Typewriter" charset="0"/>
                <a:cs typeface="American Typewriter" charset="0"/>
              </a:rPr>
              <a:t>Abyssinia </a:t>
            </a:r>
            <a:r>
              <a:rPr lang="mr-IN" sz="1600" b="1" dirty="0" smtClean="0">
                <a:latin typeface="American Typewriter" charset="0"/>
                <a:ea typeface="American Typewriter" charset="0"/>
                <a:cs typeface="American Typewriter" charset="0"/>
              </a:rPr>
              <a:t>–</a:t>
            </a:r>
            <a:r>
              <a:rPr lang="en-US" sz="1600" b="1" dirty="0" smtClean="0">
                <a:latin typeface="American Typewriter" charset="0"/>
                <a:ea typeface="American Typewriter" charset="0"/>
                <a:cs typeface="American Typewriter" charset="0"/>
              </a:rPr>
              <a:t> Ethiopia</a:t>
            </a:r>
          </a:p>
          <a:p>
            <a:r>
              <a:rPr lang="en-US" sz="1600" dirty="0" smtClean="0">
                <a:latin typeface="American Typewriter" charset="0"/>
                <a:ea typeface="American Typewriter" charset="0"/>
                <a:cs typeface="American Typewriter" charset="0"/>
              </a:rPr>
              <a:t>Burma </a:t>
            </a:r>
            <a:r>
              <a:rPr lang="mr-IN" sz="1600" dirty="0" smtClean="0">
                <a:latin typeface="American Typewriter" charset="0"/>
                <a:ea typeface="American Typewriter" charset="0"/>
                <a:cs typeface="American Typewriter" charset="0"/>
              </a:rPr>
              <a:t>–</a:t>
            </a:r>
            <a:r>
              <a:rPr lang="en-US" sz="1600" dirty="0" smtClean="0">
                <a:latin typeface="American Typewriter" charset="0"/>
                <a:ea typeface="American Typewriter" charset="0"/>
                <a:cs typeface="American Typewriter" charset="0"/>
              </a:rPr>
              <a:t> </a:t>
            </a:r>
            <a:r>
              <a:rPr lang="en-US" sz="1600" b="1" dirty="0" smtClean="0">
                <a:latin typeface="American Typewriter" charset="0"/>
                <a:ea typeface="American Typewriter" charset="0"/>
                <a:cs typeface="American Typewriter" charset="0"/>
              </a:rPr>
              <a:t>Myanmar</a:t>
            </a:r>
          </a:p>
          <a:p>
            <a:r>
              <a:rPr lang="en-US" sz="1600" dirty="0" smtClean="0">
                <a:latin typeface="American Typewriter" charset="0"/>
                <a:ea typeface="American Typewriter" charset="0"/>
                <a:cs typeface="American Typewriter" charset="0"/>
              </a:rPr>
              <a:t>British Honduras </a:t>
            </a:r>
            <a:r>
              <a:rPr lang="mr-IN" sz="1600" dirty="0" smtClean="0">
                <a:latin typeface="American Typewriter" charset="0"/>
                <a:ea typeface="American Typewriter" charset="0"/>
                <a:cs typeface="American Typewriter" charset="0"/>
              </a:rPr>
              <a:t>–</a:t>
            </a:r>
            <a:r>
              <a:rPr lang="en-US" sz="1600" dirty="0" smtClean="0">
                <a:latin typeface="American Typewriter" charset="0"/>
                <a:ea typeface="American Typewriter" charset="0"/>
                <a:cs typeface="American Typewriter" charset="0"/>
              </a:rPr>
              <a:t> </a:t>
            </a:r>
            <a:r>
              <a:rPr lang="en-US" sz="1600" b="1" dirty="0" smtClean="0">
                <a:latin typeface="American Typewriter" charset="0"/>
                <a:ea typeface="American Typewriter" charset="0"/>
                <a:cs typeface="American Typewriter" charset="0"/>
              </a:rPr>
              <a:t>Belize</a:t>
            </a:r>
          </a:p>
          <a:p>
            <a:r>
              <a:rPr lang="en-US" sz="1600" dirty="0" smtClean="0">
                <a:latin typeface="American Typewriter" charset="0"/>
                <a:ea typeface="American Typewriter" charset="0"/>
                <a:cs typeface="American Typewriter" charset="0"/>
              </a:rPr>
              <a:t>Gaul </a:t>
            </a:r>
            <a:r>
              <a:rPr lang="mr-IN" sz="1600" dirty="0" smtClean="0">
                <a:latin typeface="American Typewriter" charset="0"/>
                <a:ea typeface="American Typewriter" charset="0"/>
                <a:cs typeface="American Typewriter" charset="0"/>
              </a:rPr>
              <a:t>–</a:t>
            </a:r>
            <a:r>
              <a:rPr lang="en-US" sz="1600" dirty="0" smtClean="0">
                <a:latin typeface="American Typewriter" charset="0"/>
                <a:ea typeface="American Typewriter" charset="0"/>
                <a:cs typeface="American Typewriter" charset="0"/>
              </a:rPr>
              <a:t> </a:t>
            </a:r>
            <a:r>
              <a:rPr lang="en-US" sz="1600" b="1" dirty="0" smtClean="0">
                <a:latin typeface="American Typewriter" charset="0"/>
                <a:ea typeface="American Typewriter" charset="0"/>
                <a:cs typeface="American Typewriter" charset="0"/>
              </a:rPr>
              <a:t>France</a:t>
            </a:r>
          </a:p>
          <a:p>
            <a:r>
              <a:rPr lang="en-US" sz="1600" dirty="0" smtClean="0">
                <a:latin typeface="American Typewriter" charset="0"/>
                <a:ea typeface="American Typewriter" charset="0"/>
                <a:cs typeface="American Typewriter" charset="0"/>
              </a:rPr>
              <a:t>Persia </a:t>
            </a:r>
            <a:r>
              <a:rPr lang="mr-IN" sz="1600" dirty="0" smtClean="0">
                <a:latin typeface="American Typewriter" charset="0"/>
                <a:ea typeface="American Typewriter" charset="0"/>
                <a:cs typeface="American Typewriter" charset="0"/>
              </a:rPr>
              <a:t>–</a:t>
            </a:r>
            <a:r>
              <a:rPr lang="en-US" sz="1600" dirty="0" smtClean="0">
                <a:latin typeface="American Typewriter" charset="0"/>
                <a:ea typeface="American Typewriter" charset="0"/>
                <a:cs typeface="American Typewriter" charset="0"/>
              </a:rPr>
              <a:t> </a:t>
            </a:r>
            <a:r>
              <a:rPr lang="en-US" sz="1600" b="1" dirty="0" smtClean="0">
                <a:latin typeface="American Typewriter" charset="0"/>
                <a:ea typeface="American Typewriter" charset="0"/>
                <a:cs typeface="American Typewriter" charset="0"/>
              </a:rPr>
              <a:t>Iran</a:t>
            </a:r>
          </a:p>
          <a:p>
            <a:r>
              <a:rPr lang="en-US" sz="1600" dirty="0" smtClean="0">
                <a:latin typeface="American Typewriter" charset="0"/>
                <a:ea typeface="American Typewriter" charset="0"/>
                <a:cs typeface="American Typewriter" charset="0"/>
              </a:rPr>
              <a:t>Ceylon </a:t>
            </a:r>
            <a:r>
              <a:rPr lang="mr-IN" sz="1600" dirty="0" smtClean="0">
                <a:latin typeface="American Typewriter" charset="0"/>
                <a:ea typeface="American Typewriter" charset="0"/>
                <a:cs typeface="American Typewriter" charset="0"/>
              </a:rPr>
              <a:t>–</a:t>
            </a:r>
            <a:r>
              <a:rPr lang="en-US" sz="1600" dirty="0" smtClean="0">
                <a:latin typeface="American Typewriter" charset="0"/>
                <a:ea typeface="American Typewriter" charset="0"/>
                <a:cs typeface="American Typewriter" charset="0"/>
              </a:rPr>
              <a:t> </a:t>
            </a:r>
            <a:r>
              <a:rPr lang="en-US" sz="1600" b="1" dirty="0" smtClean="0">
                <a:latin typeface="American Typewriter" charset="0"/>
                <a:ea typeface="American Typewriter" charset="0"/>
                <a:cs typeface="American Typewriter" charset="0"/>
              </a:rPr>
              <a:t>Sri Lanka</a:t>
            </a:r>
          </a:p>
          <a:p>
            <a:r>
              <a:rPr lang="en-US" sz="1600" dirty="0" smtClean="0">
                <a:latin typeface="American Typewriter" charset="0"/>
                <a:ea typeface="American Typewriter" charset="0"/>
                <a:cs typeface="American Typewriter" charset="0"/>
              </a:rPr>
              <a:t>Formosa -- </a:t>
            </a:r>
            <a:r>
              <a:rPr lang="en-US" sz="1600" b="1" dirty="0" smtClean="0">
                <a:latin typeface="American Typewriter" charset="0"/>
                <a:ea typeface="American Typewriter" charset="0"/>
                <a:cs typeface="American Typewriter" charset="0"/>
              </a:rPr>
              <a:t>Taiwan</a:t>
            </a:r>
          </a:p>
          <a:p>
            <a:r>
              <a:rPr lang="en-US" dirty="0" smtClean="0"/>
              <a:t> </a:t>
            </a:r>
          </a:p>
          <a:p>
            <a:endParaRPr lang="en-US" dirty="0" smtClean="0"/>
          </a:p>
          <a:p>
            <a:endParaRPr lang="en-US" dirty="0" smtClean="0"/>
          </a:p>
          <a:p>
            <a:endParaRPr lang="en-US" dirty="0"/>
          </a:p>
        </p:txBody>
      </p:sp>
    </p:spTree>
    <p:extLst>
      <p:ext uri="{BB962C8B-B14F-4D97-AF65-F5344CB8AC3E}">
        <p14:creationId xmlns:p14="http://schemas.microsoft.com/office/powerpoint/2010/main" val="301528265"/>
      </p:ext>
    </p:extLst>
  </p:cSld>
  <p:clrMapOvr>
    <a:masterClrMapping/>
  </p:clrMapOvr>
  <p:transition spd="slow">
    <p:wipe/>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American Typewriter" charset="0"/>
                <a:ea typeface="American Typewriter" charset="0"/>
                <a:cs typeface="American Typewriter" charset="0"/>
              </a:rPr>
              <a:t>Around the World: 4</a:t>
            </a:r>
            <a:endParaRPr lang="en-US" sz="3600" dirty="0">
              <a:latin typeface="American Typewriter" charset="0"/>
              <a:ea typeface="American Typewriter" charset="0"/>
              <a:cs typeface="American Typewriter" charset="0"/>
            </a:endParaRPr>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12245" y="3326273"/>
            <a:ext cx="5130800" cy="2363327"/>
          </a:xfrm>
        </p:spPr>
      </p:pic>
      <p:sp>
        <p:nvSpPr>
          <p:cNvPr id="5" name="TextBox 4"/>
          <p:cNvSpPr txBox="1"/>
          <p:nvPr/>
        </p:nvSpPr>
        <p:spPr>
          <a:xfrm>
            <a:off x="2159000" y="2260600"/>
            <a:ext cx="5308600" cy="923330"/>
          </a:xfrm>
          <a:prstGeom prst="rect">
            <a:avLst/>
          </a:prstGeom>
          <a:noFill/>
        </p:spPr>
        <p:txBody>
          <a:bodyPr wrap="square" rtlCol="0">
            <a:spAutoFit/>
          </a:bodyPr>
          <a:lstStyle/>
          <a:p>
            <a:r>
              <a:rPr lang="en-US" dirty="0">
                <a:latin typeface="American Typewriter" charset="0"/>
                <a:ea typeface="American Typewriter" charset="0"/>
                <a:cs typeface="American Typewriter" charset="0"/>
              </a:rPr>
              <a:t>Hey, New Yorkers. The Statue of Liberty is located on Liberty Island. Before it was given that name, what was the island called?</a:t>
            </a:r>
          </a:p>
        </p:txBody>
      </p:sp>
    </p:spTree>
    <p:extLst>
      <p:ext uri="{BB962C8B-B14F-4D97-AF65-F5344CB8AC3E}">
        <p14:creationId xmlns:p14="http://schemas.microsoft.com/office/powerpoint/2010/main" val="1315135106"/>
      </p:ext>
    </p:extLst>
  </p:cSld>
  <p:clrMapOvr>
    <a:masterClrMapping/>
  </p:clrMapOvr>
  <p:transition spd="slow">
    <p:wipe/>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6" name="TextBox 5"/>
          <p:cNvSpPr txBox="1"/>
          <p:nvPr/>
        </p:nvSpPr>
        <p:spPr>
          <a:xfrm>
            <a:off x="1384300" y="2020066"/>
            <a:ext cx="3162300" cy="3539430"/>
          </a:xfrm>
          <a:prstGeom prst="rect">
            <a:avLst/>
          </a:prstGeom>
          <a:noFill/>
        </p:spPr>
        <p:txBody>
          <a:bodyPr wrap="square" rtlCol="0">
            <a:spAutoFit/>
          </a:bodyPr>
          <a:lstStyle/>
          <a:p>
            <a:r>
              <a:rPr lang="en-US" sz="1600" dirty="0" smtClean="0">
                <a:latin typeface="American Typewriter" charset="0"/>
                <a:ea typeface="American Typewriter" charset="0"/>
                <a:cs typeface="American Typewriter" charset="0"/>
              </a:rPr>
              <a:t>Just before it was renamed Liberty Island by an act of Congress in 1956, it was called Bedloe’s Island.</a:t>
            </a:r>
          </a:p>
          <a:p>
            <a:endParaRPr lang="en-US" sz="1600" dirty="0">
              <a:latin typeface="American Typewriter" charset="0"/>
              <a:ea typeface="American Typewriter" charset="0"/>
              <a:cs typeface="American Typewriter" charset="0"/>
            </a:endParaRPr>
          </a:p>
          <a:p>
            <a:r>
              <a:rPr lang="en-US" sz="1600" dirty="0" smtClean="0">
                <a:latin typeface="American Typewriter" charset="0"/>
                <a:ea typeface="American Typewriter" charset="0"/>
                <a:cs typeface="American Typewriter" charset="0"/>
              </a:rPr>
              <a:t>The 14-acre island originally was part of what the Dutch called the Oyster Islands (Ellis, Love, and Black Tom islands). Love Island was purchased by Isaac Bedloe from the English government in 1667, and it took on his name.</a:t>
            </a:r>
            <a:endParaRPr lang="en-US" sz="1600" dirty="0">
              <a:latin typeface="American Typewriter" charset="0"/>
              <a:ea typeface="American Typewriter" charset="0"/>
              <a:cs typeface="American Typewriter"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flipH="1">
            <a:off x="4660900" y="1188570"/>
            <a:ext cx="3238500" cy="4374809"/>
          </a:xfrm>
        </p:spPr>
      </p:pic>
    </p:spTree>
    <p:extLst>
      <p:ext uri="{BB962C8B-B14F-4D97-AF65-F5344CB8AC3E}">
        <p14:creationId xmlns:p14="http://schemas.microsoft.com/office/powerpoint/2010/main" val="1225987450"/>
      </p:ext>
    </p:extLst>
  </p:cSld>
  <p:clrMapOvr>
    <a:masterClrMapping/>
  </p:clrMapOvr>
  <p:transition spd="slow">
    <p:wipe/>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American Typewriter" charset="0"/>
                <a:ea typeface="American Typewriter" charset="0"/>
                <a:cs typeface="American Typewriter" charset="0"/>
              </a:rPr>
              <a:t>Around the World: 5</a:t>
            </a:r>
            <a:endParaRPr lang="en-US" sz="3600" dirty="0">
              <a:latin typeface="American Typewriter" charset="0"/>
              <a:ea typeface="American Typewriter" charset="0"/>
              <a:cs typeface="American Typewriter" charset="0"/>
            </a:endParaRPr>
          </a:p>
        </p:txBody>
      </p:sp>
      <p:sp>
        <p:nvSpPr>
          <p:cNvPr id="3" name="Content Placeholder 2"/>
          <p:cNvSpPr>
            <a:spLocks noGrp="1"/>
          </p:cNvSpPr>
          <p:nvPr>
            <p:ph idx="1"/>
          </p:nvPr>
        </p:nvSpPr>
        <p:spPr>
          <a:xfrm>
            <a:off x="5829300" y="4470399"/>
            <a:ext cx="1830145" cy="1252669"/>
          </a:xfrm>
        </p:spPr>
        <p:txBody>
          <a:bodyPr/>
          <a:lstStyle/>
          <a:p>
            <a:endParaRPr lang="en-US"/>
          </a:p>
        </p:txBody>
      </p:sp>
      <p:sp>
        <p:nvSpPr>
          <p:cNvPr id="4" name="TextBox 3"/>
          <p:cNvSpPr txBox="1"/>
          <p:nvPr/>
        </p:nvSpPr>
        <p:spPr>
          <a:xfrm>
            <a:off x="1095024" y="2184400"/>
            <a:ext cx="7735660" cy="1200329"/>
          </a:xfrm>
          <a:prstGeom prst="rect">
            <a:avLst/>
          </a:prstGeom>
          <a:noFill/>
        </p:spPr>
        <p:txBody>
          <a:bodyPr wrap="square" rtlCol="0">
            <a:spAutoFit/>
          </a:bodyPr>
          <a:lstStyle/>
          <a:p>
            <a:r>
              <a:rPr lang="en-US" dirty="0">
                <a:latin typeface="American Typewriter" charset="0"/>
                <a:ea typeface="American Typewriter" charset="0"/>
                <a:cs typeface="American Typewriter" charset="0"/>
              </a:rPr>
              <a:t>Along with Spain and France, what is the only other country </a:t>
            </a:r>
          </a:p>
          <a:p>
            <a:r>
              <a:rPr lang="en-US" dirty="0">
                <a:latin typeface="American Typewriter" charset="0"/>
                <a:ea typeface="American Typewriter" charset="0"/>
                <a:cs typeface="American Typewriter" charset="0"/>
              </a:rPr>
              <a:t>to have both Atlantic and Mediterranean coastlines?</a:t>
            </a:r>
          </a:p>
          <a:p>
            <a:endParaRPr lang="en-US" dirty="0"/>
          </a:p>
          <a:p>
            <a:endParaRPr lang="en-US" dirty="0"/>
          </a:p>
        </p:txBody>
      </p:sp>
    </p:spTree>
    <p:extLst>
      <p:ext uri="{BB962C8B-B14F-4D97-AF65-F5344CB8AC3E}">
        <p14:creationId xmlns:p14="http://schemas.microsoft.com/office/powerpoint/2010/main" val="1439852288"/>
      </p:ext>
    </p:extLst>
  </p:cSld>
  <p:clrMapOvr>
    <a:masterClrMapping/>
  </p:clrMapOvr>
  <p:transition spd="slow">
    <p:wipe/>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52109" y="1666464"/>
            <a:ext cx="3425536" cy="3425536"/>
          </a:xfrm>
        </p:spPr>
      </p:pic>
      <p:sp>
        <p:nvSpPr>
          <p:cNvPr id="6" name="TextBox 5"/>
          <p:cNvSpPr txBox="1"/>
          <p:nvPr/>
        </p:nvSpPr>
        <p:spPr>
          <a:xfrm>
            <a:off x="6134100" y="2844800"/>
            <a:ext cx="1797287" cy="1200329"/>
          </a:xfrm>
          <a:prstGeom prst="rect">
            <a:avLst/>
          </a:prstGeom>
          <a:noFill/>
        </p:spPr>
        <p:txBody>
          <a:bodyPr wrap="none" rtlCol="0">
            <a:spAutoFit/>
          </a:bodyPr>
          <a:lstStyle/>
          <a:p>
            <a:r>
              <a:rPr lang="en-US" sz="2400" b="1" dirty="0" smtClean="0">
                <a:latin typeface="American Typewriter" charset="0"/>
                <a:ea typeface="American Typewriter" charset="0"/>
                <a:cs typeface="American Typewriter" charset="0"/>
              </a:rPr>
              <a:t>• France</a:t>
            </a:r>
          </a:p>
          <a:p>
            <a:r>
              <a:rPr lang="en-US" sz="2400" b="1" dirty="0" smtClean="0">
                <a:latin typeface="American Typewriter" charset="0"/>
                <a:ea typeface="American Typewriter" charset="0"/>
                <a:cs typeface="American Typewriter" charset="0"/>
              </a:rPr>
              <a:t>• Spain</a:t>
            </a:r>
          </a:p>
          <a:p>
            <a:r>
              <a:rPr lang="en-US" sz="2400" b="1" dirty="0" smtClean="0">
                <a:latin typeface="American Typewriter" charset="0"/>
                <a:ea typeface="American Typewriter" charset="0"/>
                <a:cs typeface="American Typewriter" charset="0"/>
              </a:rPr>
              <a:t>• Morocco</a:t>
            </a:r>
            <a:endParaRPr lang="en-US" sz="2400" b="1" dirty="0">
              <a:latin typeface="American Typewriter" charset="0"/>
              <a:ea typeface="American Typewriter" charset="0"/>
              <a:cs typeface="American Typewriter" charset="0"/>
            </a:endParaRPr>
          </a:p>
        </p:txBody>
      </p:sp>
    </p:spTree>
    <p:extLst>
      <p:ext uri="{BB962C8B-B14F-4D97-AF65-F5344CB8AC3E}">
        <p14:creationId xmlns:p14="http://schemas.microsoft.com/office/powerpoint/2010/main" val="1140276919"/>
      </p:ext>
    </p:extLst>
  </p:cSld>
  <p:clrMapOvr>
    <a:masterClrMapping/>
  </p:clrMapOvr>
  <p:transition spd="slow">
    <p:wipe/>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American Typewriter" charset="0"/>
                <a:ea typeface="American Typewriter" charset="0"/>
                <a:cs typeface="American Typewriter" charset="0"/>
              </a:rPr>
              <a:t>Around the World: Bonus</a:t>
            </a:r>
            <a:endParaRPr lang="en-US" sz="3600" dirty="0">
              <a:latin typeface="American Typewriter" charset="0"/>
              <a:ea typeface="American Typewriter" charset="0"/>
              <a:cs typeface="American Typewriter" charset="0"/>
            </a:endParaRPr>
          </a:p>
        </p:txBody>
      </p:sp>
      <p:sp>
        <p:nvSpPr>
          <p:cNvPr id="4" name="TextBox 3"/>
          <p:cNvSpPr txBox="1"/>
          <p:nvPr/>
        </p:nvSpPr>
        <p:spPr>
          <a:xfrm>
            <a:off x="1095023" y="2120900"/>
            <a:ext cx="4518377" cy="1815882"/>
          </a:xfrm>
          <a:prstGeom prst="rect">
            <a:avLst/>
          </a:prstGeom>
          <a:noFill/>
        </p:spPr>
        <p:txBody>
          <a:bodyPr wrap="square" rtlCol="0">
            <a:spAutoFit/>
          </a:bodyPr>
          <a:lstStyle/>
          <a:p>
            <a:r>
              <a:rPr lang="en-US" sz="1600" dirty="0">
                <a:latin typeface="American Typewriter"/>
                <a:cs typeface="American Typewriter"/>
              </a:rPr>
              <a:t>The fabled and forbidding land of Transylvania is home to Bran Castle, commonly known as Dracula’s Castle.</a:t>
            </a:r>
          </a:p>
          <a:p>
            <a:endParaRPr lang="en-US" sz="1600" dirty="0">
              <a:latin typeface="American Typewriter"/>
              <a:cs typeface="American Typewriter"/>
            </a:endParaRPr>
          </a:p>
          <a:p>
            <a:r>
              <a:rPr lang="en-US" sz="1600" dirty="0">
                <a:latin typeface="American Typewriter"/>
                <a:cs typeface="American Typewriter"/>
              </a:rPr>
              <a:t>In what European country is </a:t>
            </a:r>
          </a:p>
          <a:p>
            <a:r>
              <a:rPr lang="en-US" sz="1600" dirty="0" smtClean="0">
                <a:latin typeface="American Typewriter"/>
                <a:cs typeface="American Typewriter"/>
              </a:rPr>
              <a:t>Transylvania </a:t>
            </a:r>
            <a:r>
              <a:rPr lang="en-US" sz="1600" dirty="0">
                <a:latin typeface="American Typewriter"/>
                <a:cs typeface="American Typewriter"/>
              </a:rPr>
              <a:t>located?</a:t>
            </a:r>
          </a:p>
          <a:p>
            <a:endParaRPr lang="en-US" sz="1600" dirty="0">
              <a:latin typeface="American Typewriter" charset="0"/>
              <a:ea typeface="American Typewriter" charset="0"/>
              <a:cs typeface="American Typewriter" charset="0"/>
            </a:endParaRPr>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034287" y="2020067"/>
            <a:ext cx="3171756" cy="3603625"/>
          </a:xfrm>
        </p:spPr>
      </p:pic>
    </p:spTree>
    <p:extLst>
      <p:ext uri="{BB962C8B-B14F-4D97-AF65-F5344CB8AC3E}">
        <p14:creationId xmlns:p14="http://schemas.microsoft.com/office/powerpoint/2010/main" val="266825141"/>
      </p:ext>
    </p:extLst>
  </p:cSld>
  <p:clrMapOvr>
    <a:masterClrMapping/>
  </p:clrMapOvr>
  <p:transition spd="slow">
    <p:wipe/>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60123" y="804882"/>
            <a:ext cx="6965245" cy="1202485"/>
          </a:xfrm>
        </p:spPr>
        <p:txBody>
          <a:bodyPr/>
          <a:lstStyle/>
          <a:p>
            <a:endParaRPr lang="en-US"/>
          </a:p>
        </p:txBody>
      </p:sp>
      <p:pic>
        <p:nvPicPr>
          <p:cNvPr id="8" name="Content Placeholder 7"/>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86431" y="804882"/>
            <a:ext cx="4184069" cy="2893350"/>
          </a:xfrm>
        </p:spPr>
      </p:pic>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57700" y="3467100"/>
            <a:ext cx="3666906" cy="2501900"/>
          </a:xfrm>
          <a:prstGeom prst="rect">
            <a:avLst/>
          </a:prstGeom>
        </p:spPr>
      </p:pic>
      <p:sp>
        <p:nvSpPr>
          <p:cNvPr id="3" name="TextBox 2"/>
          <p:cNvSpPr txBox="1"/>
          <p:nvPr/>
        </p:nvSpPr>
        <p:spPr>
          <a:xfrm>
            <a:off x="1422400" y="4076700"/>
            <a:ext cx="184731" cy="369332"/>
          </a:xfrm>
          <a:prstGeom prst="rect">
            <a:avLst/>
          </a:prstGeom>
          <a:noFill/>
        </p:spPr>
        <p:txBody>
          <a:bodyPr wrap="none" rtlCol="0">
            <a:spAutoFit/>
          </a:bodyPr>
          <a:lstStyle/>
          <a:p>
            <a:endParaRPr lang="en-US" dirty="0"/>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6431" y="3797300"/>
            <a:ext cx="3157828" cy="2171700"/>
          </a:xfrm>
          <a:prstGeom prst="rect">
            <a:avLst/>
          </a:prstGeom>
        </p:spPr>
      </p:pic>
    </p:spTree>
    <p:extLst>
      <p:ext uri="{BB962C8B-B14F-4D97-AF65-F5344CB8AC3E}">
        <p14:creationId xmlns:p14="http://schemas.microsoft.com/office/powerpoint/2010/main" val="1947174160"/>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latin typeface="American Typewriter" charset="0"/>
                <a:ea typeface="American Typewriter" charset="0"/>
                <a:cs typeface="American Typewriter" charset="0"/>
              </a:rPr>
              <a:t>T</a:t>
            </a:r>
            <a:r>
              <a:rPr lang="en-US" sz="3600" dirty="0" smtClean="0">
                <a:latin typeface="American Typewriter" charset="0"/>
                <a:ea typeface="American Typewriter" charset="0"/>
                <a:cs typeface="American Typewriter" charset="0"/>
              </a:rPr>
              <a:t>iebreaker: 1</a:t>
            </a:r>
            <a:endParaRPr lang="en-US" sz="3600" dirty="0">
              <a:latin typeface="American Typewriter" charset="0"/>
              <a:ea typeface="American Typewriter" charset="0"/>
              <a:cs typeface="American Typewriter" charset="0"/>
            </a:endParaRPr>
          </a:p>
        </p:txBody>
      </p:sp>
      <p:sp>
        <p:nvSpPr>
          <p:cNvPr id="3" name="Content Placeholder 2"/>
          <p:cNvSpPr>
            <a:spLocks noGrp="1"/>
          </p:cNvSpPr>
          <p:nvPr>
            <p:ph idx="1"/>
          </p:nvPr>
        </p:nvSpPr>
        <p:spPr>
          <a:xfrm>
            <a:off x="6985000" y="5194299"/>
            <a:ext cx="674445" cy="528769"/>
          </a:xfrm>
        </p:spPr>
        <p:txBody>
          <a:bodyPr/>
          <a:lstStyle/>
          <a:p>
            <a:endParaRPr lang="en-US"/>
          </a:p>
        </p:txBody>
      </p:sp>
      <p:sp>
        <p:nvSpPr>
          <p:cNvPr id="4" name="TextBox 3"/>
          <p:cNvSpPr txBox="1"/>
          <p:nvPr/>
        </p:nvSpPr>
        <p:spPr>
          <a:xfrm>
            <a:off x="1612900" y="1854200"/>
            <a:ext cx="6046545" cy="1815882"/>
          </a:xfrm>
          <a:prstGeom prst="rect">
            <a:avLst/>
          </a:prstGeom>
          <a:noFill/>
        </p:spPr>
        <p:txBody>
          <a:bodyPr wrap="square" rtlCol="0">
            <a:spAutoFit/>
          </a:bodyPr>
          <a:lstStyle/>
          <a:p>
            <a:r>
              <a:rPr lang="en-US" sz="1600" dirty="0" smtClean="0">
                <a:latin typeface="American Typewriter" charset="0"/>
                <a:ea typeface="American Typewriter" charset="0"/>
                <a:cs typeface="American Typewriter" charset="0"/>
              </a:rPr>
              <a:t>What is the national animal of Scotland?</a:t>
            </a:r>
          </a:p>
          <a:p>
            <a:endParaRPr lang="en-US" sz="1600" dirty="0">
              <a:latin typeface="American Typewriter" charset="0"/>
              <a:ea typeface="American Typewriter" charset="0"/>
              <a:cs typeface="American Typewriter" charset="0"/>
            </a:endParaRPr>
          </a:p>
          <a:p>
            <a:r>
              <a:rPr lang="en-US" sz="1600" dirty="0" smtClean="0">
                <a:latin typeface="American Typewriter" charset="0"/>
                <a:ea typeface="American Typewriter" charset="0"/>
                <a:cs typeface="American Typewriter" charset="0"/>
              </a:rPr>
              <a:t>• Highland Sheep</a:t>
            </a:r>
          </a:p>
          <a:p>
            <a:r>
              <a:rPr lang="en-US" sz="1600" dirty="0" smtClean="0">
                <a:latin typeface="American Typewriter" charset="0"/>
                <a:ea typeface="American Typewriter" charset="0"/>
                <a:cs typeface="American Typewriter" charset="0"/>
              </a:rPr>
              <a:t>• Unicorn</a:t>
            </a:r>
          </a:p>
          <a:p>
            <a:r>
              <a:rPr lang="en-US" sz="1600" dirty="0" smtClean="0">
                <a:latin typeface="American Typewriter" charset="0"/>
                <a:ea typeface="American Typewriter" charset="0"/>
                <a:cs typeface="American Typewriter" charset="0"/>
              </a:rPr>
              <a:t>• Scotch Terrier</a:t>
            </a:r>
          </a:p>
          <a:p>
            <a:r>
              <a:rPr lang="en-US" sz="1600" dirty="0" smtClean="0">
                <a:latin typeface="American Typewriter" charset="0"/>
                <a:ea typeface="American Typewriter" charset="0"/>
                <a:cs typeface="American Typewriter" charset="0"/>
              </a:rPr>
              <a:t>• Angus cattle</a:t>
            </a:r>
          </a:p>
          <a:p>
            <a:r>
              <a:rPr lang="en-US" sz="1600" dirty="0" smtClean="0">
                <a:latin typeface="American Typewriter" charset="0"/>
                <a:ea typeface="American Typewriter" charset="0"/>
                <a:cs typeface="American Typewriter" charset="0"/>
              </a:rPr>
              <a:t>• Shetland Pony</a:t>
            </a:r>
            <a:endParaRPr lang="en-US" sz="1600" dirty="0">
              <a:latin typeface="American Typewriter" charset="0"/>
              <a:ea typeface="American Typewriter" charset="0"/>
              <a:cs typeface="American Typewriter" charset="0"/>
            </a:endParaRPr>
          </a:p>
        </p:txBody>
      </p:sp>
    </p:spTree>
    <p:extLst>
      <p:ext uri="{BB962C8B-B14F-4D97-AF65-F5344CB8AC3E}">
        <p14:creationId xmlns:p14="http://schemas.microsoft.com/office/powerpoint/2010/main" val="1760975947"/>
      </p:ext>
    </p:extLst>
  </p:cSld>
  <p:clrMapOvr>
    <a:masterClrMapping/>
  </p:clrMapOvr>
  <p:transition spd="slow">
    <p:wipe/>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flipH="1">
            <a:off x="5984522" y="1247012"/>
            <a:ext cx="2240486" cy="2740787"/>
          </a:xfrm>
        </p:spPr>
      </p:pic>
      <p:sp>
        <p:nvSpPr>
          <p:cNvPr id="4" name="TextBox 3"/>
          <p:cNvSpPr txBox="1"/>
          <p:nvPr/>
        </p:nvSpPr>
        <p:spPr>
          <a:xfrm>
            <a:off x="1095023" y="1358900"/>
            <a:ext cx="4797777" cy="3539430"/>
          </a:xfrm>
          <a:prstGeom prst="rect">
            <a:avLst/>
          </a:prstGeom>
          <a:noFill/>
        </p:spPr>
        <p:txBody>
          <a:bodyPr wrap="square" rtlCol="0">
            <a:spAutoFit/>
          </a:bodyPr>
          <a:lstStyle/>
          <a:p>
            <a:r>
              <a:rPr lang="en-US" sz="1600" dirty="0" smtClean="0">
                <a:latin typeface="American Typewriter" charset="0"/>
                <a:ea typeface="American Typewriter" charset="0"/>
                <a:cs typeface="American Typewriter" charset="0"/>
              </a:rPr>
              <a:t>Believe it or not, it’s the mythical unicorn!</a:t>
            </a:r>
          </a:p>
          <a:p>
            <a:endParaRPr lang="en-US" sz="1600" dirty="0">
              <a:latin typeface="American Typewriter" charset="0"/>
              <a:ea typeface="American Typewriter" charset="0"/>
              <a:cs typeface="American Typewriter" charset="0"/>
            </a:endParaRPr>
          </a:p>
          <a:p>
            <a:r>
              <a:rPr lang="en-US" sz="1600" dirty="0">
                <a:latin typeface="American Typewriter" charset="0"/>
                <a:ea typeface="American Typewriter" charset="0"/>
                <a:cs typeface="American Typewriter" charset="0"/>
              </a:rPr>
              <a:t>The </a:t>
            </a:r>
            <a:r>
              <a:rPr lang="en-US" sz="1600" dirty="0" smtClean="0">
                <a:latin typeface="American Typewriter" charset="0"/>
                <a:ea typeface="American Typewriter" charset="0"/>
                <a:cs typeface="American Typewriter" charset="0"/>
              </a:rPr>
              <a:t>horned horse -- which has appeared in royal heraldry throughout Europe since the Middle Ages -- was </a:t>
            </a:r>
            <a:r>
              <a:rPr lang="en-US" sz="1600" dirty="0">
                <a:latin typeface="American Typewriter" charset="0"/>
                <a:ea typeface="American Typewriter" charset="0"/>
                <a:cs typeface="American Typewriter" charset="0"/>
              </a:rPr>
              <a:t>first used on the Scottish royal coat of arms by William I in the 12th </a:t>
            </a:r>
            <a:r>
              <a:rPr lang="en-US" sz="1600" dirty="0" smtClean="0">
                <a:latin typeface="American Typewriter" charset="0"/>
                <a:ea typeface="American Typewriter" charset="0"/>
                <a:cs typeface="American Typewriter" charset="0"/>
              </a:rPr>
              <a:t>Century</a:t>
            </a:r>
            <a:r>
              <a:rPr lang="en-US" sz="1600" dirty="0">
                <a:latin typeface="American Typewriter" charset="0"/>
                <a:ea typeface="American Typewriter" charset="0"/>
                <a:cs typeface="American Typewriter" charset="0"/>
              </a:rPr>
              <a:t>. In the 15th </a:t>
            </a:r>
            <a:r>
              <a:rPr lang="en-US" sz="1600" dirty="0" smtClean="0">
                <a:latin typeface="American Typewriter" charset="0"/>
                <a:ea typeface="American Typewriter" charset="0"/>
                <a:cs typeface="American Typewriter" charset="0"/>
              </a:rPr>
              <a:t>Century</a:t>
            </a:r>
            <a:r>
              <a:rPr lang="en-US" sz="1600" dirty="0">
                <a:latin typeface="American Typewriter" charset="0"/>
                <a:ea typeface="American Typewriter" charset="0"/>
                <a:cs typeface="American Typewriter" charset="0"/>
              </a:rPr>
              <a:t>, when King James III was in power, gold coins </a:t>
            </a:r>
            <a:r>
              <a:rPr lang="en-US" sz="1600" dirty="0" smtClean="0">
                <a:latin typeface="American Typewriter" charset="0"/>
                <a:ea typeface="American Typewriter" charset="0"/>
                <a:cs typeface="American Typewriter" charset="0"/>
              </a:rPr>
              <a:t>were </a:t>
            </a:r>
          </a:p>
          <a:p>
            <a:r>
              <a:rPr lang="en-US" sz="1600" dirty="0" smtClean="0">
                <a:latin typeface="American Typewriter" charset="0"/>
                <a:ea typeface="American Typewriter" charset="0"/>
                <a:cs typeface="American Typewriter" charset="0"/>
              </a:rPr>
              <a:t>struck with </a:t>
            </a:r>
            <a:r>
              <a:rPr lang="en-US" sz="1600" dirty="0">
                <a:latin typeface="American Typewriter" charset="0"/>
                <a:ea typeface="American Typewriter" charset="0"/>
                <a:cs typeface="American Typewriter" charset="0"/>
              </a:rPr>
              <a:t>the unicorn on them. </a:t>
            </a:r>
            <a:endParaRPr lang="en-US" sz="1600" dirty="0" smtClean="0">
              <a:latin typeface="American Typewriter" charset="0"/>
              <a:ea typeface="American Typewriter" charset="0"/>
              <a:cs typeface="American Typewriter" charset="0"/>
            </a:endParaRPr>
          </a:p>
          <a:p>
            <a:endParaRPr lang="en-US" sz="1600" dirty="0">
              <a:latin typeface="American Typewriter" charset="0"/>
              <a:ea typeface="American Typewriter" charset="0"/>
              <a:cs typeface="American Typewriter" charset="0"/>
            </a:endParaRPr>
          </a:p>
          <a:p>
            <a:r>
              <a:rPr lang="en-US" sz="1600" dirty="0" smtClean="0">
                <a:latin typeface="American Typewriter" charset="0"/>
                <a:ea typeface="American Typewriter" charset="0"/>
                <a:cs typeface="American Typewriter" charset="0"/>
              </a:rPr>
              <a:t>It signifies Scotland’s long love of mythical tales and characters, and its appreciation of the legendary beast’s strength and healing powers.</a:t>
            </a:r>
            <a:endParaRPr lang="en-US" sz="1600" dirty="0">
              <a:latin typeface="American Typewriter" charset="0"/>
              <a:ea typeface="American Typewriter" charset="0"/>
              <a:cs typeface="American Typewriter" charset="0"/>
            </a:endParaRPr>
          </a:p>
        </p:txBody>
      </p:sp>
    </p:spTree>
    <p:extLst>
      <p:ext uri="{BB962C8B-B14F-4D97-AF65-F5344CB8AC3E}">
        <p14:creationId xmlns:p14="http://schemas.microsoft.com/office/powerpoint/2010/main" val="2116059581"/>
      </p:ext>
    </p:extLst>
  </p:cSld>
  <p:clrMapOvr>
    <a:masterClrMapping/>
  </p:clrMapOvr>
  <p:transition spd="slow">
    <p:wipe/>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American Typewriter" charset="0"/>
                <a:ea typeface="American Typewriter" charset="0"/>
                <a:cs typeface="American Typewriter" charset="0"/>
              </a:rPr>
              <a:t>Tiebreaker: 2</a:t>
            </a:r>
            <a:endParaRPr lang="en-US" sz="3600" dirty="0">
              <a:latin typeface="American Typewriter" charset="0"/>
              <a:ea typeface="American Typewriter" charset="0"/>
              <a:cs typeface="American Typewriter" charset="0"/>
            </a:endParaRPr>
          </a:p>
        </p:txBody>
      </p:sp>
      <p:sp>
        <p:nvSpPr>
          <p:cNvPr id="3" name="Content Placeholder 2"/>
          <p:cNvSpPr>
            <a:spLocks noGrp="1"/>
          </p:cNvSpPr>
          <p:nvPr>
            <p:ph idx="1"/>
          </p:nvPr>
        </p:nvSpPr>
        <p:spPr>
          <a:xfrm>
            <a:off x="7366000" y="5676899"/>
            <a:ext cx="293445" cy="46169"/>
          </a:xfrm>
        </p:spPr>
        <p:txBody>
          <a:bodyPr>
            <a:normAutofit fontScale="25000" lnSpcReduction="20000"/>
          </a:bodyPr>
          <a:lstStyle/>
          <a:p>
            <a:endParaRPr lang="en-US"/>
          </a:p>
        </p:txBody>
      </p:sp>
      <p:sp>
        <p:nvSpPr>
          <p:cNvPr id="4" name="TextBox 3"/>
          <p:cNvSpPr txBox="1"/>
          <p:nvPr/>
        </p:nvSpPr>
        <p:spPr>
          <a:xfrm>
            <a:off x="2146300" y="2476500"/>
            <a:ext cx="5219700" cy="830997"/>
          </a:xfrm>
          <a:prstGeom prst="rect">
            <a:avLst/>
          </a:prstGeom>
          <a:noFill/>
        </p:spPr>
        <p:txBody>
          <a:bodyPr wrap="square" rtlCol="0">
            <a:spAutoFit/>
          </a:bodyPr>
          <a:lstStyle/>
          <a:p>
            <a:r>
              <a:rPr lang="en-US" sz="1600" dirty="0" smtClean="0">
                <a:latin typeface="American Typewriter" charset="0"/>
                <a:ea typeface="American Typewriter" charset="0"/>
                <a:cs typeface="American Typewriter" charset="0"/>
              </a:rPr>
              <a:t>Four U.S. states’ names end in the letter “O.” How many can you name in 15 seconds?</a:t>
            </a:r>
          </a:p>
          <a:p>
            <a:endParaRPr lang="en-US" sz="1600" dirty="0">
              <a:latin typeface="American Typewriter" charset="0"/>
              <a:ea typeface="American Typewriter" charset="0"/>
              <a:cs typeface="American Typewriter" charset="0"/>
            </a:endParaRPr>
          </a:p>
        </p:txBody>
      </p:sp>
    </p:spTree>
    <p:extLst>
      <p:ext uri="{BB962C8B-B14F-4D97-AF65-F5344CB8AC3E}">
        <p14:creationId xmlns:p14="http://schemas.microsoft.com/office/powerpoint/2010/main" val="1660395756"/>
      </p:ext>
    </p:extLst>
  </p:cSld>
  <p:clrMapOvr>
    <a:masterClrMapping/>
  </p:clrMapOvr>
  <p:transition spd="slow">
    <p:wipe/>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mr-IN" sz="3600" dirty="0" smtClean="0">
                <a:latin typeface="American Typewriter" charset="0"/>
                <a:ea typeface="American Typewriter" charset="0"/>
                <a:cs typeface="American Typewriter" charset="0"/>
              </a:rPr>
              <a:t>…</a:t>
            </a:r>
            <a:r>
              <a:rPr lang="en-US" sz="3600" dirty="0" smtClean="0">
                <a:latin typeface="American Typewriter" charset="0"/>
                <a:ea typeface="American Typewriter" charset="0"/>
                <a:cs typeface="American Typewriter" charset="0"/>
              </a:rPr>
              <a:t> and they are </a:t>
            </a:r>
            <a:r>
              <a:rPr lang="mr-IN" sz="3600" dirty="0" smtClean="0">
                <a:latin typeface="American Typewriter" charset="0"/>
                <a:ea typeface="American Typewriter" charset="0"/>
                <a:cs typeface="American Typewriter" charset="0"/>
              </a:rPr>
              <a:t>…</a:t>
            </a:r>
            <a:endParaRPr lang="en-US" sz="3600" dirty="0">
              <a:latin typeface="American Typewriter" charset="0"/>
              <a:ea typeface="American Typewriter" charset="0"/>
              <a:cs typeface="American Typewriter" charset="0"/>
            </a:endParaRPr>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flipV="1">
            <a:off x="1943100" y="2672322"/>
            <a:ext cx="2057400" cy="1042414"/>
          </a:xfr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43100" y="4209022"/>
            <a:ext cx="2057400" cy="1353580"/>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78789" y="2680732"/>
            <a:ext cx="1909312" cy="1029060"/>
          </a:xfrm>
          <a:prstGeom prst="rect">
            <a:avLst/>
          </a:prstGeom>
        </p:spPr>
      </p:pic>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22758" y="4209022"/>
            <a:ext cx="1965343" cy="1168400"/>
          </a:xfrm>
          <a:prstGeom prst="rect">
            <a:avLst/>
          </a:prstGeom>
        </p:spPr>
      </p:pic>
      <p:sp>
        <p:nvSpPr>
          <p:cNvPr id="14" name="TextBox 13"/>
          <p:cNvSpPr txBox="1"/>
          <p:nvPr/>
        </p:nvSpPr>
        <p:spPr>
          <a:xfrm>
            <a:off x="1943100" y="2311400"/>
            <a:ext cx="1358900" cy="338554"/>
          </a:xfrm>
          <a:prstGeom prst="rect">
            <a:avLst/>
          </a:prstGeom>
          <a:noFill/>
        </p:spPr>
        <p:txBody>
          <a:bodyPr wrap="square" rtlCol="0">
            <a:spAutoFit/>
          </a:bodyPr>
          <a:lstStyle/>
          <a:p>
            <a:r>
              <a:rPr lang="en-US" sz="1600" dirty="0" smtClean="0">
                <a:latin typeface="American Typewriter" charset="0"/>
                <a:ea typeface="American Typewriter" charset="0"/>
                <a:cs typeface="American Typewriter" charset="0"/>
              </a:rPr>
              <a:t>COLORADO</a:t>
            </a:r>
            <a:endParaRPr lang="en-US" sz="1600" dirty="0">
              <a:latin typeface="American Typewriter" charset="0"/>
              <a:ea typeface="American Typewriter" charset="0"/>
              <a:cs typeface="American Typewriter" charset="0"/>
            </a:endParaRPr>
          </a:p>
        </p:txBody>
      </p:sp>
      <p:sp>
        <p:nvSpPr>
          <p:cNvPr id="15" name="TextBox 14"/>
          <p:cNvSpPr txBox="1"/>
          <p:nvPr/>
        </p:nvSpPr>
        <p:spPr>
          <a:xfrm>
            <a:off x="4422758" y="2311400"/>
            <a:ext cx="2295542" cy="338554"/>
          </a:xfrm>
          <a:prstGeom prst="rect">
            <a:avLst/>
          </a:prstGeom>
          <a:noFill/>
        </p:spPr>
        <p:txBody>
          <a:bodyPr wrap="square" rtlCol="0">
            <a:spAutoFit/>
          </a:bodyPr>
          <a:lstStyle/>
          <a:p>
            <a:r>
              <a:rPr lang="en-US" sz="1600" dirty="0" smtClean="0">
                <a:latin typeface="American Typewriter" charset="0"/>
                <a:ea typeface="American Typewriter" charset="0"/>
                <a:cs typeface="American Typewriter" charset="0"/>
              </a:rPr>
              <a:t>NEW MEXICO</a:t>
            </a:r>
            <a:endParaRPr lang="en-US" sz="1600" dirty="0">
              <a:latin typeface="American Typewriter" charset="0"/>
              <a:ea typeface="American Typewriter" charset="0"/>
              <a:cs typeface="American Typewriter" charset="0"/>
            </a:endParaRPr>
          </a:p>
        </p:txBody>
      </p:sp>
      <p:sp>
        <p:nvSpPr>
          <p:cNvPr id="16" name="TextBox 15"/>
          <p:cNvSpPr txBox="1"/>
          <p:nvPr/>
        </p:nvSpPr>
        <p:spPr>
          <a:xfrm>
            <a:off x="1943100" y="3848100"/>
            <a:ext cx="1092200" cy="338554"/>
          </a:xfrm>
          <a:prstGeom prst="rect">
            <a:avLst/>
          </a:prstGeom>
          <a:noFill/>
        </p:spPr>
        <p:txBody>
          <a:bodyPr wrap="square" rtlCol="0">
            <a:spAutoFit/>
          </a:bodyPr>
          <a:lstStyle/>
          <a:p>
            <a:r>
              <a:rPr lang="en-US" sz="1600" dirty="0" smtClean="0">
                <a:latin typeface="American Typewriter" charset="0"/>
                <a:ea typeface="American Typewriter" charset="0"/>
                <a:cs typeface="American Typewriter" charset="0"/>
              </a:rPr>
              <a:t>IDAHO</a:t>
            </a:r>
            <a:endParaRPr lang="en-US" sz="1600" dirty="0">
              <a:latin typeface="American Typewriter" charset="0"/>
              <a:ea typeface="American Typewriter" charset="0"/>
              <a:cs typeface="American Typewriter" charset="0"/>
            </a:endParaRPr>
          </a:p>
        </p:txBody>
      </p:sp>
      <p:sp>
        <p:nvSpPr>
          <p:cNvPr id="17" name="TextBox 16"/>
          <p:cNvSpPr txBox="1"/>
          <p:nvPr/>
        </p:nvSpPr>
        <p:spPr>
          <a:xfrm>
            <a:off x="4521200" y="3848100"/>
            <a:ext cx="692818" cy="338554"/>
          </a:xfrm>
          <a:prstGeom prst="rect">
            <a:avLst/>
          </a:prstGeom>
          <a:noFill/>
        </p:spPr>
        <p:txBody>
          <a:bodyPr wrap="none" rtlCol="0">
            <a:spAutoFit/>
          </a:bodyPr>
          <a:lstStyle/>
          <a:p>
            <a:r>
              <a:rPr lang="en-US" sz="1600" dirty="0" smtClean="0">
                <a:latin typeface="American Typewriter" charset="0"/>
                <a:ea typeface="American Typewriter" charset="0"/>
                <a:cs typeface="American Typewriter" charset="0"/>
              </a:rPr>
              <a:t>OHIO</a:t>
            </a:r>
            <a:endParaRPr lang="en-US" sz="1600" dirty="0">
              <a:latin typeface="American Typewriter" charset="0"/>
              <a:ea typeface="American Typewriter" charset="0"/>
              <a:cs typeface="American Typewriter" charset="0"/>
            </a:endParaRPr>
          </a:p>
        </p:txBody>
      </p:sp>
    </p:spTree>
    <p:extLst>
      <p:ext uri="{BB962C8B-B14F-4D97-AF65-F5344CB8AC3E}">
        <p14:creationId xmlns:p14="http://schemas.microsoft.com/office/powerpoint/2010/main" val="441314826"/>
      </p:ext>
    </p:extLst>
  </p:cSld>
  <p:clrMapOvr>
    <a:masterClrMapping/>
  </p:clrMapOvr>
  <p:transition spd="slow">
    <p:wipe/>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American Typewriter" charset="0"/>
                <a:ea typeface="American Typewriter" charset="0"/>
                <a:cs typeface="American Typewriter" charset="0"/>
              </a:rPr>
              <a:t>Tiebreaker: 3</a:t>
            </a:r>
            <a:endParaRPr lang="en-US" sz="3600" dirty="0">
              <a:latin typeface="American Typewriter" charset="0"/>
              <a:ea typeface="American Typewriter" charset="0"/>
              <a:cs typeface="American Typewriter" charset="0"/>
            </a:endParaRP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668308" y="3314699"/>
            <a:ext cx="3643236" cy="2559746"/>
          </a:xfrm>
        </p:spPr>
      </p:pic>
      <p:sp>
        <p:nvSpPr>
          <p:cNvPr id="4" name="TextBox 3"/>
          <p:cNvSpPr txBox="1"/>
          <p:nvPr/>
        </p:nvSpPr>
        <p:spPr>
          <a:xfrm>
            <a:off x="1346199" y="1854200"/>
            <a:ext cx="5965345" cy="3293209"/>
          </a:xfrm>
          <a:prstGeom prst="rect">
            <a:avLst/>
          </a:prstGeom>
          <a:noFill/>
        </p:spPr>
        <p:txBody>
          <a:bodyPr wrap="square" rtlCol="0">
            <a:spAutoFit/>
          </a:bodyPr>
          <a:lstStyle/>
          <a:p>
            <a:r>
              <a:rPr lang="en-US" sz="1600" dirty="0" smtClean="0">
                <a:latin typeface="American Typewriter" charset="0"/>
                <a:ea typeface="American Typewriter" charset="0"/>
                <a:cs typeface="American Typewriter" charset="0"/>
              </a:rPr>
              <a:t>We live in a world of abbreviations. Sometimes they are examples of something called “initialism,” which means you say the individuals letter </a:t>
            </a:r>
            <a:r>
              <a:rPr lang="mr-IN" sz="1600" dirty="0" smtClean="0">
                <a:latin typeface="American Typewriter" charset="0"/>
                <a:ea typeface="American Typewriter" charset="0"/>
                <a:cs typeface="American Typewriter" charset="0"/>
              </a:rPr>
              <a:t>–</a:t>
            </a:r>
            <a:r>
              <a:rPr lang="en-US" sz="1600" dirty="0" smtClean="0">
                <a:latin typeface="American Typewriter" charset="0"/>
                <a:ea typeface="American Typewriter" charset="0"/>
                <a:cs typeface="American Typewriter" charset="0"/>
              </a:rPr>
              <a:t> such as in FBI and CIA. But, sometimes they are “acronyms,” which means the initials are pronounced as words. Can you tell us what these acronyms stand for?</a:t>
            </a:r>
          </a:p>
          <a:p>
            <a:endParaRPr lang="en-US" sz="1600" dirty="0">
              <a:latin typeface="American Typewriter" charset="0"/>
              <a:ea typeface="American Typewriter" charset="0"/>
              <a:cs typeface="American Typewriter" charset="0"/>
            </a:endParaRPr>
          </a:p>
          <a:p>
            <a:r>
              <a:rPr lang="en-US" sz="1600" dirty="0" smtClean="0">
                <a:latin typeface="American Typewriter" charset="0"/>
                <a:ea typeface="American Typewriter" charset="0"/>
                <a:cs typeface="American Typewriter" charset="0"/>
              </a:rPr>
              <a:t>• SCUBA</a:t>
            </a:r>
          </a:p>
          <a:p>
            <a:r>
              <a:rPr lang="en-US" sz="1600" dirty="0" smtClean="0">
                <a:latin typeface="American Typewriter" charset="0"/>
                <a:ea typeface="American Typewriter" charset="0"/>
                <a:cs typeface="American Typewriter" charset="0"/>
              </a:rPr>
              <a:t>• SCOTUS</a:t>
            </a:r>
          </a:p>
          <a:p>
            <a:r>
              <a:rPr lang="en-US" sz="1600" dirty="0" smtClean="0">
                <a:latin typeface="American Typewriter" charset="0"/>
                <a:ea typeface="American Typewriter" charset="0"/>
                <a:cs typeface="American Typewriter" charset="0"/>
              </a:rPr>
              <a:t>• ASAP</a:t>
            </a:r>
          </a:p>
          <a:p>
            <a:r>
              <a:rPr lang="en-US" sz="1600" dirty="0" smtClean="0">
                <a:latin typeface="American Typewriter" charset="0"/>
                <a:ea typeface="American Typewriter" charset="0"/>
                <a:cs typeface="American Typewriter" charset="0"/>
              </a:rPr>
              <a:t>• AWOL</a:t>
            </a:r>
          </a:p>
          <a:p>
            <a:endParaRPr lang="en-US" sz="1600" dirty="0" smtClean="0">
              <a:latin typeface="American Typewriter" charset="0"/>
              <a:ea typeface="American Typewriter" charset="0"/>
              <a:cs typeface="American Typewriter" charset="0"/>
            </a:endParaRPr>
          </a:p>
          <a:p>
            <a:endParaRPr lang="en-US" sz="1600" dirty="0" smtClean="0">
              <a:latin typeface="American Typewriter" charset="0"/>
              <a:ea typeface="American Typewriter" charset="0"/>
              <a:cs typeface="American Typewriter" charset="0"/>
            </a:endParaRPr>
          </a:p>
        </p:txBody>
      </p:sp>
    </p:spTree>
    <p:extLst>
      <p:ext uri="{BB962C8B-B14F-4D97-AF65-F5344CB8AC3E}">
        <p14:creationId xmlns:p14="http://schemas.microsoft.com/office/powerpoint/2010/main" val="1174894591"/>
      </p:ext>
    </p:extLst>
  </p:cSld>
  <p:clrMapOvr>
    <a:masterClrMapping/>
  </p:clrMapOvr>
  <p:transition spd="slow">
    <p:wipe/>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7100" y="817582"/>
            <a:ext cx="8216899" cy="1202485"/>
          </a:xfrm>
        </p:spPr>
        <p:txBody>
          <a:bodyPr/>
          <a:lstStyle/>
          <a:p>
            <a:endParaRPr lang="en-US" dirty="0"/>
          </a:p>
        </p:txBody>
      </p:sp>
      <p:pic>
        <p:nvPicPr>
          <p:cNvPr id="8" name="Content Placeholder 7"/>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24000" y="2177942"/>
            <a:ext cx="6182614" cy="3575158"/>
          </a:xfrm>
        </p:spPr>
      </p:pic>
      <p:sp>
        <p:nvSpPr>
          <p:cNvPr id="6" name="TextBox 5"/>
          <p:cNvSpPr txBox="1"/>
          <p:nvPr/>
        </p:nvSpPr>
        <p:spPr>
          <a:xfrm>
            <a:off x="1308100" y="817582"/>
            <a:ext cx="5334000" cy="1200329"/>
          </a:xfrm>
          <a:prstGeom prst="rect">
            <a:avLst/>
          </a:prstGeom>
          <a:noFill/>
        </p:spPr>
        <p:txBody>
          <a:bodyPr wrap="square" rtlCol="0">
            <a:spAutoFit/>
          </a:bodyPr>
          <a:lstStyle/>
          <a:p>
            <a:r>
              <a:rPr lang="en-US" b="1" dirty="0" smtClean="0">
                <a:latin typeface="American Typewriter" charset="0"/>
                <a:ea typeface="American Typewriter" charset="0"/>
                <a:cs typeface="American Typewriter" charset="0"/>
              </a:rPr>
              <a:t>SCUBA</a:t>
            </a:r>
          </a:p>
          <a:p>
            <a:endParaRPr lang="en-US" dirty="0">
              <a:latin typeface="American Typewriter" charset="0"/>
              <a:ea typeface="American Typewriter" charset="0"/>
              <a:cs typeface="American Typewriter" charset="0"/>
            </a:endParaRPr>
          </a:p>
          <a:p>
            <a:r>
              <a:rPr lang="en-US" b="1" dirty="0" smtClean="0">
                <a:solidFill>
                  <a:srgbClr val="FF0000"/>
                </a:solidFill>
                <a:latin typeface="American Typewriter" charset="0"/>
                <a:ea typeface="American Typewriter" charset="0"/>
                <a:cs typeface="American Typewriter" charset="0"/>
              </a:rPr>
              <a:t>S</a:t>
            </a:r>
            <a:r>
              <a:rPr lang="en-US" dirty="0" smtClean="0">
                <a:latin typeface="American Typewriter" charset="0"/>
                <a:ea typeface="American Typewriter" charset="0"/>
                <a:cs typeface="American Typewriter" charset="0"/>
              </a:rPr>
              <a:t>elf </a:t>
            </a:r>
            <a:r>
              <a:rPr lang="en-US" b="1" dirty="0">
                <a:solidFill>
                  <a:srgbClr val="FF0000"/>
                </a:solidFill>
                <a:latin typeface="American Typewriter" charset="0"/>
                <a:ea typeface="American Typewriter" charset="0"/>
                <a:cs typeface="American Typewriter" charset="0"/>
              </a:rPr>
              <a:t>C</a:t>
            </a:r>
            <a:r>
              <a:rPr lang="en-US" dirty="0" smtClean="0">
                <a:latin typeface="American Typewriter" charset="0"/>
                <a:ea typeface="American Typewriter" charset="0"/>
                <a:cs typeface="American Typewriter" charset="0"/>
              </a:rPr>
              <a:t>ontained </a:t>
            </a:r>
            <a:r>
              <a:rPr lang="en-US" b="1" dirty="0">
                <a:solidFill>
                  <a:srgbClr val="FF0000"/>
                </a:solidFill>
                <a:latin typeface="American Typewriter" charset="0"/>
                <a:ea typeface="American Typewriter" charset="0"/>
                <a:cs typeface="American Typewriter" charset="0"/>
              </a:rPr>
              <a:t>U</a:t>
            </a:r>
            <a:r>
              <a:rPr lang="en-US" dirty="0" smtClean="0">
                <a:latin typeface="American Typewriter" charset="0"/>
                <a:ea typeface="American Typewriter" charset="0"/>
                <a:cs typeface="American Typewriter" charset="0"/>
              </a:rPr>
              <a:t>nderwater </a:t>
            </a:r>
          </a:p>
          <a:p>
            <a:r>
              <a:rPr lang="en-US" b="1" dirty="0" smtClean="0">
                <a:solidFill>
                  <a:srgbClr val="FF0000"/>
                </a:solidFill>
                <a:latin typeface="American Typewriter" charset="0"/>
                <a:ea typeface="American Typewriter" charset="0"/>
                <a:cs typeface="American Typewriter" charset="0"/>
              </a:rPr>
              <a:t>B</a:t>
            </a:r>
            <a:r>
              <a:rPr lang="en-US" dirty="0" smtClean="0">
                <a:latin typeface="American Typewriter" charset="0"/>
                <a:ea typeface="American Typewriter" charset="0"/>
                <a:cs typeface="American Typewriter" charset="0"/>
              </a:rPr>
              <a:t>reathing </a:t>
            </a:r>
            <a:r>
              <a:rPr lang="en-US" b="1" dirty="0" smtClean="0">
                <a:solidFill>
                  <a:srgbClr val="FF0000"/>
                </a:solidFill>
                <a:latin typeface="American Typewriter" charset="0"/>
                <a:ea typeface="American Typewriter" charset="0"/>
                <a:cs typeface="American Typewriter" charset="0"/>
              </a:rPr>
              <a:t>A</a:t>
            </a:r>
            <a:r>
              <a:rPr lang="en-US" dirty="0" smtClean="0">
                <a:latin typeface="American Typewriter" charset="0"/>
                <a:ea typeface="American Typewriter" charset="0"/>
                <a:cs typeface="American Typewriter" charset="0"/>
              </a:rPr>
              <a:t>pparatus</a:t>
            </a:r>
            <a:endParaRPr lang="en-US" dirty="0">
              <a:latin typeface="American Typewriter" charset="0"/>
              <a:ea typeface="American Typewriter" charset="0"/>
              <a:cs typeface="American Typewriter" charset="0"/>
            </a:endParaRPr>
          </a:p>
        </p:txBody>
      </p:sp>
    </p:spTree>
    <p:extLst>
      <p:ext uri="{BB962C8B-B14F-4D97-AF65-F5344CB8AC3E}">
        <p14:creationId xmlns:p14="http://schemas.microsoft.com/office/powerpoint/2010/main" val="1438526854"/>
      </p:ext>
    </p:extLst>
  </p:cSld>
  <p:clrMapOvr>
    <a:masterClrMapping/>
  </p:clrMapOvr>
  <p:transition spd="slow">
    <p:wipe/>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sz="3600" dirty="0">
              <a:latin typeface="American Typewriter" charset="0"/>
              <a:ea typeface="American Typewriter" charset="0"/>
              <a:cs typeface="American Typewriter" charset="0"/>
            </a:endParaRPr>
          </a:p>
        </p:txBody>
      </p:sp>
      <p:pic>
        <p:nvPicPr>
          <p:cNvPr id="8" name="Content Placeholder 7"/>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58900" y="2206315"/>
            <a:ext cx="6502400" cy="3649214"/>
          </a:xfrm>
        </p:spPr>
      </p:pic>
      <p:sp>
        <p:nvSpPr>
          <p:cNvPr id="5" name="TextBox 4"/>
          <p:cNvSpPr txBox="1"/>
          <p:nvPr/>
        </p:nvSpPr>
        <p:spPr>
          <a:xfrm>
            <a:off x="1095023" y="817582"/>
            <a:ext cx="6105877" cy="923330"/>
          </a:xfrm>
          <a:prstGeom prst="rect">
            <a:avLst/>
          </a:prstGeom>
          <a:noFill/>
        </p:spPr>
        <p:txBody>
          <a:bodyPr wrap="square" rtlCol="0">
            <a:spAutoFit/>
          </a:bodyPr>
          <a:lstStyle/>
          <a:p>
            <a:r>
              <a:rPr lang="en-US" b="1" dirty="0" smtClean="0">
                <a:latin typeface="American Typewriter" charset="0"/>
                <a:ea typeface="American Typewriter" charset="0"/>
                <a:cs typeface="American Typewriter" charset="0"/>
              </a:rPr>
              <a:t>SCOTUS</a:t>
            </a:r>
          </a:p>
          <a:p>
            <a:endParaRPr lang="en-US" dirty="0">
              <a:latin typeface="American Typewriter" charset="0"/>
              <a:ea typeface="American Typewriter" charset="0"/>
              <a:cs typeface="American Typewriter" charset="0"/>
            </a:endParaRPr>
          </a:p>
          <a:p>
            <a:r>
              <a:rPr lang="en-US" b="1" dirty="0" smtClean="0">
                <a:solidFill>
                  <a:srgbClr val="FF0000"/>
                </a:solidFill>
                <a:latin typeface="American Typewriter" charset="0"/>
                <a:ea typeface="American Typewriter" charset="0"/>
                <a:cs typeface="American Typewriter" charset="0"/>
              </a:rPr>
              <a:t>S</a:t>
            </a:r>
            <a:r>
              <a:rPr lang="en-US" dirty="0" smtClean="0">
                <a:latin typeface="American Typewriter" charset="0"/>
                <a:ea typeface="American Typewriter" charset="0"/>
                <a:cs typeface="American Typewriter" charset="0"/>
              </a:rPr>
              <a:t>upreme </a:t>
            </a:r>
            <a:r>
              <a:rPr lang="en-US" b="1" dirty="0" smtClean="0">
                <a:solidFill>
                  <a:srgbClr val="FF0000"/>
                </a:solidFill>
                <a:latin typeface="American Typewriter" charset="0"/>
                <a:ea typeface="American Typewriter" charset="0"/>
                <a:cs typeface="American Typewriter" charset="0"/>
              </a:rPr>
              <a:t>C</a:t>
            </a:r>
            <a:r>
              <a:rPr lang="en-US" dirty="0" smtClean="0">
                <a:latin typeface="American Typewriter" charset="0"/>
                <a:ea typeface="American Typewriter" charset="0"/>
                <a:cs typeface="American Typewriter" charset="0"/>
              </a:rPr>
              <a:t>ourt </a:t>
            </a:r>
            <a:r>
              <a:rPr lang="en-US" b="1" dirty="0" smtClean="0">
                <a:solidFill>
                  <a:srgbClr val="FF0000"/>
                </a:solidFill>
                <a:latin typeface="American Typewriter" charset="0"/>
                <a:ea typeface="American Typewriter" charset="0"/>
                <a:cs typeface="American Typewriter" charset="0"/>
              </a:rPr>
              <a:t>O</a:t>
            </a:r>
            <a:r>
              <a:rPr lang="en-US" dirty="0" smtClean="0">
                <a:latin typeface="American Typewriter" charset="0"/>
                <a:ea typeface="American Typewriter" charset="0"/>
                <a:cs typeface="American Typewriter" charset="0"/>
              </a:rPr>
              <a:t>f </a:t>
            </a:r>
            <a:r>
              <a:rPr lang="en-US" b="1" dirty="0" smtClean="0">
                <a:solidFill>
                  <a:srgbClr val="FF0000"/>
                </a:solidFill>
                <a:latin typeface="American Typewriter" charset="0"/>
                <a:ea typeface="American Typewriter" charset="0"/>
                <a:cs typeface="American Typewriter" charset="0"/>
              </a:rPr>
              <a:t>T</a:t>
            </a:r>
            <a:r>
              <a:rPr lang="en-US" dirty="0" smtClean="0">
                <a:latin typeface="American Typewriter" charset="0"/>
                <a:ea typeface="American Typewriter" charset="0"/>
                <a:cs typeface="American Typewriter" charset="0"/>
              </a:rPr>
              <a:t>he </a:t>
            </a:r>
            <a:r>
              <a:rPr lang="en-US" b="1" dirty="0" smtClean="0">
                <a:solidFill>
                  <a:srgbClr val="FF0000"/>
                </a:solidFill>
                <a:latin typeface="American Typewriter" charset="0"/>
                <a:ea typeface="American Typewriter" charset="0"/>
                <a:cs typeface="American Typewriter" charset="0"/>
              </a:rPr>
              <a:t>U</a:t>
            </a:r>
            <a:r>
              <a:rPr lang="en-US" dirty="0" smtClean="0">
                <a:latin typeface="American Typewriter" charset="0"/>
                <a:ea typeface="American Typewriter" charset="0"/>
                <a:cs typeface="American Typewriter" charset="0"/>
              </a:rPr>
              <a:t>nited</a:t>
            </a:r>
            <a:r>
              <a:rPr lang="en-US" b="1" dirty="0" smtClean="0">
                <a:solidFill>
                  <a:srgbClr val="FF0000"/>
                </a:solidFill>
                <a:latin typeface="American Typewriter" charset="0"/>
                <a:ea typeface="American Typewriter" charset="0"/>
                <a:cs typeface="American Typewriter" charset="0"/>
              </a:rPr>
              <a:t> S</a:t>
            </a:r>
            <a:r>
              <a:rPr lang="en-US" dirty="0" smtClean="0">
                <a:latin typeface="American Typewriter" charset="0"/>
                <a:ea typeface="American Typewriter" charset="0"/>
                <a:cs typeface="American Typewriter" charset="0"/>
              </a:rPr>
              <a:t>tates</a:t>
            </a:r>
            <a:endParaRPr lang="en-US" dirty="0">
              <a:latin typeface="American Typewriter" charset="0"/>
              <a:ea typeface="American Typewriter" charset="0"/>
              <a:cs typeface="American Typewriter" charset="0"/>
            </a:endParaRPr>
          </a:p>
        </p:txBody>
      </p:sp>
    </p:spTree>
    <p:extLst>
      <p:ext uri="{BB962C8B-B14F-4D97-AF65-F5344CB8AC3E}">
        <p14:creationId xmlns:p14="http://schemas.microsoft.com/office/powerpoint/2010/main" val="1227194359"/>
      </p:ext>
    </p:extLst>
  </p:cSld>
  <p:clrMapOvr>
    <a:masterClrMapping/>
  </p:clrMapOvr>
  <p:transition spd="slow">
    <p:wipe/>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25561" y="2153377"/>
            <a:ext cx="4057827" cy="3494239"/>
          </a:xfrm>
        </p:spPr>
      </p:pic>
      <p:sp>
        <p:nvSpPr>
          <p:cNvPr id="5" name="TextBox 4"/>
          <p:cNvSpPr txBox="1"/>
          <p:nvPr/>
        </p:nvSpPr>
        <p:spPr>
          <a:xfrm>
            <a:off x="1095023" y="817582"/>
            <a:ext cx="3261077" cy="923330"/>
          </a:xfrm>
          <a:prstGeom prst="rect">
            <a:avLst/>
          </a:prstGeom>
          <a:noFill/>
        </p:spPr>
        <p:txBody>
          <a:bodyPr wrap="square" rtlCol="0">
            <a:spAutoFit/>
          </a:bodyPr>
          <a:lstStyle/>
          <a:p>
            <a:r>
              <a:rPr lang="en-US" b="1" dirty="0" smtClean="0">
                <a:latin typeface="American Typewriter" charset="0"/>
                <a:ea typeface="American Typewriter" charset="0"/>
                <a:cs typeface="American Typewriter" charset="0"/>
              </a:rPr>
              <a:t>ASAP</a:t>
            </a:r>
          </a:p>
          <a:p>
            <a:endParaRPr lang="en-US" dirty="0">
              <a:latin typeface="American Typewriter" charset="0"/>
              <a:ea typeface="American Typewriter" charset="0"/>
              <a:cs typeface="American Typewriter" charset="0"/>
            </a:endParaRPr>
          </a:p>
          <a:p>
            <a:r>
              <a:rPr lang="en-US" b="1" dirty="0" smtClean="0">
                <a:solidFill>
                  <a:srgbClr val="FF0000"/>
                </a:solidFill>
                <a:latin typeface="American Typewriter" charset="0"/>
                <a:ea typeface="American Typewriter" charset="0"/>
                <a:cs typeface="American Typewriter" charset="0"/>
              </a:rPr>
              <a:t>A</a:t>
            </a:r>
            <a:r>
              <a:rPr lang="en-US" dirty="0" smtClean="0">
                <a:latin typeface="American Typewriter" charset="0"/>
                <a:ea typeface="American Typewriter" charset="0"/>
                <a:cs typeface="American Typewriter" charset="0"/>
              </a:rPr>
              <a:t>s </a:t>
            </a:r>
            <a:r>
              <a:rPr lang="en-US" b="1" dirty="0" smtClean="0">
                <a:solidFill>
                  <a:srgbClr val="FF0000"/>
                </a:solidFill>
                <a:latin typeface="American Typewriter" charset="0"/>
                <a:ea typeface="American Typewriter" charset="0"/>
                <a:cs typeface="American Typewriter" charset="0"/>
              </a:rPr>
              <a:t>S</a:t>
            </a:r>
            <a:r>
              <a:rPr lang="en-US" dirty="0" smtClean="0">
                <a:latin typeface="American Typewriter" charset="0"/>
                <a:ea typeface="American Typewriter" charset="0"/>
                <a:cs typeface="American Typewriter" charset="0"/>
              </a:rPr>
              <a:t>oon </a:t>
            </a:r>
            <a:r>
              <a:rPr lang="en-US" b="1" dirty="0" smtClean="0">
                <a:solidFill>
                  <a:srgbClr val="FF0000"/>
                </a:solidFill>
                <a:latin typeface="American Typewriter" charset="0"/>
                <a:ea typeface="American Typewriter" charset="0"/>
                <a:cs typeface="American Typewriter" charset="0"/>
              </a:rPr>
              <a:t>A</a:t>
            </a:r>
            <a:r>
              <a:rPr lang="en-US" dirty="0" smtClean="0">
                <a:latin typeface="American Typewriter" charset="0"/>
                <a:ea typeface="American Typewriter" charset="0"/>
                <a:cs typeface="American Typewriter" charset="0"/>
              </a:rPr>
              <a:t>s </a:t>
            </a:r>
            <a:r>
              <a:rPr lang="en-US" b="1" dirty="0" smtClean="0">
                <a:solidFill>
                  <a:srgbClr val="FF0000"/>
                </a:solidFill>
                <a:latin typeface="American Typewriter" charset="0"/>
                <a:ea typeface="American Typewriter" charset="0"/>
                <a:cs typeface="American Typewriter" charset="0"/>
              </a:rPr>
              <a:t>P</a:t>
            </a:r>
            <a:r>
              <a:rPr lang="en-US" dirty="0" smtClean="0">
                <a:latin typeface="American Typewriter" charset="0"/>
                <a:ea typeface="American Typewriter" charset="0"/>
                <a:cs typeface="American Typewriter" charset="0"/>
              </a:rPr>
              <a:t>ossible</a:t>
            </a:r>
            <a:endParaRPr lang="en-US" dirty="0">
              <a:latin typeface="American Typewriter" charset="0"/>
              <a:ea typeface="American Typewriter" charset="0"/>
              <a:cs typeface="American Typewriter" charset="0"/>
            </a:endParaRPr>
          </a:p>
        </p:txBody>
      </p:sp>
    </p:spTree>
    <p:extLst>
      <p:ext uri="{BB962C8B-B14F-4D97-AF65-F5344CB8AC3E}">
        <p14:creationId xmlns:p14="http://schemas.microsoft.com/office/powerpoint/2010/main" val="1439451839"/>
      </p:ext>
    </p:extLst>
  </p:cSld>
  <p:clrMapOvr>
    <a:masterClrMapping/>
  </p:clrMapOvr>
  <p:transition spd="slow">
    <p:wipe/>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23345" y="2020067"/>
            <a:ext cx="5308600" cy="3880583"/>
          </a:xfrm>
        </p:spPr>
      </p:pic>
      <p:sp>
        <p:nvSpPr>
          <p:cNvPr id="4" name="TextBox 3"/>
          <p:cNvSpPr txBox="1"/>
          <p:nvPr/>
        </p:nvSpPr>
        <p:spPr>
          <a:xfrm>
            <a:off x="1095023" y="817582"/>
            <a:ext cx="2837441" cy="923330"/>
          </a:xfrm>
          <a:prstGeom prst="rect">
            <a:avLst/>
          </a:prstGeom>
          <a:noFill/>
        </p:spPr>
        <p:txBody>
          <a:bodyPr wrap="square" rtlCol="0">
            <a:spAutoFit/>
          </a:bodyPr>
          <a:lstStyle/>
          <a:p>
            <a:r>
              <a:rPr lang="en-US" b="1" dirty="0" smtClean="0">
                <a:latin typeface="American Typewriter" charset="0"/>
                <a:ea typeface="American Typewriter" charset="0"/>
                <a:cs typeface="American Typewriter" charset="0"/>
              </a:rPr>
              <a:t>AWOL</a:t>
            </a:r>
          </a:p>
          <a:p>
            <a:endParaRPr lang="en-US" b="1" dirty="0">
              <a:latin typeface="American Typewriter" charset="0"/>
              <a:ea typeface="American Typewriter" charset="0"/>
              <a:cs typeface="American Typewriter" charset="0"/>
            </a:endParaRPr>
          </a:p>
          <a:p>
            <a:r>
              <a:rPr lang="en-US" b="1" dirty="0" smtClean="0">
                <a:solidFill>
                  <a:srgbClr val="FF0000"/>
                </a:solidFill>
                <a:latin typeface="American Typewriter" charset="0"/>
                <a:ea typeface="American Typewriter" charset="0"/>
                <a:cs typeface="American Typewriter" charset="0"/>
              </a:rPr>
              <a:t>A</a:t>
            </a:r>
            <a:r>
              <a:rPr lang="en-US" dirty="0" smtClean="0">
                <a:latin typeface="American Typewriter" charset="0"/>
                <a:ea typeface="American Typewriter" charset="0"/>
                <a:cs typeface="American Typewriter" charset="0"/>
              </a:rPr>
              <a:t>bsent </a:t>
            </a:r>
            <a:r>
              <a:rPr lang="en-US" b="1" dirty="0" smtClean="0">
                <a:solidFill>
                  <a:srgbClr val="FF0000"/>
                </a:solidFill>
                <a:latin typeface="American Typewriter" charset="0"/>
                <a:ea typeface="American Typewriter" charset="0"/>
                <a:cs typeface="American Typewriter" charset="0"/>
              </a:rPr>
              <a:t>W</a:t>
            </a:r>
            <a:r>
              <a:rPr lang="en-US" dirty="0" smtClean="0">
                <a:latin typeface="American Typewriter" charset="0"/>
                <a:ea typeface="American Typewriter" charset="0"/>
                <a:cs typeface="American Typewriter" charset="0"/>
              </a:rPr>
              <a:t>ith</a:t>
            </a:r>
            <a:r>
              <a:rPr lang="en-US" b="1" dirty="0" smtClean="0">
                <a:solidFill>
                  <a:srgbClr val="FF0000"/>
                </a:solidFill>
                <a:latin typeface="American Typewriter" charset="0"/>
                <a:ea typeface="American Typewriter" charset="0"/>
                <a:cs typeface="American Typewriter" charset="0"/>
              </a:rPr>
              <a:t>o</a:t>
            </a:r>
            <a:r>
              <a:rPr lang="en-US" dirty="0" smtClean="0">
                <a:latin typeface="American Typewriter" charset="0"/>
                <a:ea typeface="American Typewriter" charset="0"/>
                <a:cs typeface="American Typewriter" charset="0"/>
              </a:rPr>
              <a:t>ut </a:t>
            </a:r>
            <a:r>
              <a:rPr lang="en-US" b="1" dirty="0" smtClean="0">
                <a:solidFill>
                  <a:srgbClr val="FF0000"/>
                </a:solidFill>
                <a:latin typeface="American Typewriter" charset="0"/>
                <a:ea typeface="American Typewriter" charset="0"/>
                <a:cs typeface="American Typewriter" charset="0"/>
              </a:rPr>
              <a:t>L</a:t>
            </a:r>
            <a:r>
              <a:rPr lang="en-US" dirty="0" smtClean="0">
                <a:latin typeface="American Typewriter" charset="0"/>
                <a:ea typeface="American Typewriter" charset="0"/>
                <a:cs typeface="American Typewriter" charset="0"/>
              </a:rPr>
              <a:t>eave</a:t>
            </a:r>
            <a:endParaRPr lang="en-US" dirty="0">
              <a:latin typeface="American Typewriter" charset="0"/>
              <a:ea typeface="American Typewriter" charset="0"/>
              <a:cs typeface="American Typewriter" charset="0"/>
            </a:endParaRPr>
          </a:p>
        </p:txBody>
      </p:sp>
    </p:spTree>
    <p:extLst>
      <p:ext uri="{BB962C8B-B14F-4D97-AF65-F5344CB8AC3E}">
        <p14:creationId xmlns:p14="http://schemas.microsoft.com/office/powerpoint/2010/main" val="1207285330"/>
      </p:ext>
    </p:extLst>
  </p:cSld>
  <p:clrMapOvr>
    <a:masterClrMapping/>
  </p:clrMapOvr>
  <p:transition spd="slow">
    <p:wipe/>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02645" y="817582"/>
            <a:ext cx="6350000" cy="5301380"/>
          </a:xfrm>
        </p:spPr>
      </p:pic>
    </p:spTree>
    <p:extLst>
      <p:ext uri="{BB962C8B-B14F-4D97-AF65-F5344CB8AC3E}">
        <p14:creationId xmlns:p14="http://schemas.microsoft.com/office/powerpoint/2010/main" val="1227629245"/>
      </p:ext>
    </p:extLst>
  </p:cSld>
  <p:clrMapOvr>
    <a:masterClrMapping/>
  </p:clrMapOvr>
  <p:transition spd="slow">
    <p:wip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Pushpin">
  <a:themeElements>
    <a:clrScheme name="Pushpin">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Pushpin">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ushpin">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Pushpin.thmx</Template>
  <TotalTime>9391</TotalTime>
  <Words>2528</Words>
  <Application>Microsoft Macintosh PowerPoint</Application>
  <PresentationFormat>On-screen Show (4:3)</PresentationFormat>
  <Paragraphs>375</Paragraphs>
  <Slides>72</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72</vt:i4>
      </vt:variant>
    </vt:vector>
  </HeadingPairs>
  <TitlesOfParts>
    <vt:vector size="80" baseType="lpstr">
      <vt:lpstr>American Typewriter</vt:lpstr>
      <vt:lpstr>Brush Script MT</vt:lpstr>
      <vt:lpstr>Calibri</vt:lpstr>
      <vt:lpstr>Constantia</vt:lpstr>
      <vt:lpstr>Franklin Gothic Book</vt:lpstr>
      <vt:lpstr>Marker Felt</vt:lpstr>
      <vt:lpstr>Rage Italic</vt:lpstr>
      <vt:lpstr>Pushpin</vt:lpstr>
      <vt:lpstr>PowerPoint Presentation</vt:lpstr>
      <vt:lpstr>Ladies &amp;       Gentlemen, the  Southern Rensselaer  County Rotary Club  proudly presents …</vt:lpstr>
      <vt:lpstr>The ^ Great North American Whizbang Trivia Test  </vt:lpstr>
      <vt:lpstr>Them’s the Rules</vt:lpstr>
      <vt:lpstr>Them’s the categories</vt:lpstr>
      <vt:lpstr>And now, let  the game begin!</vt:lpstr>
      <vt:lpstr>Television: 1</vt:lpstr>
      <vt:lpstr>PowerPoint Presentation</vt:lpstr>
      <vt:lpstr>Television: 2</vt:lpstr>
      <vt:lpstr>PowerPoint Presentation</vt:lpstr>
      <vt:lpstr>Television: 3</vt:lpstr>
      <vt:lpstr>PowerPoint Presentation</vt:lpstr>
      <vt:lpstr>Television: 4</vt:lpstr>
      <vt:lpstr>PowerPoint Presentation</vt:lpstr>
      <vt:lpstr>Television: 5</vt:lpstr>
      <vt:lpstr>PowerPoint Presentation</vt:lpstr>
      <vt:lpstr>Television: Bonus</vt:lpstr>
      <vt:lpstr>PowerPoint Presentation</vt:lpstr>
      <vt:lpstr>Odds &amp; Ends: 1</vt:lpstr>
      <vt:lpstr>PowerPoint Presentation</vt:lpstr>
      <vt:lpstr>Odds &amp; Ends: 2</vt:lpstr>
      <vt:lpstr>PowerPoint Presentation</vt:lpstr>
      <vt:lpstr>Odds &amp; Ends: 3</vt:lpstr>
      <vt:lpstr>PowerPoint Presentation</vt:lpstr>
      <vt:lpstr>Odds &amp; Ends: 4</vt:lpstr>
      <vt:lpstr>PowerPoint Presentation</vt:lpstr>
      <vt:lpstr>Odds &amp; Ends: 5</vt:lpstr>
      <vt:lpstr>PowerPoint Presentation</vt:lpstr>
      <vt:lpstr>Odds &amp; Ends: Bonus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American  History: 1</vt:lpstr>
      <vt:lpstr>                        • Harry Alonzo Longabaugh / THE SUNDANCE KID • William Frederick Cody / BUFFALO BILL • William Henry McCarty Jr. / BILLY THE KID • Robert Leroy Parker / BUTCH CASSIDY • Martha Jane Cannary / CALAMITY JANE • Bartholemew Masterson / BAT MASTERSON • John Henry Holliday / DOC HOLIDAY • Christopher Houston Carson / KIT CARSON • Myra Maybelle Shirley Reed Starr / BELLE STARR  </vt:lpstr>
      <vt:lpstr>American History: 2</vt:lpstr>
      <vt:lpstr>PowerPoint Presentation</vt:lpstr>
      <vt:lpstr>American History: 3</vt:lpstr>
      <vt:lpstr>PowerPoint Presentation</vt:lpstr>
      <vt:lpstr>American History: 4</vt:lpstr>
      <vt:lpstr>PowerPoint Presentation</vt:lpstr>
      <vt:lpstr>American History: 5</vt:lpstr>
      <vt:lpstr> </vt:lpstr>
      <vt:lpstr>American History: Bonus</vt:lpstr>
      <vt:lpstr>PowerPoint Presentation</vt:lpstr>
      <vt:lpstr>Around the World: 1</vt:lpstr>
      <vt:lpstr>PowerPoint Presentation</vt:lpstr>
      <vt:lpstr>Around the World: 2</vt:lpstr>
      <vt:lpstr>PowerPoint Presentation</vt:lpstr>
      <vt:lpstr>Around the World: 3</vt:lpstr>
      <vt:lpstr>PowerPoint Presentation</vt:lpstr>
      <vt:lpstr>Around the World: 4</vt:lpstr>
      <vt:lpstr>PowerPoint Presentation</vt:lpstr>
      <vt:lpstr>Around the World: 5</vt:lpstr>
      <vt:lpstr>PowerPoint Presentation</vt:lpstr>
      <vt:lpstr>Around the World: Bonus</vt:lpstr>
      <vt:lpstr>PowerPoint Presentation</vt:lpstr>
      <vt:lpstr>Tiebreaker: 1</vt:lpstr>
      <vt:lpstr>PowerPoint Presentation</vt:lpstr>
      <vt:lpstr>Tiebreaker: 2</vt:lpstr>
      <vt:lpstr>… and they are …</vt:lpstr>
      <vt:lpstr>Tiebreaker: 3</vt:lpstr>
      <vt:lpstr>PowerPoint Presentation</vt:lpstr>
      <vt:lpstr>PowerPoint Presentation</vt:lpstr>
      <vt:lpstr>PowerPoint Presentation</vt:lpstr>
      <vt:lpstr>PowerPoint Presentation</vt:lpstr>
      <vt:lpstr>PowerPoint Presentation</vt:lpstr>
    </vt:vector>
  </TitlesOfParts>
  <Company>Circle7Associates</Company>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Great North American Whizbang Trivia Test  of 2015</dc:title>
  <dc:creator>William  Dowd</dc:creator>
  <cp:lastModifiedBy>William Dowd</cp:lastModifiedBy>
  <cp:revision>1055</cp:revision>
  <dcterms:created xsi:type="dcterms:W3CDTF">2015-05-02T22:41:30Z</dcterms:created>
  <dcterms:modified xsi:type="dcterms:W3CDTF">2018-05-18T00:26:32Z</dcterms:modified>
</cp:coreProperties>
</file>